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2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50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29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49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90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3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2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981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60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23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8251-0803-40E1-9377-B199078E90D5}" type="datetimeFigureOut">
              <a:rPr lang="en-CA" smtClean="0"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63DA-D801-43C5-BD7C-2BDC04B00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8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to_sharing" TargetMode="External"/><Relationship Id="rId2" Type="http://schemas.openxmlformats.org/officeDocument/2006/relationships/hyperlink" Target="http://en.wikipedia.org/wiki/Pinbo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pinterest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acebook.com/pages/create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youtu.be/tPgQsv2KPw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" y="421679"/>
            <a:ext cx="3009920" cy="300992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000500"/>
            <a:ext cx="19431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66675" cap="sq">
            <a:solidFill>
              <a:schemeClr val="bg1"/>
            </a:solidFill>
            <a:miter lim="800000"/>
          </a:ln>
          <a:effectLst>
            <a:outerShdw blurRad="266700" dist="76200" dir="2400000" algn="tl" rotWithShape="0">
              <a:prstClr val="black">
                <a:alpha val="24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35">
            <a:off x="4041723" y="708137"/>
            <a:ext cx="4216589" cy="545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6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Networks</a:t>
            </a:r>
            <a:br>
              <a:rPr lang="en-US" dirty="0" smtClean="0"/>
            </a:br>
            <a:r>
              <a:rPr lang="en-US" sz="2400" dirty="0" smtClean="0"/>
              <a:t>YouTube  – February 2005 –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most visited website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2043545"/>
            <a:ext cx="7696200" cy="4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60000"/>
            </a:pPr>
            <a:r>
              <a:rPr lang="en-CA" sz="2400" b="1" dirty="0">
                <a:latin typeface="Verdana" pitchFamily="34" charset="0"/>
                <a:cs typeface="Times New Roman" pitchFamily="18" charset="0"/>
              </a:rPr>
              <a:t>YouTube has over 800 million unique visitors worldwide who watch more than 4 billion videos each month</a:t>
            </a:r>
            <a:r>
              <a:rPr lang="en-CA" sz="2400" b="1" dirty="0" smtClean="0">
                <a:latin typeface="Verdana" pitchFamily="34" charset="0"/>
                <a:cs typeface="Times New Roman" pitchFamily="18" charset="0"/>
              </a:rPr>
              <a:t>.</a:t>
            </a:r>
            <a:endParaRPr lang="en-CA" sz="1400" b="1" dirty="0" smtClean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SzPct val="160000"/>
            </a:pPr>
            <a:r>
              <a:rPr lang="en-US" sz="1400" b="1" dirty="0">
                <a:latin typeface="Verdana" pitchFamily="34" charset="0"/>
                <a:cs typeface="Times New Roman" pitchFamily="18" charset="0"/>
              </a:rPr>
              <a:t> </a:t>
            </a:r>
            <a:endParaRPr lang="en-CA" sz="2400" b="1" dirty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1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1600" dirty="0" smtClean="0">
                <a:latin typeface="Verdana" pitchFamily="34" charset="0"/>
                <a:cs typeface="Times New Roman" pitchFamily="18" charset="0"/>
              </a:rPr>
              <a:t>YouTube 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was founded in Feb 2005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</a:pPr>
            <a:r>
              <a:rPr lang="en-CA" sz="1600" dirty="0">
                <a:latin typeface="Verdana" pitchFamily="34" charset="0"/>
                <a:cs typeface="Times New Roman" pitchFamily="18" charset="0"/>
              </a:rPr>
              <a:t> Janet Jackson</a:t>
            </a:r>
            <a:r>
              <a:rPr lang="en-CA" sz="1600" dirty="0">
                <a:latin typeface="Times New Roman"/>
                <a:cs typeface="Times New Roman" pitchFamily="18" charset="0"/>
              </a:rPr>
              <a:t>’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s </a:t>
            </a:r>
            <a:r>
              <a:rPr lang="en-CA" sz="1600" dirty="0">
                <a:latin typeface="Times New Roman"/>
                <a:cs typeface="Times New Roman" pitchFamily="18" charset="0"/>
              </a:rPr>
              <a:t>“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wardrobe malfunction</a:t>
            </a:r>
            <a:r>
              <a:rPr lang="en-CA" sz="1600" dirty="0">
                <a:latin typeface="Times New Roman"/>
                <a:cs typeface="Times New Roman" pitchFamily="18" charset="0"/>
              </a:rPr>
              <a:t>”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1600" dirty="0" smtClean="0">
                <a:latin typeface="Verdana" pitchFamily="34" charset="0"/>
                <a:cs typeface="Times New Roman" pitchFamily="18" charset="0"/>
              </a:rPr>
              <a:t>&amp; Google bought 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for 1.65 Billion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1600" dirty="0">
                <a:latin typeface="Verdana" pitchFamily="34" charset="0"/>
                <a:cs typeface="Times New Roman" pitchFamily="18" charset="0"/>
              </a:rPr>
              <a:t> YouTube</a:t>
            </a:r>
            <a:r>
              <a:rPr lang="en-CA" sz="16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is the 3</a:t>
            </a:r>
            <a:r>
              <a:rPr lang="en-CA" sz="1600" baseline="30000" dirty="0">
                <a:latin typeface="Verdana" pitchFamily="34" charset="0"/>
                <a:cs typeface="Times New Roman" pitchFamily="18" charset="0"/>
              </a:rPr>
              <a:t>rd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 most visited website in the world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1600" dirty="0">
                <a:latin typeface="Verdana" pitchFamily="34" charset="0"/>
                <a:cs typeface="Times New Roman" pitchFamily="18" charset="0"/>
              </a:rPr>
              <a:t> YouTube</a:t>
            </a:r>
            <a:r>
              <a:rPr lang="en-CA" sz="16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is the 2</a:t>
            </a:r>
            <a:r>
              <a:rPr lang="en-CA" sz="1600" baseline="30000" dirty="0">
                <a:latin typeface="Verdana" pitchFamily="34" charset="0"/>
                <a:cs typeface="Times New Roman" pitchFamily="18" charset="0"/>
              </a:rPr>
              <a:t>nd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 largest search engine in the world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1600" dirty="0">
                <a:latin typeface="Verdana" pitchFamily="34" charset="0"/>
                <a:cs typeface="Times New Roman" pitchFamily="18" charset="0"/>
              </a:rPr>
              <a:t> Over 1 trillion videos have  been viewed on </a:t>
            </a:r>
            <a:r>
              <a:rPr lang="en-CA" sz="1600" dirty="0" smtClean="0">
                <a:latin typeface="Verdana" pitchFamily="34" charset="0"/>
                <a:cs typeface="Times New Roman" pitchFamily="18" charset="0"/>
              </a:rPr>
              <a:t>YouTube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16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1600" dirty="0">
                <a:latin typeface="Times New Roman"/>
                <a:cs typeface="Times New Roman" pitchFamily="18" charset="0"/>
              </a:rPr>
              <a:t>“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How to</a:t>
            </a:r>
            <a:r>
              <a:rPr lang="en-CA" sz="1600" dirty="0">
                <a:latin typeface="Times New Roman"/>
                <a:cs typeface="Times New Roman" pitchFamily="18" charset="0"/>
              </a:rPr>
              <a:t>”</a:t>
            </a:r>
            <a:r>
              <a:rPr lang="en-CA" sz="1600" dirty="0">
                <a:latin typeface="Verdana" pitchFamily="34" charset="0"/>
                <a:cs typeface="Times New Roman" pitchFamily="18" charset="0"/>
              </a:rPr>
              <a:t> videos are growing rapidly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1600" dirty="0">
                <a:latin typeface="Verdana" pitchFamily="34" charset="0"/>
                <a:cs typeface="Times New Roman" pitchFamily="18" charset="0"/>
              </a:rPr>
              <a:t> Include link to your website &amp; social networks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SzPct val="160000"/>
            </a:pPr>
            <a:r>
              <a:rPr lang="en-CA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16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1600" b="1" dirty="0" smtClean="0">
                <a:latin typeface="Verdana" pitchFamily="34" charset="0"/>
                <a:cs typeface="Times New Roman" pitchFamily="18" charset="0"/>
              </a:rPr>
              <a:t>YouTube</a:t>
            </a:r>
            <a:r>
              <a:rPr lang="en-CA" sz="1600" b="1" dirty="0">
                <a:latin typeface="Verdana" pitchFamily="34" charset="0"/>
                <a:cs typeface="Times New Roman" pitchFamily="18" charset="0"/>
              </a:rPr>
              <a:t>: </a:t>
            </a:r>
            <a:r>
              <a:rPr lang="en-CA" sz="1600" b="1" dirty="0">
                <a:latin typeface="Verdana" pitchFamily="34" charset="0"/>
                <a:cs typeface="Times New Roman" pitchFamily="18" charset="0"/>
                <a:hlinkClick r:id="rId2"/>
              </a:rPr>
              <a:t>www.youtube.com</a:t>
            </a:r>
            <a:endParaRPr lang="en-CA" sz="1600" b="1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9" name="Picture 5" descr="C:\Users\Randy Mitson\Desktop\1 Social Media - Huntsville\Images\YouTube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164"/>
            <a:ext cx="153144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andy Mitson\Desktop\1 Social Media - Huntsville\Images\Youtube-Chann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681" y="154780"/>
            <a:ext cx="11923681" cy="67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Networks</a:t>
            </a:r>
            <a:br>
              <a:rPr lang="en-US" dirty="0" smtClean="0"/>
            </a:br>
            <a:r>
              <a:rPr lang="en-US" sz="2400" dirty="0" err="1" smtClean="0"/>
              <a:t>Linkedin</a:t>
            </a:r>
            <a:r>
              <a:rPr lang="en-US" sz="2400" dirty="0" smtClean="0"/>
              <a:t>  – 2003– 500+ Million Registered Users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2043545"/>
            <a:ext cx="76962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60000"/>
            </a:pPr>
            <a:r>
              <a:rPr lang="en-CA" sz="2400" b="1" dirty="0" err="1">
                <a:latin typeface="Verdana" pitchFamily="34" charset="0"/>
                <a:cs typeface="Times New Roman" pitchFamily="18" charset="0"/>
              </a:rPr>
              <a:t>Linkedin</a:t>
            </a:r>
            <a:r>
              <a:rPr lang="en-CA" sz="2400" b="1" dirty="0">
                <a:latin typeface="Verdana" pitchFamily="34" charset="0"/>
                <a:cs typeface="Times New Roman" pitchFamily="18" charset="0"/>
              </a:rPr>
              <a:t> has </a:t>
            </a:r>
            <a:r>
              <a:rPr lang="en-CA" sz="2400" b="1" dirty="0" smtClean="0">
                <a:latin typeface="Verdana" pitchFamily="34" charset="0"/>
                <a:cs typeface="Times New Roman" pitchFamily="18" charset="0"/>
              </a:rPr>
              <a:t>225 </a:t>
            </a:r>
            <a:r>
              <a:rPr lang="en-CA" sz="2400" b="1" dirty="0">
                <a:latin typeface="Verdana" pitchFamily="34" charset="0"/>
                <a:cs typeface="Times New Roman" pitchFamily="18" charset="0"/>
              </a:rPr>
              <a:t>million members world wide connecting business to business &amp; person to person</a:t>
            </a:r>
            <a:endParaRPr lang="en-CA" sz="2000" b="1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SzPct val="160000"/>
            </a:pPr>
            <a:endParaRPr lang="en-CA" sz="1400" dirty="0"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2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2000" dirty="0" err="1">
                <a:latin typeface="Verdana" pitchFamily="34" charset="0"/>
                <a:cs typeface="Times New Roman" pitchFamily="18" charset="0"/>
              </a:rPr>
              <a:t>Linkedin</a:t>
            </a:r>
            <a:r>
              <a:rPr lang="en-CA" sz="2000" dirty="0">
                <a:latin typeface="Verdana" pitchFamily="34" charset="0"/>
                <a:cs typeface="Times New Roman" pitchFamily="18" charset="0"/>
              </a:rPr>
              <a:t> was launched in 2003 making it OLD!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2000" dirty="0">
                <a:latin typeface="Verdana" pitchFamily="34" charset="0"/>
                <a:cs typeface="Times New Roman" pitchFamily="18" charset="0"/>
              </a:rPr>
              <a:t> 72% of it</a:t>
            </a:r>
            <a:r>
              <a:rPr lang="en-CA" sz="2000" dirty="0">
                <a:latin typeface="Times New Roman"/>
                <a:cs typeface="Times New Roman" pitchFamily="18" charset="0"/>
              </a:rPr>
              <a:t>’</a:t>
            </a:r>
            <a:r>
              <a:rPr lang="en-CA" sz="2000" dirty="0">
                <a:latin typeface="Verdana" pitchFamily="34" charset="0"/>
                <a:cs typeface="Times New Roman" pitchFamily="18" charset="0"/>
              </a:rPr>
              <a:t>s members are 25-54 years of age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2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2000" dirty="0" err="1">
                <a:latin typeface="Verdana" pitchFamily="34" charset="0"/>
                <a:cs typeface="Times New Roman" pitchFamily="18" charset="0"/>
              </a:rPr>
              <a:t>Linkedin</a:t>
            </a:r>
            <a:r>
              <a:rPr lang="en-CA" sz="2000" dirty="0">
                <a:latin typeface="Verdana" pitchFamily="34" charset="0"/>
                <a:cs typeface="Times New Roman" pitchFamily="18" charset="0"/>
              </a:rPr>
              <a:t> connects and introduces people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2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2000" dirty="0" err="1">
                <a:latin typeface="Verdana" pitchFamily="34" charset="0"/>
                <a:cs typeface="Times New Roman" pitchFamily="18" charset="0"/>
              </a:rPr>
              <a:t>Linkedin</a:t>
            </a:r>
            <a:r>
              <a:rPr lang="en-CA" sz="2000" dirty="0">
                <a:latin typeface="Verdana" pitchFamily="34" charset="0"/>
                <a:cs typeface="Times New Roman" pitchFamily="18" charset="0"/>
              </a:rPr>
              <a:t> hosts many groups and discussions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SzPct val="160000"/>
              <a:buFontTx/>
              <a:buChar char="•"/>
            </a:pPr>
            <a:r>
              <a:rPr lang="en-CA" sz="2000" dirty="0">
                <a:latin typeface="Verdana" pitchFamily="34" charset="0"/>
                <a:cs typeface="Times New Roman" pitchFamily="18" charset="0"/>
              </a:rPr>
              <a:t> Find a mentor or new employee on </a:t>
            </a:r>
            <a:r>
              <a:rPr lang="en-CA" sz="2000" dirty="0" err="1">
                <a:latin typeface="Verdana" pitchFamily="34" charset="0"/>
                <a:cs typeface="Times New Roman" pitchFamily="18" charset="0"/>
              </a:rPr>
              <a:t>Linkedin</a:t>
            </a:r>
            <a:endParaRPr lang="en-CA" sz="2000" dirty="0">
              <a:latin typeface="Verdana" pitchFamily="34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SzPct val="160000"/>
            </a:pPr>
            <a:r>
              <a:rPr lang="en-CA" sz="2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sz="2000" dirty="0" err="1">
                <a:latin typeface="Verdana" pitchFamily="34" charset="0"/>
                <a:cs typeface="Times New Roman" pitchFamily="18" charset="0"/>
              </a:rPr>
              <a:t>Linkedin</a:t>
            </a:r>
            <a:r>
              <a:rPr lang="en-CA" sz="2000" dirty="0">
                <a:latin typeface="Verdana" pitchFamily="34" charset="0"/>
                <a:cs typeface="Times New Roman" pitchFamily="18" charset="0"/>
              </a:rPr>
              <a:t>: </a:t>
            </a:r>
            <a:r>
              <a:rPr lang="en-CA" sz="2000" u="sng" dirty="0">
                <a:latin typeface="Verdana" pitchFamily="34" charset="0"/>
                <a:cs typeface="Times New Roman" pitchFamily="18" charset="0"/>
                <a:hlinkClick r:id="rId2"/>
              </a:rPr>
              <a:t>www.linkedin.com</a:t>
            </a:r>
            <a:endParaRPr lang="en-CA" sz="2000" u="sng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8" name="Picture 5" descr="C:\Users\Randy Mitson\Desktop\1 Social Media - Huntsville\Port Sydney Presentation\imagery\linked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1" y="10160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Networks</a:t>
            </a:r>
            <a:br>
              <a:rPr lang="en-US" dirty="0" smtClean="0"/>
            </a:br>
            <a:r>
              <a:rPr lang="en-US" sz="2400" dirty="0" err="1" smtClean="0"/>
              <a:t>Pinterest</a:t>
            </a:r>
            <a:r>
              <a:rPr lang="en-US" sz="2400" dirty="0" smtClean="0"/>
              <a:t>  – March 2010 – </a:t>
            </a:r>
            <a:r>
              <a:rPr lang="en-CA" sz="2400" dirty="0"/>
              <a:t>48.7 million users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2043545"/>
            <a:ext cx="7696200" cy="39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60000"/>
            </a:pPr>
            <a:r>
              <a:rPr lang="en-US" sz="2800" b="1" dirty="0" err="1"/>
              <a:t>Pinterest</a:t>
            </a:r>
            <a:r>
              <a:rPr lang="en-US" sz="2800" b="1" dirty="0"/>
              <a:t> is a </a:t>
            </a:r>
            <a:r>
              <a:rPr lang="en-US" sz="2800" b="1" dirty="0" err="1">
                <a:hlinkClick r:id="rId2" tooltip="Pinboard"/>
              </a:rPr>
              <a:t>pinboard</a:t>
            </a:r>
            <a:r>
              <a:rPr lang="en-US" sz="2800" b="1" dirty="0"/>
              <a:t>-style </a:t>
            </a:r>
            <a:r>
              <a:rPr lang="en-US" sz="2800" b="1" dirty="0">
                <a:hlinkClick r:id="rId3" tooltip="Photo sharing"/>
              </a:rPr>
              <a:t>photo-sharing</a:t>
            </a:r>
            <a:r>
              <a:rPr lang="en-US" sz="2800" b="1" dirty="0"/>
              <a:t> website that allows users to create and manage theme-based image collections such as events, interests, and </a:t>
            </a:r>
            <a:r>
              <a:rPr lang="en-US" sz="2800" b="1" dirty="0" smtClean="0"/>
              <a:t>hobbies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 </a:t>
            </a:r>
            <a:endParaRPr lang="en-CA" sz="2800" b="1" dirty="0" smtClean="0">
              <a:latin typeface="Verdana" pitchFamily="34" charset="0"/>
              <a:cs typeface="Times New Roman" charset="0"/>
            </a:endParaRP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cs typeface="Times New Roman" charset="0"/>
              </a:rPr>
              <a:t>Fastest social site to break 10m </a:t>
            </a:r>
            <a:r>
              <a:rPr lang="en-US" sz="2400" dirty="0" smtClean="0">
                <a:latin typeface="Verdana" pitchFamily="34" charset="0"/>
                <a:cs typeface="Times New Roman" charset="0"/>
              </a:rPr>
              <a:t>users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80% of users are women</a:t>
            </a:r>
            <a:endParaRPr lang="en-US" sz="2400" dirty="0">
              <a:latin typeface="Verdana" pitchFamily="34" charset="0"/>
              <a:cs typeface="Times New Roman" charset="0"/>
            </a:endParaRP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80% of pinned photos are repined</a:t>
            </a:r>
          </a:p>
          <a:p>
            <a:pPr>
              <a:buSzPct val="130000"/>
            </a:pPr>
            <a:endParaRPr lang="en-US" sz="2400" dirty="0" smtClean="0">
              <a:latin typeface="Verdana" pitchFamily="34" charset="0"/>
              <a:cs typeface="Times New Roman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SzPct val="160000"/>
            </a:pPr>
            <a:r>
              <a:rPr lang="en-CA" sz="2400" dirty="0" err="1">
                <a:latin typeface="Verdana" pitchFamily="34" charset="0"/>
                <a:cs typeface="Times New Roman" pitchFamily="18" charset="0"/>
              </a:rPr>
              <a:t>Pinterest</a:t>
            </a:r>
            <a:r>
              <a:rPr lang="en-CA" sz="2400" dirty="0">
                <a:latin typeface="Verdana" pitchFamily="34" charset="0"/>
                <a:cs typeface="Times New Roman" pitchFamily="18" charset="0"/>
              </a:rPr>
              <a:t>: </a:t>
            </a:r>
            <a:r>
              <a:rPr lang="en-CA" sz="2400" u="sng" dirty="0">
                <a:latin typeface="Verdana" pitchFamily="34" charset="0"/>
                <a:cs typeface="Times New Roman" pitchFamily="18" charset="0"/>
                <a:hlinkClick r:id="rId4"/>
              </a:rPr>
              <a:t>www.pinterest.com</a:t>
            </a:r>
            <a:endParaRPr lang="en-CA" sz="2400" u="sng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://jonbennallick.co.uk/wp-content/uploads/2012/09/Pinterest-Logo-Vector-by-Jon-Bennallick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"/>
            <a:ext cx="762001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82" y="1600200"/>
            <a:ext cx="935176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Networks</a:t>
            </a:r>
            <a:br>
              <a:rPr lang="en-US" dirty="0" smtClean="0"/>
            </a:br>
            <a:r>
              <a:rPr lang="en-US" sz="2400" dirty="0" smtClean="0"/>
              <a:t>Blogs  – 1990’s – Evolution of Websites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2043545"/>
            <a:ext cx="7696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60000"/>
            </a:pPr>
            <a:r>
              <a:rPr lang="en-CA" sz="2400" b="1" dirty="0" smtClean="0">
                <a:latin typeface="Verdana" pitchFamily="34" charset="0"/>
                <a:cs typeface="Times New Roman" charset="0"/>
              </a:rPr>
              <a:t>Blogs have been around since the early days of the web, evolving to be entire websites and even social now.</a:t>
            </a:r>
            <a:r>
              <a:rPr lang="en-CA" sz="1200" b="1" dirty="0">
                <a:latin typeface="Verdana" pitchFamily="34" charset="0"/>
                <a:cs typeface="Times New Roman" charset="0"/>
              </a:rPr>
              <a:t/>
            </a:r>
            <a:br>
              <a:rPr lang="en-CA" sz="1200" b="1" dirty="0">
                <a:latin typeface="Verdana" pitchFamily="34" charset="0"/>
                <a:cs typeface="Times New Roman" charset="0"/>
              </a:rPr>
            </a:br>
            <a:r>
              <a:rPr lang="en-CA" sz="1200" b="1" dirty="0" smtClean="0">
                <a:latin typeface="Verdana" pitchFamily="34" charset="0"/>
                <a:cs typeface="Times New Roman" charset="0"/>
              </a:rPr>
              <a:t> </a:t>
            </a:r>
            <a:endParaRPr lang="en-CA" sz="2400" b="1" dirty="0" smtClean="0">
              <a:latin typeface="Verdana" pitchFamily="34" charset="0"/>
              <a:cs typeface="Times New Roman" charset="0"/>
            </a:endParaRP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Google’s Blogger.com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Wordpress.com blogging/website software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Chronological posts, add comments and social media links to bring them into Web 2.0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Drive social traffic to your website.</a:t>
            </a:r>
          </a:p>
          <a:p>
            <a:pPr algn="ctr"/>
            <a:endParaRPr lang="en-US" sz="2400" b="1" i="1" dirty="0" smtClean="0">
              <a:latin typeface="Verdana" pitchFamily="34" charset="0"/>
              <a:cs typeface="Times New Roman" charset="0"/>
            </a:endParaRPr>
          </a:p>
          <a:p>
            <a:pPr algn="ctr"/>
            <a:r>
              <a:rPr lang="en-US" sz="2400" b="1" i="1" dirty="0" smtClean="0">
                <a:latin typeface="Verdana" pitchFamily="34" charset="0"/>
                <a:cs typeface="Times New Roman" charset="0"/>
              </a:rPr>
              <a:t>Go Social With </a:t>
            </a:r>
            <a:r>
              <a:rPr lang="en-US" sz="2400" b="1" i="1" dirty="0">
                <a:latin typeface="Verdana" pitchFamily="34" charset="0"/>
                <a:cs typeface="Times New Roman" charset="0"/>
              </a:rPr>
              <a:t>Y</a:t>
            </a:r>
            <a:r>
              <a:rPr lang="en-US" sz="2400" b="1" i="1" dirty="0" smtClean="0">
                <a:latin typeface="Verdana" pitchFamily="34" charset="0"/>
                <a:cs typeface="Times New Roman" charset="0"/>
              </a:rPr>
              <a:t>our Blogs</a:t>
            </a:r>
            <a:endParaRPr lang="en-CA" sz="2400" b="1" i="1" dirty="0">
              <a:latin typeface="Verdana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Best Practices</a:t>
            </a:r>
            <a:br>
              <a:rPr lang="en-US" dirty="0" smtClean="0"/>
            </a:br>
            <a:r>
              <a:rPr lang="en-US" sz="2400" dirty="0" smtClean="0"/>
              <a:t>Getting started with the biggest and most popular social site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2043545"/>
            <a:ext cx="7696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60000"/>
            </a:pPr>
            <a:r>
              <a:rPr lang="en-CA" sz="2400" b="1" dirty="0" smtClean="0">
                <a:latin typeface="Verdana" pitchFamily="34" charset="0"/>
                <a:cs typeface="Times New Roman" charset="0"/>
              </a:rPr>
              <a:t>Facebook is by far the most popular social media site on the web.</a:t>
            </a:r>
            <a:r>
              <a:rPr lang="en-CA" sz="1200" b="1" dirty="0">
                <a:latin typeface="Verdana" pitchFamily="34" charset="0"/>
                <a:cs typeface="Times New Roman" charset="0"/>
              </a:rPr>
              <a:t/>
            </a:r>
            <a:br>
              <a:rPr lang="en-CA" sz="1200" b="1" dirty="0">
                <a:latin typeface="Verdana" pitchFamily="34" charset="0"/>
                <a:cs typeface="Times New Roman" charset="0"/>
              </a:rPr>
            </a:br>
            <a:r>
              <a:rPr lang="en-CA" sz="1200" b="1" dirty="0" smtClean="0">
                <a:latin typeface="Verdana" pitchFamily="34" charset="0"/>
                <a:cs typeface="Times New Roman" charset="0"/>
              </a:rPr>
              <a:t> </a:t>
            </a:r>
            <a:endParaRPr lang="en-CA" sz="2400" b="1" dirty="0" smtClean="0">
              <a:latin typeface="Verdana" pitchFamily="34" charset="0"/>
              <a:cs typeface="Times New Roman" charset="0"/>
            </a:endParaRP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Three Faces of Facebook</a:t>
            </a:r>
          </a:p>
          <a:p>
            <a:pPr marL="800100" lvl="1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Facebook Profile</a:t>
            </a:r>
          </a:p>
          <a:p>
            <a:pPr marL="800100" lvl="1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Facebook Group</a:t>
            </a:r>
          </a:p>
          <a:p>
            <a:pPr marL="800100" lvl="1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Facebook Page</a:t>
            </a:r>
          </a:p>
          <a:p>
            <a:pPr lvl="1">
              <a:buSzPct val="130000"/>
            </a:pPr>
            <a:endParaRPr lang="en-US" sz="2400" b="1" i="1" dirty="0">
              <a:latin typeface="Verdana" pitchFamily="34" charset="0"/>
              <a:cs typeface="Times New Roman" charset="0"/>
            </a:endParaRP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cs typeface="Times New Roman" charset="0"/>
              </a:rPr>
              <a:t>Start your Page here: </a:t>
            </a:r>
            <a:r>
              <a:rPr lang="en-US" sz="2400" dirty="0" smtClean="0">
                <a:latin typeface="Verdana" pitchFamily="34" charset="0"/>
                <a:cs typeface="Times New Roman" charset="0"/>
                <a:hlinkClick r:id="rId2"/>
              </a:rPr>
              <a:t>www.facebook.com/pages/create.php</a:t>
            </a:r>
            <a:endParaRPr lang="en-US" sz="2400" dirty="0" smtClean="0">
              <a:latin typeface="Verdana" pitchFamily="34" charset="0"/>
              <a:cs typeface="Times New Roman" charset="0"/>
            </a:endParaRPr>
          </a:p>
        </p:txBody>
      </p:sp>
      <p:pic>
        <p:nvPicPr>
          <p:cNvPr id="8" name="Picture 6" descr="C:\Users\Randy Mitson\Desktop\1 Social Media - Huntsville\Images\facebook 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8" y="1410417"/>
            <a:ext cx="8221843" cy="54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Best Practices</a:t>
            </a:r>
            <a:br>
              <a:rPr lang="en-US" dirty="0" smtClean="0"/>
            </a:br>
            <a:r>
              <a:rPr lang="en-US" sz="2400" dirty="0" smtClean="0"/>
              <a:t>Create a custom brand look for your page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1849428"/>
            <a:ext cx="7696200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60000"/>
            </a:pPr>
            <a:r>
              <a:rPr lang="en-CA" sz="2400" b="1" dirty="0">
                <a:latin typeface="Verdana" pitchFamily="34" charset="0"/>
                <a:cs typeface="Times New Roman" pitchFamily="18" charset="0"/>
              </a:rPr>
              <a:t>Lasting First Impressions</a:t>
            </a:r>
          </a:p>
          <a:p>
            <a:pPr>
              <a:spcBef>
                <a:spcPct val="50000"/>
              </a:spcBef>
              <a:buSzPct val="160000"/>
            </a:pPr>
            <a:r>
              <a:rPr lang="en-CA" sz="2000" b="1" dirty="0">
                <a:latin typeface="Verdana" pitchFamily="34" charset="0"/>
                <a:cs typeface="Times New Roman" pitchFamily="18" charset="0"/>
              </a:rPr>
              <a:t>If people don</a:t>
            </a:r>
            <a:r>
              <a:rPr lang="en-CA" sz="2000" b="1" dirty="0">
                <a:latin typeface="Times New Roman"/>
                <a:cs typeface="Times New Roman" pitchFamily="18" charset="0"/>
              </a:rPr>
              <a:t>’</a:t>
            </a:r>
            <a:r>
              <a:rPr lang="en-CA" sz="2000" b="1" dirty="0">
                <a:latin typeface="Verdana" pitchFamily="34" charset="0"/>
                <a:cs typeface="Times New Roman" pitchFamily="18" charset="0"/>
              </a:rPr>
              <a:t>t like what they see they are less likely to become engaged in your page: (Match your website)</a:t>
            </a:r>
          </a:p>
          <a:p>
            <a:pPr>
              <a:spcBef>
                <a:spcPct val="50000"/>
              </a:spcBef>
              <a:buSzPct val="160000"/>
            </a:pPr>
            <a:endParaRPr lang="en-CA" dirty="0">
              <a:latin typeface="Verdana" pitchFamily="34" charset="0"/>
              <a:cs typeface="Times New Roman" pitchFamily="18" charset="0"/>
            </a:endParaRPr>
          </a:p>
          <a:p>
            <a:pPr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Looks are important</a:t>
            </a:r>
          </a:p>
          <a:p>
            <a:pPr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Profile Image 180x180 pixels, viewable as a small thumbnail</a:t>
            </a:r>
          </a:p>
          <a:p>
            <a:pPr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Cover Image 815x315 show off your brand experience</a:t>
            </a:r>
          </a:p>
          <a:p>
            <a:pPr lvl="1"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dirty="0" smtClean="0">
                <a:latin typeface="Verdana" pitchFamily="34" charset="0"/>
                <a:cs typeface="Times New Roman" pitchFamily="18" charset="0"/>
              </a:rPr>
              <a:t>20% text over image is all that’s allowed</a:t>
            </a:r>
            <a:endParaRPr lang="en-CA" dirty="0">
              <a:latin typeface="Verdana" pitchFamily="34" charset="0"/>
              <a:cs typeface="Times New Roman" pitchFamily="18" charset="0"/>
            </a:endParaRPr>
          </a:p>
          <a:p>
            <a:pPr lvl="1"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Custom Tab images 111x74</a:t>
            </a:r>
          </a:p>
          <a:p>
            <a:pPr lvl="1"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Shared large photo 403x403</a:t>
            </a:r>
          </a:p>
          <a:p>
            <a:pPr lvl="1"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Highlight &amp; Milestone images 843x403</a:t>
            </a:r>
          </a:p>
          <a:p>
            <a:pPr lvl="1"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Tab App pages are 810 in width</a:t>
            </a:r>
          </a:p>
        </p:txBody>
      </p:sp>
      <p:pic>
        <p:nvPicPr>
          <p:cNvPr id="5" name="Picture 4" descr="C:\Users\Randy Mitson\Desktop\timeline siz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7" y="0"/>
            <a:ext cx="9205913" cy="295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Best Practices</a:t>
            </a:r>
            <a:br>
              <a:rPr lang="en-US" dirty="0" smtClean="0"/>
            </a:br>
            <a:r>
              <a:rPr lang="en-US" sz="2400" dirty="0" smtClean="0"/>
              <a:t>Complete the About Us section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1849428"/>
            <a:ext cx="769620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SzPct val="160000"/>
            </a:pPr>
            <a:r>
              <a:rPr lang="en-CA" sz="2400" b="1" dirty="0" smtClean="0">
                <a:latin typeface="Verdana" pitchFamily="34" charset="0"/>
                <a:cs typeface="Times New Roman" pitchFamily="18" charset="0"/>
              </a:rPr>
              <a:t>Facebook Settings </a:t>
            </a:r>
            <a:r>
              <a:rPr lang="en-CA" sz="2400" b="1" dirty="0">
                <a:latin typeface="Verdana" pitchFamily="34" charset="0"/>
                <a:cs typeface="Times New Roman" pitchFamily="18" charset="0"/>
              </a:rPr>
              <a:t>to </a:t>
            </a:r>
            <a:r>
              <a:rPr lang="en-CA" sz="2400" b="1" dirty="0" smtClean="0">
                <a:latin typeface="Verdana" pitchFamily="34" charset="0"/>
                <a:cs typeface="Times New Roman" pitchFamily="18" charset="0"/>
              </a:rPr>
              <a:t>Optimize</a:t>
            </a:r>
          </a:p>
          <a:p>
            <a:pPr algn="ctr">
              <a:buSzPct val="160000"/>
            </a:pPr>
            <a:r>
              <a:rPr lang="en-US" sz="2400" b="1" dirty="0" smtClean="0">
                <a:latin typeface="Verdana" pitchFamily="34" charset="0"/>
                <a:cs typeface="Times New Roman" pitchFamily="18" charset="0"/>
              </a:rPr>
              <a:t>It’s important to have a Completed page profile with full contact information.</a:t>
            </a:r>
            <a:endParaRPr lang="en-CA" sz="2400" b="1" dirty="0">
              <a:latin typeface="Verdana" pitchFamily="34" charset="0"/>
              <a:cs typeface="Times New Roman" pitchFamily="18" charset="0"/>
            </a:endParaRPr>
          </a:p>
          <a:p>
            <a:pPr algn="ctr">
              <a:buSzPct val="160000"/>
            </a:pPr>
            <a:endParaRPr lang="en-CA" b="1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  <a:buFontTx/>
              <a:buChar char="•"/>
            </a:pPr>
            <a:r>
              <a:rPr lang="en-CA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dirty="0">
                <a:latin typeface="Verdana" pitchFamily="34" charset="0"/>
                <a:cs typeface="Times New Roman" pitchFamily="18" charset="0"/>
              </a:rPr>
              <a:t>From your Admin Panel click on </a:t>
            </a:r>
            <a:r>
              <a:rPr lang="en-CA" dirty="0">
                <a:latin typeface="Times New Roman"/>
                <a:cs typeface="Times New Roman" pitchFamily="18" charset="0"/>
              </a:rPr>
              <a:t>“</a:t>
            </a:r>
            <a:r>
              <a:rPr lang="en-CA" dirty="0">
                <a:latin typeface="Verdana" pitchFamily="34" charset="0"/>
                <a:cs typeface="Times New Roman" pitchFamily="18" charset="0"/>
              </a:rPr>
              <a:t>Edit Page</a:t>
            </a:r>
            <a:r>
              <a:rPr lang="en-CA" dirty="0">
                <a:latin typeface="Times New Roman"/>
                <a:cs typeface="Times New Roman" pitchFamily="18" charset="0"/>
              </a:rPr>
              <a:t>”</a:t>
            </a:r>
            <a:endParaRPr lang="en-CA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Click </a:t>
            </a:r>
            <a:r>
              <a:rPr lang="en-CA" dirty="0">
                <a:latin typeface="Times New Roman"/>
                <a:cs typeface="Times New Roman" pitchFamily="18" charset="0"/>
              </a:rPr>
              <a:t>“</a:t>
            </a:r>
            <a:r>
              <a:rPr lang="en-CA" dirty="0">
                <a:latin typeface="Verdana" pitchFamily="34" charset="0"/>
                <a:cs typeface="Times New Roman" pitchFamily="18" charset="0"/>
              </a:rPr>
              <a:t>Update Info</a:t>
            </a:r>
            <a:r>
              <a:rPr lang="en-CA" dirty="0">
                <a:latin typeface="Times New Roman"/>
                <a:cs typeface="Times New Roman" pitchFamily="18" charset="0"/>
              </a:rPr>
              <a:t>”</a:t>
            </a:r>
            <a:r>
              <a:rPr lang="en-CA" dirty="0">
                <a:latin typeface="Verdana" pitchFamily="34" charset="0"/>
                <a:cs typeface="Times New Roman" pitchFamily="18" charset="0"/>
              </a:rPr>
              <a:t> from drop down menu</a:t>
            </a:r>
          </a:p>
          <a:p>
            <a:pPr>
              <a:spcBef>
                <a:spcPct val="10000"/>
              </a:spcBef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Under Basic Information set the </a:t>
            </a:r>
            <a:r>
              <a:rPr lang="en-CA" dirty="0">
                <a:latin typeface="Times New Roman"/>
                <a:cs typeface="Times New Roman" pitchFamily="18" charset="0"/>
              </a:rPr>
              <a:t>“</a:t>
            </a:r>
            <a:r>
              <a:rPr lang="en-CA" dirty="0">
                <a:latin typeface="Verdana" pitchFamily="34" charset="0"/>
                <a:cs typeface="Times New Roman" pitchFamily="18" charset="0"/>
              </a:rPr>
              <a:t>Username</a:t>
            </a:r>
            <a:r>
              <a:rPr lang="en-CA" dirty="0">
                <a:latin typeface="Times New Roman"/>
                <a:cs typeface="Times New Roman" pitchFamily="18" charset="0"/>
              </a:rPr>
              <a:t>”</a:t>
            </a:r>
            <a:endParaRPr lang="en-CA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Complete your page information here </a:t>
            </a:r>
            <a:r>
              <a:rPr lang="en-CA" dirty="0" smtClean="0">
                <a:latin typeface="Verdana" pitchFamily="34" charset="0"/>
                <a:cs typeface="Times New Roman" pitchFamily="18" charset="0"/>
              </a:rPr>
              <a:t>to include a description of your business, how to contact you, links to your website and other social media sites.</a:t>
            </a:r>
            <a:endParaRPr lang="en-CA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  <a:buFontTx/>
              <a:buChar char="•"/>
            </a:pPr>
            <a:r>
              <a:rPr lang="en-CA" dirty="0">
                <a:latin typeface="Verdana" pitchFamily="34" charset="0"/>
                <a:cs typeface="Times New Roman" pitchFamily="18" charset="0"/>
              </a:rPr>
              <a:t> Select who will be page Managers (Owners)</a:t>
            </a:r>
          </a:p>
          <a:p>
            <a:pPr>
              <a:spcBef>
                <a:spcPct val="10000"/>
              </a:spcBef>
              <a:buSzPct val="160000"/>
            </a:pPr>
            <a:endParaRPr lang="en-CA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6" descr="C:\Users\Randy Mitson\Desktop\1 Social Media - Huntsville\Images\FB Admin Ro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6950"/>
            <a:ext cx="746760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5473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Best Practices</a:t>
            </a:r>
            <a:br>
              <a:rPr lang="en-US" dirty="0" smtClean="0"/>
            </a:br>
            <a:r>
              <a:rPr lang="en-US" sz="2400" dirty="0" smtClean="0"/>
              <a:t>Creating Engaging Content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1849428"/>
            <a:ext cx="7696200" cy="445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SzPct val="160000"/>
            </a:pPr>
            <a:r>
              <a:rPr lang="en-US" sz="2400" b="1" dirty="0" smtClean="0">
                <a:latin typeface="Verdana" pitchFamily="34" charset="0"/>
                <a:cs typeface="Times New Roman" pitchFamily="18" charset="0"/>
              </a:rPr>
              <a:t>The best (non paid) way to grow your </a:t>
            </a:r>
            <a:r>
              <a:rPr lang="en-US" sz="2400" b="1" dirty="0">
                <a:latin typeface="Verdana" pitchFamily="34" charset="0"/>
                <a:cs typeface="Times New Roman" pitchFamily="18" charset="0"/>
              </a:rPr>
              <a:t>F</a:t>
            </a:r>
            <a:r>
              <a:rPr lang="en-US" sz="2400" b="1" dirty="0" smtClean="0">
                <a:latin typeface="Verdana" pitchFamily="34" charset="0"/>
                <a:cs typeface="Times New Roman" pitchFamily="18" charset="0"/>
              </a:rPr>
              <a:t>acebook audience is to “engage” them.</a:t>
            </a:r>
            <a:endParaRPr lang="en-CA" sz="2400" b="1" dirty="0">
              <a:latin typeface="Verdana" pitchFamily="34" charset="0"/>
              <a:cs typeface="Times New Roman" pitchFamily="18" charset="0"/>
            </a:endParaRPr>
          </a:p>
          <a:p>
            <a:pPr algn="ctr">
              <a:buSzPct val="160000"/>
            </a:pPr>
            <a:endParaRPr lang="en-CA" b="1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</a:pPr>
            <a:r>
              <a:rPr lang="en-CA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CA" dirty="0" smtClean="0">
                <a:latin typeface="Verdana" pitchFamily="34" charset="0"/>
                <a:cs typeface="Times New Roman" pitchFamily="18" charset="0"/>
              </a:rPr>
              <a:t>The best Facebook posts for creating engagement are: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Facebook Offers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Photos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Questions (with a larger audience)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Links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Videos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Events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r>
              <a:rPr lang="en-US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Verdana" pitchFamily="34" charset="0"/>
                <a:cs typeface="Times New Roman" pitchFamily="18" charset="0"/>
              </a:rPr>
              <a:t>Status Updates</a:t>
            </a:r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endParaRPr lang="en-US" dirty="0">
              <a:latin typeface="Verdana" pitchFamily="34" charset="0"/>
              <a:cs typeface="Times New Roman" pitchFamily="18" charset="0"/>
            </a:endParaRPr>
          </a:p>
          <a:p>
            <a:pPr lvl="1" algn="ctr">
              <a:spcBef>
                <a:spcPct val="10000"/>
              </a:spcBef>
              <a:buSzPct val="160000"/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Use Multimedia (Original Photos) and post daily</a:t>
            </a:r>
            <a:endParaRPr lang="en-CA" b="1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</a:pPr>
            <a:endParaRPr lang="en-CA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353" y="76200"/>
            <a:ext cx="1219795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76200"/>
            <a:ext cx="10744201" cy="6739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76200"/>
            <a:ext cx="9036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Best Practices</a:t>
            </a:r>
            <a:br>
              <a:rPr lang="en-US" dirty="0" smtClean="0"/>
            </a:br>
            <a:r>
              <a:rPr lang="en-US" sz="2400" dirty="0" smtClean="0"/>
              <a:t>Creating Engaging Content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1849428"/>
            <a:ext cx="7696200" cy="414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SzPct val="160000"/>
            </a:pPr>
            <a:r>
              <a:rPr lang="en-US" sz="2400" b="1" dirty="0" smtClean="0">
                <a:latin typeface="Verdana" pitchFamily="34" charset="0"/>
                <a:cs typeface="Times New Roman" pitchFamily="18" charset="0"/>
              </a:rPr>
              <a:t>When posting use an open ended engaging voice to encourage others to take action.</a:t>
            </a:r>
            <a:endParaRPr lang="en-CA" sz="2400" b="1" dirty="0">
              <a:latin typeface="Verdana" pitchFamily="34" charset="0"/>
              <a:cs typeface="Times New Roman" pitchFamily="18" charset="0"/>
            </a:endParaRPr>
          </a:p>
          <a:p>
            <a:pPr algn="ctr">
              <a:buSzPct val="160000"/>
            </a:pPr>
            <a:endParaRPr lang="en-CA" b="1" dirty="0">
              <a:latin typeface="Verdana" pitchFamily="34" charset="0"/>
              <a:cs typeface="Times New Roman" pitchFamily="18" charset="0"/>
            </a:endParaRPr>
          </a:p>
          <a:p>
            <a:pPr lvl="1"/>
            <a:r>
              <a:rPr lang="en-CA" dirty="0" smtClean="0"/>
              <a:t>“</a:t>
            </a:r>
            <a:r>
              <a:rPr lang="en-CA" dirty="0"/>
              <a:t>Here’s a picture of _____, have you seen one before</a:t>
            </a:r>
            <a:r>
              <a:rPr lang="en-CA" dirty="0" smtClean="0"/>
              <a:t>?”</a:t>
            </a:r>
          </a:p>
          <a:p>
            <a:pPr lvl="1"/>
            <a:endParaRPr lang="en-CA" sz="2400" dirty="0"/>
          </a:p>
          <a:p>
            <a:pPr lvl="1"/>
            <a:r>
              <a:rPr lang="en-CA" dirty="0"/>
              <a:t>“Join us for this great event; don’t forget to share this post with your friends!” </a:t>
            </a:r>
            <a:endParaRPr lang="en-CA" dirty="0" smtClean="0"/>
          </a:p>
          <a:p>
            <a:pPr lvl="1"/>
            <a:endParaRPr lang="en-CA" sz="2400" dirty="0"/>
          </a:p>
          <a:p>
            <a:pPr lvl="1"/>
            <a:r>
              <a:rPr lang="en-CA" dirty="0"/>
              <a:t>“A fresh batch of ____ just arrived!  Go ahead click that “Like” button, we know you want to!”</a:t>
            </a:r>
            <a:endParaRPr lang="en-CA" sz="2400" dirty="0"/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endParaRPr lang="en-US" dirty="0">
              <a:latin typeface="Verdana" pitchFamily="34" charset="0"/>
              <a:cs typeface="Times New Roman" pitchFamily="18" charset="0"/>
            </a:endParaRPr>
          </a:p>
          <a:p>
            <a:pPr lvl="1" algn="ctr">
              <a:spcBef>
                <a:spcPct val="10000"/>
              </a:spcBef>
              <a:buSzPct val="160000"/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Include an offer, photo, link, video or event.</a:t>
            </a:r>
            <a:endParaRPr lang="en-CA" b="1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</a:pPr>
            <a:endParaRPr lang="en-CA" dirty="0"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Best Practices</a:t>
            </a:r>
            <a:br>
              <a:rPr lang="en-US" dirty="0" smtClean="0"/>
            </a:br>
            <a:r>
              <a:rPr lang="en-US" sz="2400" dirty="0" smtClean="0"/>
              <a:t>Creating Engaging Content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1849428"/>
            <a:ext cx="7696200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SzPct val="160000"/>
            </a:pPr>
            <a:r>
              <a:rPr lang="en-US" sz="2400" b="1" dirty="0" smtClean="0">
                <a:latin typeface="Verdana" pitchFamily="34" charset="0"/>
                <a:cs typeface="Times New Roman" pitchFamily="18" charset="0"/>
              </a:rPr>
              <a:t>Other ways to control your posts</a:t>
            </a:r>
            <a:endParaRPr lang="en-CA" sz="2400" b="1" dirty="0">
              <a:latin typeface="Verdana" pitchFamily="34" charset="0"/>
              <a:cs typeface="Times New Roman" pitchFamily="18" charset="0"/>
            </a:endParaRPr>
          </a:p>
          <a:p>
            <a:pPr algn="ctr">
              <a:buSzPct val="160000"/>
            </a:pPr>
            <a:endParaRPr lang="en-CA" b="1" dirty="0">
              <a:latin typeface="Verdana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Important posts can be “Pinned” to the top for 7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Highlight a video or photo post to make it full width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Posts can be targeted by viewer location, age, sex,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Post can be scheduled to publish at a later date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Creating historical Milestones can feature a current or past post and shows up in your Timeline &amp; About Section.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speaking about another page use the “@” in front of their name to provide a link to, and on, their page.</a:t>
            </a:r>
            <a:endParaRPr lang="en-CA" sz="2400" dirty="0"/>
          </a:p>
          <a:p>
            <a:pPr lvl="1">
              <a:spcBef>
                <a:spcPct val="10000"/>
              </a:spcBef>
              <a:buSzPct val="160000"/>
              <a:buFontTx/>
              <a:buChar char="•"/>
            </a:pPr>
            <a:endParaRPr lang="en-US" dirty="0">
              <a:latin typeface="Verdana" pitchFamily="34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  <a:buSzPct val="160000"/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There are also 3</a:t>
            </a:r>
            <a:r>
              <a:rPr lang="en-US" b="1" baseline="30000" dirty="0" smtClean="0">
                <a:latin typeface="Verdana" pitchFamily="34" charset="0"/>
                <a:cs typeface="Times New Roman" pitchFamily="18" charset="0"/>
              </a:rPr>
              <a:t>rd</a:t>
            </a: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 party &amp; mobile apps to control posts</a:t>
            </a:r>
            <a:endParaRPr lang="en-CA" b="1" dirty="0"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" y="0"/>
            <a:ext cx="9142394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160837"/>
            <a:ext cx="7467600" cy="2316163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en-US" dirty="0" smtClean="0"/>
              <a:t>One of 13 RTOs funded by the Ontario Ministry of Tourism, Culture and Sport</a:t>
            </a:r>
          </a:p>
          <a:p>
            <a:r>
              <a:rPr lang="en-US" dirty="0" smtClean="0"/>
              <a:t>Represents Algonquin Park, the </a:t>
            </a:r>
            <a:r>
              <a:rPr lang="en-US" dirty="0" err="1" smtClean="0"/>
              <a:t>Almaguin</a:t>
            </a:r>
            <a:r>
              <a:rPr lang="en-US" dirty="0" smtClean="0"/>
              <a:t> Highlands, </a:t>
            </a:r>
            <a:r>
              <a:rPr lang="en-US" dirty="0" err="1" smtClean="0"/>
              <a:t>Muskoka</a:t>
            </a:r>
            <a:r>
              <a:rPr lang="en-US" dirty="0" smtClean="0"/>
              <a:t>, Parry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Best Practices</a:t>
            </a:r>
            <a:br>
              <a:rPr lang="en-US" dirty="0" smtClean="0"/>
            </a:br>
            <a:r>
              <a:rPr lang="en-US" sz="2400" dirty="0" smtClean="0"/>
              <a:t>Facebook Paid Advertising Plans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1849428"/>
            <a:ext cx="7696200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SzPct val="160000"/>
            </a:pPr>
            <a:r>
              <a:rPr lang="en-US" sz="2400" b="1" dirty="0" smtClean="0">
                <a:latin typeface="Verdana" pitchFamily="34" charset="0"/>
                <a:cs typeface="Times New Roman" pitchFamily="18" charset="0"/>
              </a:rPr>
              <a:t>Facebook offers several paid advertising plans that are very effective at attracting a target audience</a:t>
            </a:r>
            <a:endParaRPr lang="en-CA" sz="2400" b="1" dirty="0"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buSzPct val="160000"/>
            </a:pPr>
            <a:endParaRPr lang="en-US" sz="2400" b="1" dirty="0">
              <a:latin typeface="Verdana" pitchFamily="34" charset="0"/>
              <a:cs typeface="Times New Roman" pitchFamily="18" charset="0"/>
            </a:endParaRPr>
          </a:p>
          <a:p>
            <a:pPr marL="285750" indent="-285750">
              <a:spcBef>
                <a:spcPct val="10000"/>
              </a:spcBef>
              <a:buSzPct val="16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Before starting any advertising I suggest having a plan in place to execute and measure results. </a:t>
            </a:r>
          </a:p>
          <a:p>
            <a:pPr marL="285750" indent="-285750">
              <a:spcBef>
                <a:spcPct val="10000"/>
              </a:spcBef>
              <a:buSzPct val="16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Have a goal (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eg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 Redeem 20 offers, more Likes from Ont.)</a:t>
            </a:r>
          </a:p>
          <a:p>
            <a:pPr marL="285750" indent="-285750">
              <a:spcBef>
                <a:spcPct val="10000"/>
              </a:spcBef>
              <a:buSzPct val="16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Set a budget and timeline</a:t>
            </a:r>
          </a:p>
          <a:p>
            <a:pPr marL="285750" indent="-285750">
              <a:spcBef>
                <a:spcPct val="10000"/>
              </a:spcBef>
              <a:buSzPct val="16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Create artwork and a call to action text (x2)</a:t>
            </a:r>
          </a:p>
          <a:p>
            <a:pPr marL="285750" indent="-285750">
              <a:spcBef>
                <a:spcPct val="10000"/>
              </a:spcBef>
              <a:buSzPct val="16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Measure the results through out and adjust as needed</a:t>
            </a:r>
          </a:p>
          <a:p>
            <a:pPr>
              <a:spcBef>
                <a:spcPct val="10000"/>
              </a:spcBef>
              <a:buSzPct val="160000"/>
            </a:pPr>
            <a:endParaRPr lang="en-US" sz="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5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1"/>
            <a:ext cx="7619999" cy="5714999"/>
          </a:xfrm>
        </p:spPr>
      </p:pic>
    </p:spTree>
    <p:extLst>
      <p:ext uri="{BB962C8B-B14F-4D97-AF65-F5344CB8AC3E}">
        <p14:creationId xmlns:p14="http://schemas.microsoft.com/office/powerpoint/2010/main" val="691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9700"/>
            <a:ext cx="9144000" cy="9677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114800"/>
            <a:ext cx="4724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Main Strategies</a:t>
            </a:r>
          </a:p>
          <a:p>
            <a:pPr lvl="1"/>
            <a:r>
              <a:rPr lang="en-US" sz="2000" dirty="0" smtClean="0">
                <a:effectLst/>
              </a:rPr>
              <a:t>Change perceptions of the region as summer-only destination</a:t>
            </a:r>
          </a:p>
          <a:p>
            <a:pPr lvl="1"/>
            <a:r>
              <a:rPr lang="en-US" sz="2000" dirty="0" smtClean="0">
                <a:effectLst/>
              </a:rPr>
              <a:t>Build new audiences</a:t>
            </a:r>
          </a:p>
          <a:p>
            <a:pPr lvl="1"/>
            <a:r>
              <a:rPr lang="en-US" sz="2000" dirty="0" smtClean="0">
                <a:effectLst/>
              </a:rPr>
              <a:t>Focus on the shoulder seasons</a:t>
            </a:r>
          </a:p>
          <a:p>
            <a:pPr lvl="1"/>
            <a:r>
              <a:rPr lang="en-US" sz="2000" dirty="0" smtClean="0">
                <a:effectLst/>
              </a:rPr>
              <a:t>Always engage multiple operators</a:t>
            </a:r>
            <a:endParaRPr lang="en-US" sz="20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Social Media Marketing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Today’s Agenda: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Traditional </a:t>
            </a:r>
            <a:r>
              <a:rPr lang="en-US" dirty="0" err="1" smtClean="0"/>
              <a:t>vs</a:t>
            </a:r>
            <a:r>
              <a:rPr lang="en-US" dirty="0" smtClean="0"/>
              <a:t> Social Marketing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Social Media Platforms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000" b="1" i="1" dirty="0" smtClean="0"/>
              <a:t>(Wikipedia lists 200+ social media sites)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Facebook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Twitter</a:t>
            </a:r>
          </a:p>
          <a:p>
            <a:pPr lvl="2">
              <a:spcBef>
                <a:spcPts val="0"/>
              </a:spcBef>
            </a:pPr>
            <a:r>
              <a:rPr lang="en-US" dirty="0" err="1" smtClean="0"/>
              <a:t>Youtube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err="1" smtClean="0"/>
              <a:t>Linkedin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err="1" smtClean="0"/>
              <a:t>Pinterest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Blogs (</a:t>
            </a:r>
            <a:r>
              <a:rPr lang="en-US" dirty="0" err="1" smtClean="0"/>
              <a:t>Wordpress</a:t>
            </a:r>
            <a:r>
              <a:rPr lang="en-US" dirty="0" smtClean="0"/>
              <a:t>, Blogger, Tumbler,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/>
              <a:t>Facebook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1622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Marketing</a:t>
            </a:r>
            <a:br>
              <a:rPr lang="en-US" dirty="0" smtClean="0"/>
            </a:br>
            <a:r>
              <a:rPr lang="en-US" sz="2400" dirty="0" smtClean="0"/>
              <a:t>Newspapers • Radio • Magazines • Television • Websites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1676400"/>
            <a:ext cx="7924800" cy="4495800"/>
            <a:chOff x="609600" y="1676400"/>
            <a:chExt cx="7924800" cy="44958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1676400"/>
              <a:ext cx="7924800" cy="449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5" descr="C:\Users\Randy Mitson\Desktop\1 Social Media - Huntsville\Port Sydney Presentation\imagery\marketing-righ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146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Randy Mitson\Desktop\1 Social Media - Huntsville\Port Sydney Presentation\imagery\20152_13455332524eb05676c00d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514600"/>
              <a:ext cx="3505200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76625" y="2325688"/>
              <a:ext cx="2314575" cy="8747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CA" sz="3600" kern="10" dirty="0">
                  <a:ln w="9525">
                    <a:round/>
                    <a:headEnd type="none" w="sm" len="sm"/>
                    <a:tailEnd type="none" w="sm" len="sm"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/>
                </a:rPr>
                <a:t>My Message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914400" y="5791200"/>
              <a:ext cx="7620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 dirty="0">
                  <a:latin typeface="Verdana" pitchFamily="34" charset="0"/>
                  <a:cs typeface="Times New Roman" charset="0"/>
                </a:rPr>
                <a:t>With traditional marketing, advertisers tell the public their message……</a:t>
              </a:r>
              <a:endParaRPr lang="en-CA" dirty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9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Marketing</a:t>
            </a:r>
            <a:br>
              <a:rPr lang="en-US" dirty="0" smtClean="0"/>
            </a:br>
            <a:r>
              <a:rPr lang="en-US" sz="2400" dirty="0" smtClean="0"/>
              <a:t>Web 2.0 Sites • Word of Mouth • Social Networks</a:t>
            </a:r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524000"/>
            <a:ext cx="8458200" cy="5257800"/>
            <a:chOff x="609600" y="1524000"/>
            <a:chExt cx="8458200" cy="52578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1676400"/>
              <a:ext cx="7924800" cy="449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6" descr="C:\Users\Randy Mitson\Desktop\1 Social Media - Huntsville\Images\coffee_table_talk_PA_500_clr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238" y="1524000"/>
              <a:ext cx="4373562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4114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2400" b="1" dirty="0">
                <a:latin typeface="Verdana" pitchFamily="34" charset="0"/>
                <a:cs typeface="Times New Roman" charset="0"/>
              </a:rPr>
              <a:t>Social Marketing seeks to encourage word of mouth marketing</a:t>
            </a:r>
          </a:p>
          <a:p>
            <a:endParaRPr lang="en-CA" sz="2400" b="1" i="1" dirty="0">
              <a:latin typeface="Verdana" pitchFamily="34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CA" sz="2400" dirty="0">
                <a:latin typeface="Verdana" pitchFamily="34" charset="0"/>
                <a:cs typeface="Times New Roman" charset="0"/>
              </a:rPr>
              <a:t> share experiences</a:t>
            </a:r>
          </a:p>
          <a:p>
            <a:pPr>
              <a:buFontTx/>
              <a:buChar char="•"/>
            </a:pPr>
            <a:r>
              <a:rPr lang="en-CA" sz="2400" dirty="0">
                <a:latin typeface="Verdana" pitchFamily="34" charset="0"/>
                <a:cs typeface="Times New Roman" charset="0"/>
              </a:rPr>
              <a:t> likes &amp; dislikes</a:t>
            </a:r>
          </a:p>
          <a:p>
            <a:pPr>
              <a:buFontTx/>
              <a:buChar char="•"/>
            </a:pPr>
            <a:r>
              <a:rPr lang="en-CA" sz="2400" dirty="0">
                <a:latin typeface="Verdana" pitchFamily="34" charset="0"/>
                <a:cs typeface="Times New Roman" charset="0"/>
              </a:rPr>
              <a:t> encourages ownership</a:t>
            </a:r>
          </a:p>
          <a:p>
            <a:pPr>
              <a:buFontTx/>
              <a:buChar char="•"/>
            </a:pPr>
            <a:r>
              <a:rPr lang="en-CA" sz="2400" dirty="0">
                <a:latin typeface="Verdana" pitchFamily="34" charset="0"/>
                <a:cs typeface="Times New Roman" charset="0"/>
              </a:rPr>
              <a:t> spreads virally </a:t>
            </a:r>
          </a:p>
          <a:p>
            <a:pPr>
              <a:buFontTx/>
              <a:buChar char="•"/>
            </a:pPr>
            <a:r>
              <a:rPr lang="en-CA" sz="2400" dirty="0" smtClean="0">
                <a:latin typeface="Verdana" pitchFamily="34" charset="0"/>
                <a:cs typeface="Times New Roman" charset="0"/>
              </a:rPr>
              <a:t> rewards clients</a:t>
            </a:r>
          </a:p>
          <a:p>
            <a:pPr>
              <a:buFontTx/>
              <a:buChar char="•"/>
            </a:pPr>
            <a:r>
              <a:rPr lang="en-US" sz="2400" dirty="0">
                <a:latin typeface="Verdana" pitchFamily="34" charset="0"/>
                <a:cs typeface="Times New Roman" charset="0"/>
              </a:rPr>
              <a:t> </a:t>
            </a:r>
            <a:r>
              <a:rPr lang="en-US" sz="2400" dirty="0" smtClean="0">
                <a:latin typeface="Verdana" pitchFamily="34" charset="0"/>
                <a:cs typeface="Times New Roman" charset="0"/>
              </a:rPr>
              <a:t>built on experiences</a:t>
            </a:r>
            <a:endParaRPr lang="en-CA" sz="2400" dirty="0">
              <a:latin typeface="Verdana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vs</a:t>
            </a:r>
            <a:r>
              <a:rPr lang="en-US" dirty="0" smtClean="0"/>
              <a:t> Social Marketing</a:t>
            </a:r>
            <a:br>
              <a:rPr lang="en-US" dirty="0" smtClean="0"/>
            </a:br>
            <a:r>
              <a:rPr lang="en-US" sz="2700" dirty="0" smtClean="0"/>
              <a:t>Paid advertising  </a:t>
            </a:r>
            <a:r>
              <a:rPr lang="en-US" sz="2700" dirty="0" err="1" smtClean="0"/>
              <a:t>vs</a:t>
            </a:r>
            <a:r>
              <a:rPr lang="en-US" sz="2700" dirty="0" smtClean="0"/>
              <a:t> earned experiences, levels the playing field</a:t>
            </a:r>
            <a:endParaRPr lang="en-CA" sz="2700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218945"/>
            <a:ext cx="5633544" cy="3267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423"/>
            <a:ext cx="9144000" cy="493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1" y="5562600"/>
            <a:ext cx="563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hlinkClick r:id="rId2"/>
              </a:rPr>
              <a:t>http://youtu.be/tPgQsv2KPwc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74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Networks</a:t>
            </a:r>
            <a:br>
              <a:rPr lang="en-US" dirty="0" smtClean="0"/>
            </a:br>
            <a:r>
              <a:rPr lang="en-US" sz="2400" dirty="0" smtClean="0"/>
              <a:t>Facebook – February 2004 – 1+ Billion </a:t>
            </a:r>
            <a:r>
              <a:rPr lang="en-US" sz="2400" dirty="0"/>
              <a:t>Registered</a:t>
            </a:r>
            <a:r>
              <a:rPr lang="en-US" sz="2400" dirty="0" smtClean="0"/>
              <a:t> Users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sz="2400" b="1" dirty="0" smtClean="0">
                <a:latin typeface="Verdana" pitchFamily="34" charset="0"/>
                <a:cs typeface="Times New Roman" charset="0"/>
              </a:rPr>
              <a:t>Facebook is the largest social media site and 2</a:t>
            </a:r>
            <a:r>
              <a:rPr lang="en-CA" sz="2400" b="1" baseline="30000" dirty="0" smtClean="0">
                <a:latin typeface="Verdana" pitchFamily="34" charset="0"/>
                <a:cs typeface="Times New Roman" charset="0"/>
              </a:rPr>
              <a:t>nd</a:t>
            </a:r>
            <a:r>
              <a:rPr lang="en-CA" sz="2400" b="1" dirty="0" smtClean="0">
                <a:latin typeface="Verdana" pitchFamily="34" charset="0"/>
                <a:cs typeface="Times New Roman" charset="0"/>
              </a:rPr>
              <a:t> most visited webpage in the world!</a:t>
            </a:r>
            <a:endParaRPr lang="en-CA" sz="2400" b="1" dirty="0">
              <a:latin typeface="Verdana" pitchFamily="34" charset="0"/>
              <a:cs typeface="Times New Roman" charset="0"/>
            </a:endParaRPr>
          </a:p>
          <a:p>
            <a:endParaRPr lang="en-CA" sz="2400" b="1" i="1" dirty="0">
              <a:latin typeface="Verdana" pitchFamily="34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 1,200,000,000 registered users </a:t>
            </a:r>
            <a:r>
              <a:rPr lang="en-US" sz="2000" i="1" baseline="30000" dirty="0" smtClean="0">
                <a:latin typeface="Verdana" pitchFamily="34" charset="0"/>
                <a:cs typeface="Times New Roman" charset="0"/>
              </a:rPr>
              <a:t>(Nov 12th  2012)</a:t>
            </a:r>
          </a:p>
          <a:p>
            <a:pPr>
              <a:buFontTx/>
              <a:buChar char="•"/>
            </a:pPr>
            <a:r>
              <a:rPr lang="en-US" sz="2400" dirty="0">
                <a:latin typeface="Verdana" pitchFamily="34" charset="0"/>
                <a:cs typeface="Times New Roman" charset="0"/>
              </a:rPr>
              <a:t> </a:t>
            </a:r>
            <a:r>
              <a:rPr lang="en-US" sz="2400" dirty="0" smtClean="0">
                <a:latin typeface="Verdana" pitchFamily="34" charset="0"/>
                <a:cs typeface="Times New Roman" charset="0"/>
              </a:rPr>
              <a:t>2/3rds of Canadians are on Facebook</a:t>
            </a:r>
          </a:p>
          <a:p>
            <a:pPr>
              <a:buFontTx/>
              <a:buChar char="•"/>
            </a:pPr>
            <a:r>
              <a:rPr lang="en-US" sz="2400" dirty="0">
                <a:latin typeface="Verdana" pitchFamily="34" charset="0"/>
                <a:cs typeface="Times New Roman" charset="0"/>
              </a:rPr>
              <a:t> </a:t>
            </a:r>
            <a:r>
              <a:rPr lang="en-US" sz="2400" dirty="0" smtClean="0">
                <a:latin typeface="Verdana" pitchFamily="34" charset="0"/>
                <a:cs typeface="Times New Roman" charset="0"/>
              </a:rPr>
              <a:t>With an average of 260 friends each</a:t>
            </a:r>
          </a:p>
          <a:p>
            <a:pPr>
              <a:buFontTx/>
              <a:buChar char="•"/>
            </a:pPr>
            <a:r>
              <a:rPr lang="en-US" sz="2400" dirty="0">
                <a:latin typeface="Verdana" pitchFamily="34" charset="0"/>
                <a:cs typeface="Times New Roman" charset="0"/>
              </a:rPr>
              <a:t> </a:t>
            </a:r>
            <a:r>
              <a:rPr lang="en-US" sz="2400" dirty="0" smtClean="0">
                <a:latin typeface="Verdana" pitchFamily="34" charset="0"/>
                <a:cs typeface="Times New Roman" charset="0"/>
              </a:rPr>
              <a:t>A </a:t>
            </a:r>
            <a:r>
              <a:rPr lang="en-US" sz="2400" dirty="0">
                <a:latin typeface="Verdana" pitchFamily="34" charset="0"/>
                <a:cs typeface="Times New Roman" charset="0"/>
              </a:rPr>
              <a:t>F</a:t>
            </a:r>
            <a:r>
              <a:rPr lang="en-US" sz="2400" dirty="0" smtClean="0">
                <a:latin typeface="Verdana" pitchFamily="34" charset="0"/>
                <a:cs typeface="Times New Roman" charset="0"/>
              </a:rPr>
              <a:t>acebook page with 1000 fans (likes) could potentially be reaching up to 260,000 people! </a:t>
            </a:r>
          </a:p>
          <a:p>
            <a:pPr>
              <a:buFontTx/>
              <a:buChar char="•"/>
            </a:pPr>
            <a:endParaRPr lang="en-US" sz="2400" dirty="0">
              <a:latin typeface="Verdana" pitchFamily="34" charset="0"/>
              <a:cs typeface="Times New Roman" charset="0"/>
            </a:endParaRPr>
          </a:p>
          <a:p>
            <a:pPr algn="ctr"/>
            <a:r>
              <a:rPr lang="en-US" sz="2400" b="1" i="1" dirty="0" smtClean="0">
                <a:latin typeface="Verdana" pitchFamily="34" charset="0"/>
                <a:cs typeface="Times New Roman" charset="0"/>
              </a:rPr>
              <a:t>Your clients ARE on Facebook!</a:t>
            </a:r>
            <a:endParaRPr lang="en-CA" sz="2400" b="1" i="1" dirty="0">
              <a:latin typeface="Verdana" pitchFamily="34" charset="0"/>
              <a:cs typeface="Times New Roman" charset="0"/>
            </a:endParaRPr>
          </a:p>
        </p:txBody>
      </p:sp>
      <p:pic>
        <p:nvPicPr>
          <p:cNvPr id="8" name="Picture 5" descr="C:\Users\Randy Mitson\Desktop\1 Social Media - Huntsville\Port Sydney Presentation\imagery\facebook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182562"/>
            <a:ext cx="731837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679" y="0"/>
            <a:ext cx="12243794" cy="68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Networks</a:t>
            </a:r>
            <a:br>
              <a:rPr lang="en-US" dirty="0" smtClean="0"/>
            </a:br>
            <a:r>
              <a:rPr lang="en-US" sz="2400" dirty="0" smtClean="0"/>
              <a:t>Twitter  – July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2006 – 500+ Million Registered Users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76400"/>
            <a:ext cx="79248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2043545"/>
            <a:ext cx="7696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60000"/>
            </a:pPr>
            <a:r>
              <a:rPr lang="en-CA" sz="2400" b="1" spc="-150" dirty="0">
                <a:latin typeface="Verdana" pitchFamily="34" charset="0"/>
                <a:cs typeface="Times New Roman" charset="0"/>
              </a:rPr>
              <a:t>Twitter is a </a:t>
            </a:r>
            <a:r>
              <a:rPr lang="en-CA" sz="2400" b="1" spc="-150" dirty="0" err="1">
                <a:latin typeface="Verdana" pitchFamily="34" charset="0"/>
                <a:cs typeface="Times New Roman" charset="0"/>
              </a:rPr>
              <a:t>microblogging</a:t>
            </a:r>
            <a:r>
              <a:rPr lang="en-CA" sz="2400" b="1" spc="-150" dirty="0">
                <a:latin typeface="Verdana" pitchFamily="34" charset="0"/>
                <a:cs typeface="Times New Roman" charset="0"/>
              </a:rPr>
              <a:t> </a:t>
            </a:r>
            <a:r>
              <a:rPr lang="en-CA" sz="2400" b="1" spc="-150" dirty="0" smtClean="0">
                <a:latin typeface="Verdana" pitchFamily="34" charset="0"/>
                <a:cs typeface="Times New Roman" charset="0"/>
              </a:rPr>
              <a:t>service that uses posts of up to 140 characters "tweets”</a:t>
            </a:r>
          </a:p>
          <a:p>
            <a:pPr>
              <a:spcBef>
                <a:spcPct val="50000"/>
              </a:spcBef>
              <a:buSzPct val="160000"/>
            </a:pPr>
            <a:endParaRPr lang="en-CA" sz="2400" b="1" dirty="0" smtClean="0">
              <a:latin typeface="Verdana" pitchFamily="34" charset="0"/>
              <a:cs typeface="Times New Roman" charset="0"/>
            </a:endParaRP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cs typeface="Times New Roman" charset="0"/>
              </a:rPr>
              <a:t>554,750,000 registered users (May 7th 2013)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340+ million tweets per day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limited to 140 characters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Include links, images, videos</a:t>
            </a:r>
          </a:p>
          <a:p>
            <a:pPr marL="342900" indent="-342900">
              <a:buSzPct val="130000"/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cs typeface="Times New Roman" charset="0"/>
              </a:rPr>
              <a:t>Pick a short name as it’s part of your 140 limit</a:t>
            </a:r>
            <a:endParaRPr lang="en-US" sz="2400" dirty="0">
              <a:latin typeface="Verdana" pitchFamily="34" charset="0"/>
              <a:cs typeface="Times New Roman" charset="0"/>
            </a:endParaRPr>
          </a:p>
          <a:p>
            <a:pPr algn="ctr"/>
            <a:endParaRPr lang="en-US" sz="2400" b="1" i="1" dirty="0" smtClean="0">
              <a:latin typeface="Verdana" pitchFamily="34" charset="0"/>
              <a:cs typeface="Times New Roman" charset="0"/>
            </a:endParaRPr>
          </a:p>
          <a:p>
            <a:pPr algn="ctr"/>
            <a:r>
              <a:rPr lang="en-US" sz="2400" b="1" i="1" dirty="0" smtClean="0">
                <a:latin typeface="Verdana" pitchFamily="34" charset="0"/>
                <a:cs typeface="Times New Roman" charset="0"/>
              </a:rPr>
              <a:t>Customer Service &amp; Connection</a:t>
            </a:r>
            <a:endParaRPr lang="en-CA" sz="2400" b="1" i="1" dirty="0">
              <a:latin typeface="Verdana" pitchFamily="34" charset="0"/>
              <a:cs typeface="Times New Roman" charset="0"/>
            </a:endParaRPr>
          </a:p>
        </p:txBody>
      </p:sp>
      <p:pic>
        <p:nvPicPr>
          <p:cNvPr id="6" name="Picture 5" descr="C:\Users\Randy Mitson\Desktop\1 Social Media - Huntsville\Port Sydney Presentation\imagery\twitt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82562"/>
            <a:ext cx="731837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Randy Mitson\Desktop\1 Social Media - Huntsville\Images\Social Media - Huntsville\Globe%2520%2526%2520Mail%2520Tweet%2520int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83" y="34636"/>
            <a:ext cx="10410825" cy="74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1011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Understanding Social Media Marketing</vt:lpstr>
      <vt:lpstr>Traditional Marketing Newspapers • Radio • Magazines • Television • Websites</vt:lpstr>
      <vt:lpstr>Social Media Marketing Web 2.0 Sites • Word of Mouth • Social Networks</vt:lpstr>
      <vt:lpstr>Traditional vs Social Marketing Paid advertising  vs earned experiences, levels the playing field</vt:lpstr>
      <vt:lpstr>Social Media Networks Facebook – February 2004 – 1+ Billion Registered Users</vt:lpstr>
      <vt:lpstr>Social Media Networks Twitter  – July 15th 2006 – 500+ Million Registered Users</vt:lpstr>
      <vt:lpstr>Social Media Networks YouTube  – February 2005 – 3rd most visited website</vt:lpstr>
      <vt:lpstr>Social Media Networks Linkedin  – 2003– 500+ Million Registered Users</vt:lpstr>
      <vt:lpstr>Social Media Networks Pinterest  – March 2010 – 48.7 million users</vt:lpstr>
      <vt:lpstr>Social Media Networks Blogs  – 1990’s – Evolution of Websites</vt:lpstr>
      <vt:lpstr>Facebook Best Practices Getting started with the biggest and most popular social site</vt:lpstr>
      <vt:lpstr>Facebook Best Practices Create a custom brand look for your page</vt:lpstr>
      <vt:lpstr>Facebook Best Practices Complete the About Us section</vt:lpstr>
      <vt:lpstr>Facebook Best Practices Creating Engaging Content</vt:lpstr>
      <vt:lpstr>Facebook Best Practices Creating Engaging Content</vt:lpstr>
      <vt:lpstr>Facebook Best Practices Creating Engaging Content</vt:lpstr>
      <vt:lpstr>Facebook Best Practices Facebook Paid Advertising Plans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</dc:creator>
  <cp:lastModifiedBy>Randy</cp:lastModifiedBy>
  <cp:revision>41</cp:revision>
  <dcterms:created xsi:type="dcterms:W3CDTF">2013-06-03T18:02:39Z</dcterms:created>
  <dcterms:modified xsi:type="dcterms:W3CDTF">2013-06-17T20:06:16Z</dcterms:modified>
</cp:coreProperties>
</file>