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8" r:id="rId11"/>
    <p:sldId id="269" r:id="rId12"/>
    <p:sldId id="270" r:id="rId13"/>
    <p:sldId id="271" r:id="rId14"/>
    <p:sldId id="272" r:id="rId15"/>
    <p:sldId id="273" r:id="rId16"/>
    <p:sldId id="279" r:id="rId17"/>
    <p:sldId id="274" r:id="rId18"/>
    <p:sldId id="275" r:id="rId19"/>
    <p:sldId id="276" r:id="rId20"/>
    <p:sldId id="278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3" autoAdjust="0"/>
    <p:restoredTop sz="86400" autoAdjust="0"/>
  </p:normalViewPr>
  <p:slideViewPr>
    <p:cSldViewPr>
      <p:cViewPr varScale="1">
        <p:scale>
          <a:sx n="63" d="100"/>
          <a:sy n="63" d="100"/>
        </p:scale>
        <p:origin x="-70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Types of Traditional Advertising</c:v>
                </c:pt>
              </c:strCache>
            </c:strRef>
          </c:tx>
          <c:cat>
            <c:strRef>
              <c:f>Sheet1!$A$2:$A$8</c:f>
              <c:strCache>
                <c:ptCount val="7"/>
                <c:pt idx="0">
                  <c:v>Billboards</c:v>
                </c:pt>
                <c:pt idx="1">
                  <c:v>Brochures / Cards</c:v>
                </c:pt>
                <c:pt idx="2">
                  <c:v>Online</c:v>
                </c:pt>
                <c:pt idx="3">
                  <c:v>Print Advertising</c:v>
                </c:pt>
                <c:pt idx="4">
                  <c:v>Phone Directory</c:v>
                </c:pt>
                <c:pt idx="5">
                  <c:v>Radio</c:v>
                </c:pt>
                <c:pt idx="6">
                  <c:v>Television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</c:v>
                </c:pt>
                <c:pt idx="1">
                  <c:v>8</c:v>
                </c:pt>
                <c:pt idx="2">
                  <c:v>5</c:v>
                </c:pt>
                <c:pt idx="3">
                  <c:v>16</c:v>
                </c:pt>
                <c:pt idx="4">
                  <c:v>12</c:v>
                </c:pt>
                <c:pt idx="5">
                  <c:v>18</c:v>
                </c:pt>
                <c:pt idx="6">
                  <c:v>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</c:plotArea>
    <c:legend>
      <c:legendPos val="r"/>
      <c:layout>
        <c:manualLayout>
          <c:xMode val="edge"/>
          <c:yMode val="edge"/>
          <c:x val="0.73309064353389619"/>
          <c:y val="0.26946235887180769"/>
          <c:w val="0.24226258879750071"/>
          <c:h val="0.51398512685914266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Social Media Sites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Blogs</c:v>
                </c:pt>
                <c:pt idx="1">
                  <c:v>Facebook</c:v>
                </c:pt>
                <c:pt idx="2">
                  <c:v>Flickr</c:v>
                </c:pt>
                <c:pt idx="3">
                  <c:v>Google+</c:v>
                </c:pt>
                <c:pt idx="4">
                  <c:v>LinkedIn</c:v>
                </c:pt>
                <c:pt idx="5">
                  <c:v>Pinterest</c:v>
                </c:pt>
                <c:pt idx="6">
                  <c:v>Twitter</c:v>
                </c:pt>
                <c:pt idx="7">
                  <c:v>Youtube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300000</c:v>
                </c:pt>
                <c:pt idx="1">
                  <c:v>1150000</c:v>
                </c:pt>
                <c:pt idx="2">
                  <c:v>87000</c:v>
                </c:pt>
                <c:pt idx="3">
                  <c:v>500000</c:v>
                </c:pt>
                <c:pt idx="4">
                  <c:v>238000</c:v>
                </c:pt>
                <c:pt idx="5">
                  <c:v>70000</c:v>
                </c:pt>
                <c:pt idx="6">
                  <c:v>200000</c:v>
                </c:pt>
                <c:pt idx="7">
                  <c:v>1000000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</c:plotArea>
    <c:legend>
      <c:legendPos val="r"/>
      <c:layout>
        <c:manualLayout>
          <c:xMode val="edge"/>
          <c:yMode val="edge"/>
          <c:x val="0.76131740272362314"/>
          <c:y val="0.22216722909636297"/>
          <c:w val="0.17953035487172958"/>
          <c:h val="0.58741157355330587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571D-A16C-4F4F-ADA1-2D3387F237BA}" type="datetimeFigureOut">
              <a:rPr lang="en-CA" smtClean="0"/>
              <a:t>16/11/2013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EAF2-AACD-4E66-9B92-DFF88456AFD6}" type="slidenum">
              <a:rPr lang="en-CA" smtClean="0"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571D-A16C-4F4F-ADA1-2D3387F237BA}" type="datetimeFigureOut">
              <a:rPr lang="en-CA" smtClean="0"/>
              <a:t>16/11/2013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EAF2-AACD-4E66-9B92-DFF88456AFD6}" type="slidenum">
              <a:rPr lang="en-CA" smtClean="0"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571D-A16C-4F4F-ADA1-2D3387F237BA}" type="datetimeFigureOut">
              <a:rPr lang="en-CA" smtClean="0"/>
              <a:t>16/11/2013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EAF2-AACD-4E66-9B92-DFF88456AFD6}" type="slidenum">
              <a:rPr lang="en-CA" smtClean="0"/>
              <a:t>‹#›</a:t>
            </a:fld>
            <a:endParaRPr lang="en-CA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571D-A16C-4F4F-ADA1-2D3387F237BA}" type="datetimeFigureOut">
              <a:rPr lang="en-CA" smtClean="0"/>
              <a:t>16/11/2013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EAF2-AACD-4E66-9B92-DFF88456AFD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571D-A16C-4F4F-ADA1-2D3387F237BA}" type="datetimeFigureOut">
              <a:rPr lang="en-CA" smtClean="0"/>
              <a:t>16/11/2013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EAF2-AACD-4E66-9B92-DFF88456AFD6}" type="slidenum">
              <a:rPr lang="en-CA" smtClean="0"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571D-A16C-4F4F-ADA1-2D3387F237BA}" type="datetimeFigureOut">
              <a:rPr lang="en-CA" smtClean="0"/>
              <a:t>16/11/2013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EAF2-AACD-4E66-9B92-DFF88456AFD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571D-A16C-4F4F-ADA1-2D3387F237BA}" type="datetimeFigureOut">
              <a:rPr lang="en-CA" smtClean="0"/>
              <a:t>16/11/2013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EAF2-AACD-4E66-9B92-DFF88456AFD6}" type="slidenum">
              <a:rPr lang="en-CA" smtClean="0"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571D-A16C-4F4F-ADA1-2D3387F237BA}" type="datetimeFigureOut">
              <a:rPr lang="en-CA" smtClean="0"/>
              <a:t>16/11/2013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EAF2-AACD-4E66-9B92-DFF88456AFD6}" type="slidenum">
              <a:rPr lang="en-CA" smtClean="0"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571D-A16C-4F4F-ADA1-2D3387F237BA}" type="datetimeFigureOut">
              <a:rPr lang="en-CA" smtClean="0"/>
              <a:t>16/11/2013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EAF2-AACD-4E66-9B92-DFF88456AFD6}" type="slidenum">
              <a:rPr lang="en-CA" smtClean="0"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571D-A16C-4F4F-ADA1-2D3387F237BA}" type="datetimeFigureOut">
              <a:rPr lang="en-CA" smtClean="0"/>
              <a:t>16/11/2013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EAF2-AACD-4E66-9B92-DFF88456AFD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571D-A16C-4F4F-ADA1-2D3387F237BA}" type="datetimeFigureOut">
              <a:rPr lang="en-CA" smtClean="0"/>
              <a:t>16/11/2013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EEAF2-AACD-4E66-9B92-DFF88456AFD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C6D571D-A16C-4F4F-ADA1-2D3387F237BA}" type="datetimeFigureOut">
              <a:rPr lang="en-CA" smtClean="0"/>
              <a:t>16/11/2013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98EEAF2-AACD-4E66-9B92-DFF88456AFD6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hootsuite.com/" TargetMode="External"/><Relationship Id="rId2" Type="http://schemas.openxmlformats.org/officeDocument/2006/relationships/hyperlink" Target="http://www.google.com/calendar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12.png"/><Relationship Id="rId4" Type="http://schemas.openxmlformats.org/officeDocument/2006/relationships/hyperlink" Target="http://www.tweetdeck.com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2.png"/><Relationship Id="rId7" Type="http://schemas.openxmlformats.org/officeDocument/2006/relationships/image" Target="../media/image3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o12.ca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to12.ca/resources/understanding-social-media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rto12.ca/resources/understanding-social-media/" TargetMode="Externa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2.macleans.ca/2013/08/13/facebook-releases-stats-about-canadian-usage-14-million-daily-user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z="4800" dirty="0" smtClean="0"/>
              <a:t>Social Media Marketing</a:t>
            </a:r>
            <a:endParaRPr lang="en-CA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98600"/>
            <a:ext cx="6400800" cy="1473200"/>
          </a:xfrm>
        </p:spPr>
        <p:txBody>
          <a:bodyPr/>
          <a:lstStyle/>
          <a:p>
            <a:r>
              <a:rPr lang="en-US" sz="2400" dirty="0" smtClean="0"/>
              <a:t>Advertising &amp; Engagement in a Social World</a:t>
            </a:r>
          </a:p>
          <a:p>
            <a:r>
              <a:rPr lang="en-US" dirty="0" smtClean="0"/>
              <a:t>• November 2013 •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33799"/>
            <a:ext cx="2971801" cy="2971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28786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 x p l o r e r s E d g e . c a        •        r t o 1 2 . c a       •       Twitter Hash tag: #EETownhall </a:t>
            </a:r>
            <a:endParaRPr lang="en-CA" dirty="0" smtClean="0"/>
          </a:p>
          <a:p>
            <a:pPr algn="ctr"/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017772"/>
            <a:ext cx="2895600" cy="230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Pinterest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5105400" y="2514600"/>
            <a:ext cx="388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• </a:t>
            </a:r>
            <a:r>
              <a:rPr lang="en-US" sz="2000" dirty="0"/>
              <a:t>Pinterest is a </a:t>
            </a:r>
            <a:r>
              <a:rPr lang="en-US" sz="2000" dirty="0" err="1"/>
              <a:t>pinboard</a:t>
            </a:r>
            <a:r>
              <a:rPr lang="en-US" sz="2000" dirty="0"/>
              <a:t>-style photo-sharing website that allows users to create and manage theme-based image collections such as interests, </a:t>
            </a:r>
            <a:r>
              <a:rPr lang="en-US" sz="2000" dirty="0" smtClean="0"/>
              <a:t>events</a:t>
            </a:r>
            <a:r>
              <a:rPr lang="en-US" sz="2000" dirty="0"/>
              <a:t>, </a:t>
            </a:r>
            <a:r>
              <a:rPr lang="en-US" sz="2000" dirty="0" smtClean="0"/>
              <a:t>vacation destinations and hobbies</a:t>
            </a:r>
          </a:p>
          <a:p>
            <a:r>
              <a:rPr lang="en-US" sz="2000" dirty="0" smtClean="0"/>
              <a:t>• Use it to promote great photos of your destination or event</a:t>
            </a:r>
          </a:p>
          <a:p>
            <a:r>
              <a:rPr lang="en-US" sz="2000" dirty="0" smtClean="0"/>
              <a:t>• People love to share tips and how to do things like recipes</a:t>
            </a:r>
          </a:p>
          <a:p>
            <a:r>
              <a:rPr lang="en-US" sz="2000" dirty="0" smtClean="0"/>
              <a:t>• Remember to create themed boards and follow others too</a:t>
            </a:r>
            <a:endParaRPr lang="en-CA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057400"/>
            <a:ext cx="5562599" cy="6095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191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9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Twitter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5105400" y="2514600"/>
            <a:ext cx="3886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• </a:t>
            </a:r>
            <a:r>
              <a:rPr lang="en-US" sz="2000" dirty="0"/>
              <a:t>Twitter is </a:t>
            </a:r>
            <a:r>
              <a:rPr lang="en-US" sz="2000" dirty="0" smtClean="0"/>
              <a:t>a microblogging </a:t>
            </a:r>
            <a:r>
              <a:rPr lang="en-US" sz="2000" dirty="0"/>
              <a:t>service that enables users to send and read "tweets", which are text messages limited to 140 </a:t>
            </a:r>
            <a:r>
              <a:rPr lang="en-US" sz="2000" dirty="0" smtClean="0"/>
              <a:t>characters</a:t>
            </a:r>
          </a:p>
          <a:p>
            <a:r>
              <a:rPr lang="en-US" sz="2000" dirty="0" smtClean="0"/>
              <a:t>• Tweets have a short life span, more like social text messages than posts</a:t>
            </a:r>
          </a:p>
          <a:p>
            <a:r>
              <a:rPr lang="en-US" sz="2000" dirty="0" smtClean="0"/>
              <a:t>• Include multi media with links to webpages, videos or attach photos</a:t>
            </a:r>
          </a:p>
          <a:p>
            <a:r>
              <a:rPr lang="en-US" sz="2000" dirty="0" smtClean="0"/>
              <a:t>• Install Twitter’s mobile app to tweet from anywhere</a:t>
            </a:r>
            <a:endParaRPr lang="en-CA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981200"/>
            <a:ext cx="5499675" cy="5341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191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YouTube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19100"/>
            <a:ext cx="952500" cy="95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5400" y="2514600"/>
            <a:ext cx="38862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• </a:t>
            </a:r>
            <a:r>
              <a:rPr lang="en-US" sz="2000" dirty="0"/>
              <a:t>YouTube is a </a:t>
            </a:r>
            <a:r>
              <a:rPr lang="en-US" sz="2000" dirty="0" smtClean="0"/>
              <a:t>video-sharing and social media site with over 1 billion monthly users</a:t>
            </a:r>
          </a:p>
          <a:p>
            <a:r>
              <a:rPr lang="en-US" sz="2000" dirty="0" smtClean="0"/>
              <a:t>• YouTube is popular in search, second only to </a:t>
            </a:r>
            <a:r>
              <a:rPr lang="en-US" sz="2000" dirty="0"/>
              <a:t>G</a:t>
            </a:r>
            <a:r>
              <a:rPr lang="en-US" sz="2000" dirty="0" smtClean="0"/>
              <a:t>oogle </a:t>
            </a:r>
          </a:p>
          <a:p>
            <a:r>
              <a:rPr lang="en-US" sz="2000" dirty="0" smtClean="0"/>
              <a:t>• Video is a great way to showcase your business.  YouTube offers easy ways to share your video on popular social sites or your website / blog</a:t>
            </a:r>
          </a:p>
          <a:p>
            <a:r>
              <a:rPr lang="en-US" sz="2000" dirty="0" smtClean="0"/>
              <a:t>• “How To” and fun videos are very popular</a:t>
            </a:r>
          </a:p>
          <a:p>
            <a:endParaRPr lang="en-US" sz="2000" dirty="0" smtClean="0"/>
          </a:p>
          <a:p>
            <a:endParaRPr lang="en-CA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981200"/>
            <a:ext cx="5723088" cy="64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4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338328"/>
            <a:ext cx="8229600" cy="125272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Getting Started / Use it Yourself</a:t>
            </a:r>
            <a:endParaRPr lang="en-CA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981200"/>
            <a:ext cx="553809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5400" y="2514600"/>
            <a:ext cx="388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• </a:t>
            </a:r>
            <a:r>
              <a:rPr lang="en-US" sz="2000" dirty="0" smtClean="0"/>
              <a:t>Before using Facebook as a business I suggest getting started with a personal profile</a:t>
            </a:r>
          </a:p>
          <a:p>
            <a:r>
              <a:rPr lang="en-US" sz="2000" dirty="0"/>
              <a:t>• Lets you understand how Facebook operates before developing your business page</a:t>
            </a:r>
          </a:p>
          <a:p>
            <a:r>
              <a:rPr lang="en-US" sz="2000" dirty="0" smtClean="0"/>
              <a:t>• This allows you to keep your business and personal activity separate</a:t>
            </a:r>
          </a:p>
          <a:p>
            <a:r>
              <a:rPr lang="en-US" sz="2000" dirty="0" smtClean="0"/>
              <a:t>• Allows you to invite your friends to your page once you publish it</a:t>
            </a:r>
          </a:p>
          <a:p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810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3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8328"/>
            <a:ext cx="8229600" cy="1252728"/>
          </a:xfrm>
        </p:spPr>
        <p:txBody>
          <a:bodyPr/>
          <a:lstStyle/>
          <a:p>
            <a:r>
              <a:rPr lang="en-US" dirty="0" smtClean="0"/>
              <a:t>Facebook – </a:t>
            </a:r>
            <a:r>
              <a:rPr lang="en-US" sz="4000" dirty="0" smtClean="0"/>
              <a:t>First</a:t>
            </a:r>
            <a:r>
              <a:rPr lang="en-US" dirty="0" smtClean="0"/>
              <a:t> </a:t>
            </a:r>
            <a:r>
              <a:rPr lang="en-US" sz="4000" dirty="0" smtClean="0"/>
              <a:t>Impressions</a:t>
            </a:r>
            <a:endParaRPr lang="en-CA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447800"/>
            <a:ext cx="5643563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5400" y="2514600"/>
            <a:ext cx="3886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• First impressions are very important to getting viewers to “Like” your page.</a:t>
            </a:r>
          </a:p>
          <a:p>
            <a:r>
              <a:rPr lang="en-US" sz="2000" dirty="0" smtClean="0"/>
              <a:t>• Good images for your cover, profile and posts go a long way to attracting new Likes</a:t>
            </a:r>
          </a:p>
          <a:p>
            <a:r>
              <a:rPr lang="en-US" sz="2000" dirty="0" smtClean="0"/>
              <a:t>• Complete the About section for your page and include;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</a:t>
            </a:r>
            <a:r>
              <a:rPr lang="en-US" sz="2000" dirty="0" smtClean="0"/>
              <a:t>usi</a:t>
            </a:r>
            <a:r>
              <a:rPr lang="en-US" sz="2000" dirty="0" smtClean="0"/>
              <a:t>ness description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ddress, phone, email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w</a:t>
            </a:r>
            <a:r>
              <a:rPr lang="en-US" sz="2000" dirty="0" smtClean="0"/>
              <a:t>ebsite &amp; social sites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ap location</a:t>
            </a:r>
          </a:p>
          <a:p>
            <a:r>
              <a:rPr lang="en-US" sz="2000" dirty="0" smtClean="0"/>
              <a:t>• Frequency of posts – look active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810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– Image Sizes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5105400" y="2514600"/>
            <a:ext cx="4038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• </a:t>
            </a:r>
            <a:r>
              <a:rPr lang="en-US" sz="2000" dirty="0" smtClean="0"/>
              <a:t>Cover image is 851 x 316</a:t>
            </a:r>
          </a:p>
          <a:p>
            <a:r>
              <a:rPr lang="en-US" sz="2000" dirty="0" smtClean="0"/>
              <a:t>• Profile image 180 x 180 (square)</a:t>
            </a:r>
          </a:p>
          <a:p>
            <a:r>
              <a:rPr lang="en-US" sz="2000" dirty="0" smtClean="0"/>
              <a:t>• Photo posts 403 x 404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Images are cropped square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Reposition Images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Photos get engagement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Include text with photo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Include link to more info</a:t>
            </a:r>
          </a:p>
          <a:p>
            <a:r>
              <a:rPr lang="en-US" sz="2000" dirty="0" smtClean="0"/>
              <a:t>• Highlight photos 843 x 403</a:t>
            </a:r>
          </a:p>
          <a:p>
            <a:r>
              <a:rPr lang="en-US" sz="2000" dirty="0" smtClean="0"/>
              <a:t>• Custom tabs 111 x 74</a:t>
            </a:r>
          </a:p>
          <a:p>
            <a:r>
              <a:rPr lang="en-US" sz="2000" dirty="0" smtClean="0"/>
              <a:t>• App Tab pages 810 wide</a:t>
            </a:r>
          </a:p>
          <a:p>
            <a:r>
              <a:rPr lang="en-US" sz="2000" dirty="0" smtClean="0"/>
              <a:t>• Facebook ad images 100 x 72</a:t>
            </a:r>
            <a:endParaRPr lang="en-US" sz="2000" dirty="0" smtClean="0"/>
          </a:p>
          <a:p>
            <a:endParaRPr lang="en-C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269491"/>
            <a:ext cx="4800600" cy="8865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810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3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35053"/>
            <a:ext cx="3810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8328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Facebook – </a:t>
            </a:r>
            <a:r>
              <a:rPr lang="en-US" sz="4000" dirty="0" smtClean="0"/>
              <a:t>3 </a:t>
            </a:r>
            <a:r>
              <a:rPr lang="en-US" sz="4000" dirty="0"/>
              <a:t>S</a:t>
            </a:r>
            <a:r>
              <a:rPr lang="en-US" sz="4000" dirty="0" smtClean="0"/>
              <a:t>teps to Followers</a:t>
            </a:r>
            <a:endParaRPr lang="en-CA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2" y="2819400"/>
            <a:ext cx="4599950" cy="403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5400" y="25146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(</a:t>
            </a:r>
            <a:r>
              <a:rPr lang="en-US" b="1" dirty="0" smtClean="0"/>
              <a:t>0-100 likes ) </a:t>
            </a:r>
            <a:r>
              <a:rPr lang="en-US" dirty="0" smtClean="0"/>
              <a:t>Invite your friends and family by using Facebook’s Invite Email Contacts.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5400" y="3429000"/>
            <a:ext cx="38862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(101-500 likes) </a:t>
            </a:r>
            <a:r>
              <a:rPr lang="en-US" dirty="0"/>
              <a:t>Use the Facebook logo and a link to your page in all print and online media.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your website &amp; social media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ads and brochures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b="1" dirty="0"/>
          </a:p>
          <a:p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5105400" y="4876800"/>
            <a:ext cx="388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(500+ likes)  </a:t>
            </a:r>
            <a:r>
              <a:rPr lang="en-US" dirty="0"/>
              <a:t>Use Facebook advertising to attract new clients outside of your current lists.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target current demographics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locations - city + 50km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Interests - related</a:t>
            </a:r>
          </a:p>
          <a:p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33421"/>
            <a:ext cx="4727803" cy="502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" y="2563405"/>
            <a:ext cx="5120639" cy="4353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810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8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– Listening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5105400" y="2797076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</a:t>
            </a:r>
            <a:r>
              <a:rPr lang="en-CA" dirty="0"/>
              <a:t> </a:t>
            </a:r>
            <a:r>
              <a:rPr lang="en-CA" dirty="0" smtClean="0"/>
              <a:t>It’s important to listen to others</a:t>
            </a:r>
          </a:p>
          <a:p>
            <a:r>
              <a:rPr lang="en-US" dirty="0" smtClean="0"/>
              <a:t>• Follow others on social media</a:t>
            </a:r>
          </a:p>
          <a:p>
            <a:r>
              <a:rPr lang="en-US" dirty="0" smtClean="0"/>
              <a:t>• Use your personal and page </a:t>
            </a:r>
            <a:r>
              <a:rPr lang="en-US" b="1" dirty="0" smtClean="0"/>
              <a:t>news feed</a:t>
            </a:r>
            <a:r>
              <a:rPr lang="en-US" dirty="0" smtClean="0"/>
              <a:t> to view others posts</a:t>
            </a:r>
          </a:p>
          <a:p>
            <a:r>
              <a:rPr lang="en-US" dirty="0" smtClean="0"/>
              <a:t>• Use </a:t>
            </a:r>
            <a:r>
              <a:rPr lang="en-US" b="1" dirty="0" smtClean="0"/>
              <a:t>Google Alerts</a:t>
            </a:r>
            <a:r>
              <a:rPr lang="en-US" dirty="0" smtClean="0"/>
              <a:t> to monitor  online news, websites and blogs about yourself, your interests, others and even the competition.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09800"/>
            <a:ext cx="462499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07602"/>
            <a:ext cx="4922014" cy="5231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810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– Schedules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5105400" y="2514600"/>
            <a:ext cx="3886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 Social media marketing doesn’t have to take up a lot of your time.  Plan to post at daily prime times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orning, lunch, evening</a:t>
            </a:r>
          </a:p>
          <a:p>
            <a:r>
              <a:rPr lang="en-US" dirty="0" smtClean="0"/>
              <a:t>• plan to post several times a week or even daily.  Best schedules are regular</a:t>
            </a:r>
          </a:p>
          <a:p>
            <a:r>
              <a:rPr lang="en-US" dirty="0" smtClean="0"/>
              <a:t>•</a:t>
            </a:r>
            <a:r>
              <a:rPr lang="en-CA" dirty="0" smtClean="0"/>
              <a:t> </a:t>
            </a:r>
            <a:r>
              <a:rPr lang="en-US" dirty="0" smtClean="0"/>
              <a:t>Use a service like </a:t>
            </a:r>
            <a:r>
              <a:rPr lang="en-US" dirty="0" smtClean="0">
                <a:hlinkClick r:id="rId2"/>
              </a:rPr>
              <a:t>google calendar</a:t>
            </a:r>
            <a:r>
              <a:rPr lang="en-US" dirty="0" smtClean="0"/>
              <a:t> to plan and remind you about events and scheduled posts</a:t>
            </a:r>
          </a:p>
          <a:p>
            <a:r>
              <a:rPr lang="en-US" dirty="0" smtClean="0"/>
              <a:t>• start with high level (event) and plan to start talking about it a month out, two weeks, and the week it is</a:t>
            </a:r>
          </a:p>
          <a:p>
            <a:r>
              <a:rPr lang="en-US" dirty="0" smtClean="0"/>
              <a:t> • Use a service like </a:t>
            </a:r>
            <a:r>
              <a:rPr lang="en-US" dirty="0" err="1" smtClean="0">
                <a:hlinkClick r:id="rId3"/>
              </a:rPr>
              <a:t>Hootsuite</a:t>
            </a:r>
            <a:r>
              <a:rPr lang="en-US" dirty="0" smtClean="0"/>
              <a:t> or </a:t>
            </a:r>
            <a:r>
              <a:rPr lang="en-US" dirty="0" smtClean="0">
                <a:hlinkClick r:id="rId4"/>
              </a:rPr>
              <a:t>Tweet Deck</a:t>
            </a:r>
            <a:r>
              <a:rPr lang="en-US" dirty="0" smtClean="0"/>
              <a:t> to schedule posts for Facebook, Twitter, Google+, etc.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81000"/>
            <a:ext cx="9525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09825"/>
            <a:ext cx="4467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6" y="2133600"/>
            <a:ext cx="4269324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38328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Facebook</a:t>
            </a:r>
            <a:r>
              <a:rPr lang="en-US" baseline="0" dirty="0" smtClean="0"/>
              <a:t> – </a:t>
            </a:r>
            <a:r>
              <a:rPr lang="en-US" sz="4000" baseline="0" dirty="0" smtClean="0"/>
              <a:t>Shareable Content</a:t>
            </a:r>
            <a:endParaRPr lang="en-CA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81000"/>
            <a:ext cx="952500" cy="95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5400" y="2514600"/>
            <a:ext cx="403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 Focus on creating original content that will be shared by your followers and their friends</a:t>
            </a:r>
          </a:p>
          <a:p>
            <a:r>
              <a:rPr lang="en-US" dirty="0" smtClean="0"/>
              <a:t>• Photos are best for </a:t>
            </a:r>
            <a:r>
              <a:rPr lang="en-US" dirty="0" err="1" smtClean="0"/>
              <a:t>engagment</a:t>
            </a:r>
            <a:r>
              <a:rPr lang="en-US" dirty="0" smtClean="0"/>
              <a:t> </a:t>
            </a:r>
          </a:p>
          <a:p>
            <a:r>
              <a:rPr lang="en-US" dirty="0" smtClean="0"/>
              <a:t>• </a:t>
            </a:r>
            <a:r>
              <a:rPr lang="en-US" dirty="0"/>
              <a:t>V</a:t>
            </a:r>
            <a:r>
              <a:rPr lang="en-US" dirty="0" smtClean="0"/>
              <a:t>ideos get lots of views</a:t>
            </a:r>
          </a:p>
          <a:p>
            <a:r>
              <a:rPr lang="en-US" dirty="0" smtClean="0"/>
              <a:t>• Posts with links back to your website or blog gets you noticed</a:t>
            </a:r>
          </a:p>
          <a:p>
            <a:r>
              <a:rPr lang="en-US" dirty="0" smtClean="0"/>
              <a:t>• Every post should have: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Media (photo, video)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Text to describe 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Link to more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Call to action or question to prompt engagement. </a:t>
            </a:r>
          </a:p>
          <a:p>
            <a:r>
              <a:rPr lang="en-US" dirty="0" smtClean="0"/>
              <a:t>• </a:t>
            </a:r>
            <a:r>
              <a:rPr lang="en-US" b="1" dirty="0" smtClean="0"/>
              <a:t>Post great </a:t>
            </a:r>
            <a:r>
              <a:rPr lang="en-US" b="1" dirty="0"/>
              <a:t>p</a:t>
            </a:r>
            <a:r>
              <a:rPr lang="en-US" b="1" dirty="0" smtClean="0"/>
              <a:t>hotos not just words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06130"/>
            <a:ext cx="2590341" cy="7366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629259"/>
            <a:ext cx="4029075" cy="521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2362200"/>
            <a:ext cx="4886325" cy="4344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4191000" cy="6343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8" y="2384547"/>
            <a:ext cx="9144000" cy="377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8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199" y="1924888"/>
            <a:ext cx="4419600" cy="470451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Randy Mitson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4343400" y="2743200"/>
            <a:ext cx="47244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Explorers’ Edge – Social Media Manager</a:t>
            </a:r>
            <a:endParaRPr lang="en-CA" sz="2000" b="1" dirty="0" smtClean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Social Media Workshops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Tourism </a:t>
            </a:r>
            <a:r>
              <a:rPr lang="en-US" sz="2000" dirty="0" smtClean="0"/>
              <a:t>Social </a:t>
            </a:r>
            <a:r>
              <a:rPr lang="en-US" sz="2000" dirty="0" smtClean="0"/>
              <a:t>Media 1:1 </a:t>
            </a:r>
            <a:r>
              <a:rPr lang="en-US" sz="2000" dirty="0" smtClean="0"/>
              <a:t>Coaching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Tourism Social </a:t>
            </a:r>
            <a:r>
              <a:rPr lang="en-US" sz="2000" dirty="0" smtClean="0"/>
              <a:t>Media </a:t>
            </a:r>
            <a:r>
              <a:rPr lang="en-US" sz="2000" dirty="0" smtClean="0"/>
              <a:t>Audits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Tourism Media Producer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dirty="0" smtClean="0"/>
              <a:t>www.explorersedge.ca • </a:t>
            </a:r>
            <a:r>
              <a:rPr lang="en-US" dirty="0" smtClean="0">
                <a:hlinkClick r:id="rId3"/>
              </a:rPr>
              <a:t>www.rto12.ca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 smtClean="0">
                <a:hlinkClick r:id="rId4"/>
              </a:rPr>
              <a:t>rto12.ca/resources/understanding-social-media/</a:t>
            </a:r>
            <a:r>
              <a:rPr lang="en-US" sz="2000" dirty="0" smtClean="0"/>
              <a:t>                    Email: randy@explorersedge.ca</a:t>
            </a:r>
          </a:p>
        </p:txBody>
      </p:sp>
    </p:spTree>
    <p:extLst>
      <p:ext uri="{BB962C8B-B14F-4D97-AF65-F5344CB8AC3E}">
        <p14:creationId xmlns:p14="http://schemas.microsoft.com/office/powerpoint/2010/main" val="346003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2133600"/>
            <a:ext cx="8686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Explorers’ Edge Facebook Page</a:t>
            </a:r>
          </a:p>
          <a:p>
            <a:endParaRPr lang="en-US" dirty="0"/>
          </a:p>
          <a:p>
            <a:r>
              <a:rPr lang="en-US" sz="2000" b="1" dirty="0" smtClean="0"/>
              <a:t>44,000+ followers on our Facebook page are made up of: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V</a:t>
            </a:r>
            <a:r>
              <a:rPr lang="en-US" sz="2000" dirty="0" smtClean="0"/>
              <a:t>isitors from GTA, Ottawa and South Western Ontario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63% are women, mostly between 35 and 64 years of 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Are interested in social events, </a:t>
            </a:r>
            <a:r>
              <a:rPr lang="en-US" sz="2000" dirty="0"/>
              <a:t>fine </a:t>
            </a:r>
            <a:r>
              <a:rPr lang="en-US" sz="2000" dirty="0" smtClean="0"/>
              <a:t>dinning, relaxing getaways, spas, nature, wildlife, adventure, sightseeing, and shopping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Good posts often reach 3000 – 7000 people organically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b="1" dirty="0" smtClean="0"/>
              <a:t>Daily Reach</a:t>
            </a:r>
            <a:r>
              <a:rPr lang="en-US" sz="2000" dirty="0" smtClean="0"/>
              <a:t>: </a:t>
            </a:r>
            <a:r>
              <a:rPr lang="en-US" sz="2000" dirty="0"/>
              <a:t>The number of people who have seen any content associated </a:t>
            </a:r>
            <a:r>
              <a:rPr lang="en-US" sz="2000" dirty="0" smtClean="0"/>
              <a:t>with Explorers’ Edge. </a:t>
            </a:r>
            <a:r>
              <a:rPr lang="en-US" sz="2000" dirty="0"/>
              <a:t>(</a:t>
            </a:r>
            <a:r>
              <a:rPr lang="en-US" dirty="0"/>
              <a:t>Unique Users</a:t>
            </a:r>
            <a:r>
              <a:rPr lang="en-US" sz="2000" dirty="0" smtClean="0"/>
              <a:t>) – average of over 90,000 people daily (</a:t>
            </a:r>
            <a:r>
              <a:rPr lang="en-US" dirty="0" smtClean="0"/>
              <a:t>organic &amp; paid combined reach Jun – Sept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r>
              <a:rPr lang="en-US" sz="2000" dirty="0" smtClean="0"/>
              <a:t>Posting great content gives you the chance to access this huge base of viewers.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Explorers’ Edge Reach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835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19400"/>
            <a:ext cx="3571875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014" y="-83821"/>
            <a:ext cx="2971801" cy="2971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67000"/>
            <a:ext cx="2971800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5943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5"/>
              </a:rPr>
              <a:t>http://rto12.ca/resources/understanding-social-media/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457200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r</a:t>
            </a:r>
            <a:r>
              <a:rPr lang="en-US" sz="6600" b="1" dirty="0" smtClean="0">
                <a:solidFill>
                  <a:schemeClr val="bg1"/>
                </a:solidFill>
              </a:rPr>
              <a:t>to12.ca</a:t>
            </a:r>
            <a:endParaRPr lang="en-CA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2939058"/>
            <a:ext cx="41148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Traditional vs. Social 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Marketing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Social Media </a:t>
            </a:r>
            <a:r>
              <a:rPr lang="en-US" sz="2000" dirty="0" smtClean="0"/>
              <a:t>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Facebook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First </a:t>
            </a:r>
            <a:r>
              <a:rPr lang="en-US" sz="2000" dirty="0" smtClean="0"/>
              <a:t>Impressions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Building your Fan </a:t>
            </a:r>
            <a:r>
              <a:rPr lang="en-US" sz="2000" dirty="0"/>
              <a:t>B</a:t>
            </a:r>
            <a:r>
              <a:rPr lang="en-US" sz="2000" dirty="0" smtClean="0"/>
              <a:t>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How to </a:t>
            </a:r>
            <a:r>
              <a:rPr lang="en-US" sz="2000" dirty="0" smtClean="0"/>
              <a:t>Listen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Social Media Schedule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Producing Engaging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Connecting with Explorers’ Edge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762000"/>
            <a:ext cx="4953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7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1752677"/>
              </p:ext>
            </p:extLst>
          </p:nvPr>
        </p:nvGraphicFramePr>
        <p:xfrm>
          <a:off x="-1371600" y="1905000"/>
          <a:ext cx="10305611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Advertising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3048000"/>
            <a:ext cx="3581400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WORD</a:t>
            </a:r>
          </a:p>
          <a:p>
            <a:pPr algn="ctr"/>
            <a:r>
              <a:rPr lang="en-US" sz="4800" b="1" dirty="0" smtClean="0">
                <a:ln w="9525"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OF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MOUTH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12192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Business to Customer Advertising</a:t>
            </a:r>
            <a:endParaRPr lang="en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Marketing</a:t>
            </a:r>
            <a:endParaRPr lang="en-CA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677461"/>
              </p:ext>
            </p:extLst>
          </p:nvPr>
        </p:nvGraphicFramePr>
        <p:xfrm>
          <a:off x="-1752600" y="1905000"/>
          <a:ext cx="10305611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66800" y="3048000"/>
            <a:ext cx="3581400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WORD</a:t>
            </a:r>
          </a:p>
          <a:p>
            <a:pPr algn="ctr"/>
            <a:r>
              <a:rPr lang="en-US" sz="4800" b="1" dirty="0" smtClean="0">
                <a:ln w="9525"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OF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MOUTH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1219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Shared Experiences, Customer to Customer Advertising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0" y="2819400"/>
            <a:ext cx="3124200" cy="358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2189625"/>
            <a:ext cx="39624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6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Marketing </a:t>
            </a:r>
            <a:r>
              <a:rPr lang="en-US" dirty="0" smtClean="0"/>
              <a:t>Evolution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6" y="4055570"/>
            <a:ext cx="8831344" cy="26317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27432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 A R K E T I N G   1 . 0</a:t>
            </a:r>
          </a:p>
          <a:p>
            <a:pPr algn="ctr"/>
            <a:r>
              <a:rPr lang="en-US" sz="2000" b="1" dirty="0" smtClean="0"/>
              <a:t>Businesses present their message to an audience.</a:t>
            </a:r>
          </a:p>
          <a:p>
            <a:pPr algn="ctr"/>
            <a:r>
              <a:rPr lang="en-US" sz="2000" b="1" dirty="0" smtClean="0"/>
              <a:t>Print • Radio • Television</a:t>
            </a:r>
            <a:endParaRPr lang="en-CA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27432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 A R K E T I N G   2 . 0</a:t>
            </a:r>
          </a:p>
          <a:p>
            <a:pPr algn="ctr"/>
            <a:r>
              <a:rPr lang="en-US" sz="2000" b="1" dirty="0" smtClean="0"/>
              <a:t>The audience can comment and or review.</a:t>
            </a:r>
          </a:p>
          <a:p>
            <a:pPr algn="ctr"/>
            <a:r>
              <a:rPr lang="en-US" sz="2000" b="1" dirty="0" smtClean="0"/>
              <a:t>Online • Website • Blog</a:t>
            </a:r>
            <a:endParaRPr lang="en-CA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27432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 A R K E T I N G   3 . 0</a:t>
            </a:r>
          </a:p>
          <a:p>
            <a:pPr algn="ctr"/>
            <a:r>
              <a:rPr lang="en-US" sz="2000" b="1" dirty="0" smtClean="0"/>
              <a:t>The audience produces the content.</a:t>
            </a:r>
          </a:p>
          <a:p>
            <a:pPr algn="ctr"/>
            <a:r>
              <a:rPr lang="en-US" sz="2000" b="1" dirty="0" smtClean="0"/>
              <a:t>Blog • Facebook • Google+ • LinkedIn • Pinterest • Twitter • Youtube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18776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Sites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219200"/>
            <a:ext cx="5867400" cy="58726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3581400"/>
            <a:ext cx="3429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• Choose popular sites</a:t>
            </a:r>
          </a:p>
          <a:p>
            <a:r>
              <a:rPr lang="en-US" sz="2000" dirty="0" smtClean="0"/>
              <a:t> • Focus on one or two</a:t>
            </a:r>
          </a:p>
          <a:p>
            <a:r>
              <a:rPr lang="en-US" sz="2000" dirty="0" smtClean="0"/>
              <a:t>  • Facebook</a:t>
            </a:r>
          </a:p>
          <a:p>
            <a:r>
              <a:rPr lang="en-US" sz="2000" dirty="0" smtClean="0"/>
              <a:t>   • Twitter</a:t>
            </a:r>
          </a:p>
          <a:p>
            <a:r>
              <a:rPr lang="en-US" sz="2000" dirty="0" smtClean="0"/>
              <a:t>    • YouTube</a:t>
            </a:r>
          </a:p>
          <a:p>
            <a:r>
              <a:rPr lang="en-US" sz="2000" dirty="0" smtClean="0"/>
              <a:t>     </a:t>
            </a:r>
            <a:r>
              <a:rPr lang="en-US" sz="2000" dirty="0" smtClean="0"/>
              <a:t>• Pinterest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• LinkedIn</a:t>
            </a:r>
            <a:endParaRPr lang="en-US" sz="2000" dirty="0" smtClean="0"/>
          </a:p>
          <a:p>
            <a:r>
              <a:rPr lang="en-US" sz="2000" dirty="0" smtClean="0"/>
              <a:t>    </a:t>
            </a:r>
            <a:r>
              <a:rPr lang="en-US" sz="2000" dirty="0" smtClean="0"/>
              <a:t>   </a:t>
            </a:r>
            <a:r>
              <a:rPr lang="en-US" sz="2000" dirty="0" smtClean="0"/>
              <a:t>• Google Plus </a:t>
            </a:r>
            <a:r>
              <a:rPr lang="en-US" sz="2000" dirty="0" smtClean="0"/>
              <a:t>+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• ...Blogs</a:t>
            </a:r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4495800" y="30480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Hundreds of Social Media Sites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258682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Blogs &amp; Websites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905000"/>
            <a:ext cx="5789808" cy="495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2600504"/>
            <a:ext cx="38862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• Blogs and Websites are still the       </a:t>
            </a:r>
            <a:r>
              <a:rPr lang="en-US" sz="2000" b="1" dirty="0" smtClean="0"/>
              <a:t>backbone of search </a:t>
            </a:r>
            <a:r>
              <a:rPr lang="en-US" sz="2000" dirty="0" smtClean="0"/>
              <a:t>results</a:t>
            </a:r>
          </a:p>
          <a:p>
            <a:endParaRPr lang="en-US" sz="800" dirty="0"/>
          </a:p>
          <a:p>
            <a:r>
              <a:rPr lang="en-US" sz="2000" dirty="0" smtClean="0"/>
              <a:t>• A place to display everything about your business; Who, What, Where, When, Contact, </a:t>
            </a:r>
            <a:r>
              <a:rPr lang="en-US" sz="2000" dirty="0" smtClean="0"/>
              <a:t>Events, </a:t>
            </a:r>
            <a:r>
              <a:rPr lang="en-US" sz="2000" dirty="0" smtClean="0"/>
              <a:t>Calendar, Services, Rates…</a:t>
            </a:r>
          </a:p>
          <a:p>
            <a:endParaRPr lang="en-US" sz="800" dirty="0" smtClean="0"/>
          </a:p>
          <a:p>
            <a:r>
              <a:rPr lang="en-US" sz="2000" dirty="0" smtClean="0"/>
              <a:t>• Blogs have been around since the early days of the web, and are a great way to keep your website fresh with new monthly, weekly or even daily content.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810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1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5105400" y="2514600"/>
            <a:ext cx="38862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• Facebook is the largest social media site online</a:t>
            </a:r>
          </a:p>
          <a:p>
            <a:r>
              <a:rPr lang="en-US" sz="2000" dirty="0" smtClean="0"/>
              <a:t>• 1.19 Billion monthly active users as of September 30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2013</a:t>
            </a:r>
          </a:p>
          <a:p>
            <a:r>
              <a:rPr lang="en-US" sz="2000" dirty="0" smtClean="0"/>
              <a:t>• 54% of Canadians log into Facebook monthly, 2/3rds of Canadians have Facebook accounts</a:t>
            </a:r>
          </a:p>
          <a:p>
            <a:r>
              <a:rPr lang="en-US" sz="2000" dirty="0" smtClean="0"/>
              <a:t>• 14 Million Canadians (74%) check their news feed every day </a:t>
            </a:r>
            <a:r>
              <a:rPr lang="en-US" sz="2000" dirty="0" smtClean="0">
                <a:hlinkClick r:id="rId2"/>
              </a:rPr>
              <a:t>*</a:t>
            </a:r>
            <a:endParaRPr lang="en-US" sz="2000" dirty="0" smtClean="0"/>
          </a:p>
          <a:p>
            <a:r>
              <a:rPr lang="en-US" sz="2000" dirty="0" smtClean="0"/>
              <a:t>• 13 Million use a mobile </a:t>
            </a:r>
            <a:r>
              <a:rPr lang="en-US" sz="2000" dirty="0" smtClean="0"/>
              <a:t>device</a:t>
            </a:r>
            <a:endParaRPr lang="en-US" sz="2000" dirty="0" smtClean="0"/>
          </a:p>
          <a:p>
            <a:endParaRPr lang="en-US" sz="2000" b="1" dirty="0"/>
          </a:p>
          <a:p>
            <a:pPr algn="ctr"/>
            <a:r>
              <a:rPr lang="en-US" sz="2000" b="1" dirty="0" smtClean="0"/>
              <a:t>Your clients are on Facebook!</a:t>
            </a:r>
          </a:p>
          <a:p>
            <a:endParaRPr lang="en-CA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985059"/>
            <a:ext cx="5715000" cy="5787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810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1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5442</TotalTime>
  <Words>1242</Words>
  <Application>Microsoft Office PowerPoint</Application>
  <PresentationFormat>On-screen Show (4:3)</PresentationFormat>
  <Paragraphs>160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Waveform</vt:lpstr>
      <vt:lpstr>Social Media Marketing</vt:lpstr>
      <vt:lpstr>Randy Mitson</vt:lpstr>
      <vt:lpstr>Today’s Agenda</vt:lpstr>
      <vt:lpstr>Traditional Advertising</vt:lpstr>
      <vt:lpstr>Social Media Marketing</vt:lpstr>
      <vt:lpstr>Marketing Evolution</vt:lpstr>
      <vt:lpstr>Social Media Sites</vt:lpstr>
      <vt:lpstr>Blogs &amp; Websites</vt:lpstr>
      <vt:lpstr>Facebook </vt:lpstr>
      <vt:lpstr>Pinterest</vt:lpstr>
      <vt:lpstr>Twitter</vt:lpstr>
      <vt:lpstr>YouTube</vt:lpstr>
      <vt:lpstr>Getting Started / Use it Yourself</vt:lpstr>
      <vt:lpstr>Facebook – First Impressions</vt:lpstr>
      <vt:lpstr>Facebook – Image Sizes</vt:lpstr>
      <vt:lpstr>Facebook – 3 Steps to Followers</vt:lpstr>
      <vt:lpstr>Facebook – Listening</vt:lpstr>
      <vt:lpstr>Facebook – Schedules</vt:lpstr>
      <vt:lpstr>Facebook – Shareable Content</vt:lpstr>
      <vt:lpstr>Explorers’ Edge Reach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Randy</dc:creator>
  <cp:lastModifiedBy>Randy</cp:lastModifiedBy>
  <cp:revision>81</cp:revision>
  <dcterms:created xsi:type="dcterms:W3CDTF">2013-11-02T13:17:08Z</dcterms:created>
  <dcterms:modified xsi:type="dcterms:W3CDTF">2013-11-18T05:02:29Z</dcterms:modified>
</cp:coreProperties>
</file>