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0"/>
  </p:notesMasterIdLst>
  <p:handoutMasterIdLst>
    <p:handoutMasterId r:id="rId31"/>
  </p:handoutMasterIdLst>
  <p:sldIdLst>
    <p:sldId id="279" r:id="rId2"/>
    <p:sldId id="281" r:id="rId3"/>
    <p:sldId id="276" r:id="rId4"/>
    <p:sldId id="277" r:id="rId5"/>
    <p:sldId id="282" r:id="rId6"/>
    <p:sldId id="270" r:id="rId7"/>
    <p:sldId id="257" r:id="rId8"/>
    <p:sldId id="273" r:id="rId9"/>
    <p:sldId id="258" r:id="rId10"/>
    <p:sldId id="269" r:id="rId11"/>
    <p:sldId id="261" r:id="rId12"/>
    <p:sldId id="283" r:id="rId13"/>
    <p:sldId id="288" r:id="rId14"/>
    <p:sldId id="284" r:id="rId15"/>
    <p:sldId id="260" r:id="rId16"/>
    <p:sldId id="259" r:id="rId17"/>
    <p:sldId id="271" r:id="rId18"/>
    <p:sldId id="263" r:id="rId19"/>
    <p:sldId id="265" r:id="rId20"/>
    <p:sldId id="268" r:id="rId21"/>
    <p:sldId id="292" r:id="rId22"/>
    <p:sldId id="272" r:id="rId23"/>
    <p:sldId id="275" r:id="rId24"/>
    <p:sldId id="289" r:id="rId25"/>
    <p:sldId id="290" r:id="rId26"/>
    <p:sldId id="278" r:id="rId27"/>
    <p:sldId id="287" r:id="rId28"/>
    <p:sldId id="264" r:id="rId29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712" autoAdjust="0"/>
  </p:normalViewPr>
  <p:slideViewPr>
    <p:cSldViewPr snapToGrid="0">
      <p:cViewPr varScale="1">
        <p:scale>
          <a:sx n="60" d="100"/>
          <a:sy n="60" d="100"/>
        </p:scale>
        <p:origin x="102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2172"/>
    </p:cViewPr>
  </p:sorterViewPr>
  <p:notesViewPr>
    <p:cSldViewPr snapToGrid="0">
      <p:cViewPr varScale="1">
        <p:scale>
          <a:sx n="85" d="100"/>
          <a:sy n="85" d="100"/>
        </p:scale>
        <p:origin x="157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1454D-57B3-4227-8DEB-E0B6B3A3860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55F4F85-A7BB-49C8-9CC6-AFAF03651926}">
      <dgm:prSet phldrT="[Text]"/>
      <dgm:spPr/>
      <dgm:t>
        <a:bodyPr/>
        <a:lstStyle/>
        <a:p>
          <a:r>
            <a:rPr lang="en-CA" dirty="0" smtClean="0"/>
            <a:t>Tourism Model</a:t>
          </a:r>
          <a:endParaRPr lang="en-CA" dirty="0"/>
        </a:p>
      </dgm:t>
    </dgm:pt>
    <dgm:pt modelId="{274E26FE-4DC5-4832-AEB2-EAE1E5C7DFF6}" type="parTrans" cxnId="{1EA45F62-759C-4FDF-9941-C0C9F67D03AB}">
      <dgm:prSet/>
      <dgm:spPr/>
      <dgm:t>
        <a:bodyPr/>
        <a:lstStyle/>
        <a:p>
          <a:endParaRPr lang="en-CA"/>
        </a:p>
      </dgm:t>
    </dgm:pt>
    <dgm:pt modelId="{EC5DD870-A366-4189-810A-20C845AB6A20}" type="sibTrans" cxnId="{1EA45F62-759C-4FDF-9941-C0C9F67D03AB}">
      <dgm:prSet/>
      <dgm:spPr/>
      <dgm:t>
        <a:bodyPr/>
        <a:lstStyle/>
        <a:p>
          <a:endParaRPr lang="en-CA"/>
        </a:p>
      </dgm:t>
    </dgm:pt>
    <dgm:pt modelId="{2EB56EF8-C7E9-4FA0-87EB-49850D6F31A5}">
      <dgm:prSet phldrT="[Text]"/>
      <dgm:spPr/>
      <dgm:t>
        <a:bodyPr/>
        <a:lstStyle/>
        <a:p>
          <a:r>
            <a:rPr lang="en-CA" dirty="0" smtClean="0"/>
            <a:t>Current Program</a:t>
          </a:r>
          <a:endParaRPr lang="en-CA" dirty="0"/>
        </a:p>
      </dgm:t>
    </dgm:pt>
    <dgm:pt modelId="{B4B00CB6-1360-4157-989D-19FA4268F385}" type="parTrans" cxnId="{86B22AD0-187A-4D61-A1E3-D4C1CEFAC2C6}">
      <dgm:prSet/>
      <dgm:spPr/>
      <dgm:t>
        <a:bodyPr/>
        <a:lstStyle/>
        <a:p>
          <a:endParaRPr lang="en-CA"/>
        </a:p>
      </dgm:t>
    </dgm:pt>
    <dgm:pt modelId="{9D7006D8-DF27-44BA-B6C7-4D2BE7F74ED5}" type="sibTrans" cxnId="{86B22AD0-187A-4D61-A1E3-D4C1CEFAC2C6}">
      <dgm:prSet/>
      <dgm:spPr/>
      <dgm:t>
        <a:bodyPr/>
        <a:lstStyle/>
        <a:p>
          <a:endParaRPr lang="en-CA"/>
        </a:p>
      </dgm:t>
    </dgm:pt>
    <dgm:pt modelId="{4830A1C6-934C-4915-9B13-121F6AD6C2C5}">
      <dgm:prSet phldrT="[Text]"/>
      <dgm:spPr/>
      <dgm:t>
        <a:bodyPr/>
        <a:lstStyle/>
        <a:p>
          <a:r>
            <a:rPr lang="en-CA" dirty="0" smtClean="0"/>
            <a:t>Collaboration</a:t>
          </a:r>
          <a:endParaRPr lang="en-CA" dirty="0"/>
        </a:p>
      </dgm:t>
    </dgm:pt>
    <dgm:pt modelId="{1FD497D8-C594-41DF-B1A5-75A2D3064E45}" type="parTrans" cxnId="{2FAB8388-E98A-4C84-9FBD-FAAAF59679CD}">
      <dgm:prSet/>
      <dgm:spPr/>
      <dgm:t>
        <a:bodyPr/>
        <a:lstStyle/>
        <a:p>
          <a:endParaRPr lang="en-CA"/>
        </a:p>
      </dgm:t>
    </dgm:pt>
    <dgm:pt modelId="{D551636D-52B3-4D36-BCAD-B7B701EF9E69}" type="sibTrans" cxnId="{2FAB8388-E98A-4C84-9FBD-FAAAF59679CD}">
      <dgm:prSet/>
      <dgm:spPr/>
      <dgm:t>
        <a:bodyPr/>
        <a:lstStyle/>
        <a:p>
          <a:endParaRPr lang="en-CA"/>
        </a:p>
      </dgm:t>
    </dgm:pt>
    <dgm:pt modelId="{C7115C60-AEFB-4479-A8F6-BE86362D1D9C}">
      <dgm:prSet phldrT="[Text]"/>
      <dgm:spPr/>
      <dgm:t>
        <a:bodyPr/>
        <a:lstStyle/>
        <a:p>
          <a:r>
            <a:rPr lang="en-CA" dirty="0" smtClean="0"/>
            <a:t>Moving Forward </a:t>
          </a:r>
          <a:endParaRPr lang="en-CA" dirty="0"/>
        </a:p>
      </dgm:t>
    </dgm:pt>
    <dgm:pt modelId="{8777DD9C-D0FB-4D5B-81DA-D9506212BFEF}" type="parTrans" cxnId="{AB8C6864-0CE2-4A27-AE65-72863E37693E}">
      <dgm:prSet/>
      <dgm:spPr/>
      <dgm:t>
        <a:bodyPr/>
        <a:lstStyle/>
        <a:p>
          <a:endParaRPr lang="en-CA"/>
        </a:p>
      </dgm:t>
    </dgm:pt>
    <dgm:pt modelId="{4398EFCD-0C8E-425E-AC77-0096A5C88DA9}" type="sibTrans" cxnId="{AB8C6864-0CE2-4A27-AE65-72863E37693E}">
      <dgm:prSet/>
      <dgm:spPr/>
      <dgm:t>
        <a:bodyPr/>
        <a:lstStyle/>
        <a:p>
          <a:endParaRPr lang="en-CA"/>
        </a:p>
      </dgm:t>
    </dgm:pt>
    <dgm:pt modelId="{42D9E902-4B3C-44B6-87B1-6258C35052AF}" type="pres">
      <dgm:prSet presAssocID="{2121454D-57B3-4227-8DEB-E0B6B3A386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CE4E99F-4156-46DB-B1E4-8897E85FCF05}" type="pres">
      <dgm:prSet presAssocID="{655F4F85-A7BB-49C8-9CC6-AFAF0365192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C75513A-4F84-4478-986F-32AC070B31A3}" type="pres">
      <dgm:prSet presAssocID="{EC5DD870-A366-4189-810A-20C845AB6A20}" presName="space" presStyleCnt="0"/>
      <dgm:spPr/>
    </dgm:pt>
    <dgm:pt modelId="{FE8821A2-7837-4E54-BE04-4DF98FD26419}" type="pres">
      <dgm:prSet presAssocID="{2EB56EF8-C7E9-4FA0-87EB-49850D6F31A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2EAEB39-95B4-480A-92B5-428B2D341E46}" type="pres">
      <dgm:prSet presAssocID="{9D7006D8-DF27-44BA-B6C7-4D2BE7F74ED5}" presName="space" presStyleCnt="0"/>
      <dgm:spPr/>
    </dgm:pt>
    <dgm:pt modelId="{2DB8646F-3195-4943-93D8-F09F71C56F01}" type="pres">
      <dgm:prSet presAssocID="{4830A1C6-934C-4915-9B13-121F6AD6C2C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7858B1F-FD43-4341-88D3-C2FB7ADC8CE5}" type="pres">
      <dgm:prSet presAssocID="{D551636D-52B3-4D36-BCAD-B7B701EF9E69}" presName="space" presStyleCnt="0"/>
      <dgm:spPr/>
    </dgm:pt>
    <dgm:pt modelId="{50529119-DA3D-4D06-B16D-CC74D9A86673}" type="pres">
      <dgm:prSet presAssocID="{C7115C60-AEFB-4479-A8F6-BE86362D1D9C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EA45F62-759C-4FDF-9941-C0C9F67D03AB}" srcId="{2121454D-57B3-4227-8DEB-E0B6B3A38603}" destId="{655F4F85-A7BB-49C8-9CC6-AFAF03651926}" srcOrd="0" destOrd="0" parTransId="{274E26FE-4DC5-4832-AEB2-EAE1E5C7DFF6}" sibTransId="{EC5DD870-A366-4189-810A-20C845AB6A20}"/>
    <dgm:cxn modelId="{AB8C6864-0CE2-4A27-AE65-72863E37693E}" srcId="{2121454D-57B3-4227-8DEB-E0B6B3A38603}" destId="{C7115C60-AEFB-4479-A8F6-BE86362D1D9C}" srcOrd="3" destOrd="0" parTransId="{8777DD9C-D0FB-4D5B-81DA-D9506212BFEF}" sibTransId="{4398EFCD-0C8E-425E-AC77-0096A5C88DA9}"/>
    <dgm:cxn modelId="{6D025B08-9DC3-470A-8A80-E344C7018A93}" type="presOf" srcId="{2EB56EF8-C7E9-4FA0-87EB-49850D6F31A5}" destId="{FE8821A2-7837-4E54-BE04-4DF98FD26419}" srcOrd="0" destOrd="0" presId="urn:microsoft.com/office/officeart/2005/8/layout/venn3"/>
    <dgm:cxn modelId="{35FFD5E3-98E8-4E43-AA10-B04CDAA5B179}" type="presOf" srcId="{4830A1C6-934C-4915-9B13-121F6AD6C2C5}" destId="{2DB8646F-3195-4943-93D8-F09F71C56F01}" srcOrd="0" destOrd="0" presId="urn:microsoft.com/office/officeart/2005/8/layout/venn3"/>
    <dgm:cxn modelId="{6861733B-1CC9-4A84-A1AE-D0F010F51A7B}" type="presOf" srcId="{C7115C60-AEFB-4479-A8F6-BE86362D1D9C}" destId="{50529119-DA3D-4D06-B16D-CC74D9A86673}" srcOrd="0" destOrd="0" presId="urn:microsoft.com/office/officeart/2005/8/layout/venn3"/>
    <dgm:cxn modelId="{39127708-EA44-4475-9500-99B45193E2EE}" type="presOf" srcId="{655F4F85-A7BB-49C8-9CC6-AFAF03651926}" destId="{BCE4E99F-4156-46DB-B1E4-8897E85FCF05}" srcOrd="0" destOrd="0" presId="urn:microsoft.com/office/officeart/2005/8/layout/venn3"/>
    <dgm:cxn modelId="{7D8ED01A-6EA4-4441-B3BA-C148A165CFF8}" type="presOf" srcId="{2121454D-57B3-4227-8DEB-E0B6B3A38603}" destId="{42D9E902-4B3C-44B6-87B1-6258C35052AF}" srcOrd="0" destOrd="0" presId="urn:microsoft.com/office/officeart/2005/8/layout/venn3"/>
    <dgm:cxn modelId="{86B22AD0-187A-4D61-A1E3-D4C1CEFAC2C6}" srcId="{2121454D-57B3-4227-8DEB-E0B6B3A38603}" destId="{2EB56EF8-C7E9-4FA0-87EB-49850D6F31A5}" srcOrd="1" destOrd="0" parTransId="{B4B00CB6-1360-4157-989D-19FA4268F385}" sibTransId="{9D7006D8-DF27-44BA-B6C7-4D2BE7F74ED5}"/>
    <dgm:cxn modelId="{2FAB8388-E98A-4C84-9FBD-FAAAF59679CD}" srcId="{2121454D-57B3-4227-8DEB-E0B6B3A38603}" destId="{4830A1C6-934C-4915-9B13-121F6AD6C2C5}" srcOrd="2" destOrd="0" parTransId="{1FD497D8-C594-41DF-B1A5-75A2D3064E45}" sibTransId="{D551636D-52B3-4D36-BCAD-B7B701EF9E69}"/>
    <dgm:cxn modelId="{56073006-62C4-4D65-B4D5-4170994DE530}" type="presParOf" srcId="{42D9E902-4B3C-44B6-87B1-6258C35052AF}" destId="{BCE4E99F-4156-46DB-B1E4-8897E85FCF05}" srcOrd="0" destOrd="0" presId="urn:microsoft.com/office/officeart/2005/8/layout/venn3"/>
    <dgm:cxn modelId="{1AE9C112-6C8F-4B6B-9928-CBC280728FB4}" type="presParOf" srcId="{42D9E902-4B3C-44B6-87B1-6258C35052AF}" destId="{BC75513A-4F84-4478-986F-32AC070B31A3}" srcOrd="1" destOrd="0" presId="urn:microsoft.com/office/officeart/2005/8/layout/venn3"/>
    <dgm:cxn modelId="{ED12C1AE-6A9C-40EB-AF26-8ADA64AAF71B}" type="presParOf" srcId="{42D9E902-4B3C-44B6-87B1-6258C35052AF}" destId="{FE8821A2-7837-4E54-BE04-4DF98FD26419}" srcOrd="2" destOrd="0" presId="urn:microsoft.com/office/officeart/2005/8/layout/venn3"/>
    <dgm:cxn modelId="{3DD61FB7-370E-46EB-9B62-E8120BA675E6}" type="presParOf" srcId="{42D9E902-4B3C-44B6-87B1-6258C35052AF}" destId="{A2EAEB39-95B4-480A-92B5-428B2D341E46}" srcOrd="3" destOrd="0" presId="urn:microsoft.com/office/officeart/2005/8/layout/venn3"/>
    <dgm:cxn modelId="{4827C5A2-B677-46FC-981F-DDE23E941CA5}" type="presParOf" srcId="{42D9E902-4B3C-44B6-87B1-6258C35052AF}" destId="{2DB8646F-3195-4943-93D8-F09F71C56F01}" srcOrd="4" destOrd="0" presId="urn:microsoft.com/office/officeart/2005/8/layout/venn3"/>
    <dgm:cxn modelId="{BEF65C49-B294-4F99-853A-CA4E765B989F}" type="presParOf" srcId="{42D9E902-4B3C-44B6-87B1-6258C35052AF}" destId="{C7858B1F-FD43-4341-88D3-C2FB7ADC8CE5}" srcOrd="5" destOrd="0" presId="urn:microsoft.com/office/officeart/2005/8/layout/venn3"/>
    <dgm:cxn modelId="{48AD8498-246F-4D14-96F4-848466F99CD7}" type="presParOf" srcId="{42D9E902-4B3C-44B6-87B1-6258C35052AF}" destId="{50529119-DA3D-4D06-B16D-CC74D9A8667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6C39B-8404-4212-AA79-C1A842B3E82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3392182-D6BC-40FF-8C46-3F09F24FF1C4}">
      <dgm:prSet phldrT="[Text]"/>
      <dgm:spPr/>
      <dgm:t>
        <a:bodyPr/>
        <a:lstStyle/>
        <a:p>
          <a:r>
            <a:rPr lang="en-CA" dirty="0" smtClean="0"/>
            <a:t>Board of Directors</a:t>
          </a:r>
          <a:endParaRPr lang="en-CA" dirty="0"/>
        </a:p>
      </dgm:t>
    </dgm:pt>
    <dgm:pt modelId="{8586F34D-6ECE-43CF-8D5C-BB23747A457C}" type="parTrans" cxnId="{46EFD4D9-C5A6-4A85-8655-400FFF52B29D}">
      <dgm:prSet/>
      <dgm:spPr/>
      <dgm:t>
        <a:bodyPr/>
        <a:lstStyle/>
        <a:p>
          <a:endParaRPr lang="en-CA"/>
        </a:p>
      </dgm:t>
    </dgm:pt>
    <dgm:pt modelId="{D964FB13-3B4B-43FD-9F52-C02FB990DF64}" type="sibTrans" cxnId="{46EFD4D9-C5A6-4A85-8655-400FFF52B29D}">
      <dgm:prSet/>
      <dgm:spPr/>
      <dgm:t>
        <a:bodyPr/>
        <a:lstStyle/>
        <a:p>
          <a:endParaRPr lang="en-CA"/>
        </a:p>
      </dgm:t>
    </dgm:pt>
    <dgm:pt modelId="{9DBF6B4C-16E6-4388-9E32-69F70DC5C867}">
      <dgm:prSet phldrT="[Text]"/>
      <dgm:spPr/>
      <dgm:t>
        <a:bodyPr/>
        <a:lstStyle/>
        <a:p>
          <a:r>
            <a:rPr lang="en-CA" dirty="0" smtClean="0"/>
            <a:t>Committees</a:t>
          </a:r>
          <a:endParaRPr lang="en-CA" dirty="0"/>
        </a:p>
      </dgm:t>
    </dgm:pt>
    <dgm:pt modelId="{29BC1C8F-1AD6-442C-84A3-2B70D6000C58}" type="parTrans" cxnId="{13D55190-40F4-4A0F-9D0C-E6A90D3F782F}">
      <dgm:prSet/>
      <dgm:spPr/>
      <dgm:t>
        <a:bodyPr/>
        <a:lstStyle/>
        <a:p>
          <a:endParaRPr lang="en-CA"/>
        </a:p>
      </dgm:t>
    </dgm:pt>
    <dgm:pt modelId="{5ADC94A4-74EB-47E9-B52D-78F301342234}" type="sibTrans" cxnId="{13D55190-40F4-4A0F-9D0C-E6A90D3F782F}">
      <dgm:prSet/>
      <dgm:spPr/>
      <dgm:t>
        <a:bodyPr/>
        <a:lstStyle/>
        <a:p>
          <a:endParaRPr lang="en-CA"/>
        </a:p>
      </dgm:t>
    </dgm:pt>
    <dgm:pt modelId="{FF078C32-BDCD-4F7D-8FDA-3EFA1BD84CA7}">
      <dgm:prSet phldrT="[Text]"/>
      <dgm:spPr/>
      <dgm:t>
        <a:bodyPr/>
        <a:lstStyle/>
        <a:p>
          <a:r>
            <a:rPr lang="en-CA" dirty="0" smtClean="0"/>
            <a:t>Membership</a:t>
          </a:r>
          <a:endParaRPr lang="en-CA" dirty="0"/>
        </a:p>
      </dgm:t>
    </dgm:pt>
    <dgm:pt modelId="{E5F4C58F-D00B-4DA9-9966-3EB34E4F2BF9}" type="parTrans" cxnId="{2B3CC650-5BE7-4B4A-A4DD-957166BAFD0C}">
      <dgm:prSet/>
      <dgm:spPr/>
      <dgm:t>
        <a:bodyPr/>
        <a:lstStyle/>
        <a:p>
          <a:endParaRPr lang="en-CA"/>
        </a:p>
      </dgm:t>
    </dgm:pt>
    <dgm:pt modelId="{AFAE9BC2-C420-44C0-A959-85BE232AAF6C}" type="sibTrans" cxnId="{2B3CC650-5BE7-4B4A-A4DD-957166BAFD0C}">
      <dgm:prSet/>
      <dgm:spPr/>
      <dgm:t>
        <a:bodyPr/>
        <a:lstStyle/>
        <a:p>
          <a:endParaRPr lang="en-CA"/>
        </a:p>
      </dgm:t>
    </dgm:pt>
    <dgm:pt modelId="{66E2F7B0-B7B9-4C9A-A421-24AD01DA049F}" type="pres">
      <dgm:prSet presAssocID="{99A6C39B-8404-4212-AA79-C1A842B3E8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6D2E87AE-0ADA-4252-8319-8E776850E39F}" type="pres">
      <dgm:prSet presAssocID="{73392182-D6BC-40FF-8C46-3F09F24FF1C4}" presName="composite" presStyleCnt="0"/>
      <dgm:spPr/>
    </dgm:pt>
    <dgm:pt modelId="{D3C0EA8B-2D4F-468C-A987-9BCB3C711EEC}" type="pres">
      <dgm:prSet presAssocID="{73392182-D6BC-40FF-8C46-3F09F24FF1C4}" presName="LShape" presStyleLbl="alignNode1" presStyleIdx="0" presStyleCnt="5"/>
      <dgm:spPr/>
    </dgm:pt>
    <dgm:pt modelId="{40DEB021-B844-401E-9AC4-E4BD4EF93778}" type="pres">
      <dgm:prSet presAssocID="{73392182-D6BC-40FF-8C46-3F09F24FF1C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80099AD-61BC-4289-8735-28D6395D4031}" type="pres">
      <dgm:prSet presAssocID="{73392182-D6BC-40FF-8C46-3F09F24FF1C4}" presName="Triangle" presStyleLbl="alignNode1" presStyleIdx="1" presStyleCnt="5"/>
      <dgm:spPr/>
    </dgm:pt>
    <dgm:pt modelId="{4BB6146F-D91F-4651-878F-4EBDF31AA1FB}" type="pres">
      <dgm:prSet presAssocID="{D964FB13-3B4B-43FD-9F52-C02FB990DF64}" presName="sibTrans" presStyleCnt="0"/>
      <dgm:spPr/>
    </dgm:pt>
    <dgm:pt modelId="{191101E8-3455-43A5-8227-408125CBAFF9}" type="pres">
      <dgm:prSet presAssocID="{D964FB13-3B4B-43FD-9F52-C02FB990DF64}" presName="space" presStyleCnt="0"/>
      <dgm:spPr/>
    </dgm:pt>
    <dgm:pt modelId="{D31BFA87-82E0-4D06-8945-237D73474091}" type="pres">
      <dgm:prSet presAssocID="{9DBF6B4C-16E6-4388-9E32-69F70DC5C867}" presName="composite" presStyleCnt="0"/>
      <dgm:spPr/>
    </dgm:pt>
    <dgm:pt modelId="{77C5C1BC-B195-47F8-A039-BA0C3A7570DF}" type="pres">
      <dgm:prSet presAssocID="{9DBF6B4C-16E6-4388-9E32-69F70DC5C867}" presName="LShape" presStyleLbl="alignNode1" presStyleIdx="2" presStyleCnt="5"/>
      <dgm:spPr/>
    </dgm:pt>
    <dgm:pt modelId="{E287DE17-577D-4BF3-B172-2A41E751C1F5}" type="pres">
      <dgm:prSet presAssocID="{9DBF6B4C-16E6-4388-9E32-69F70DC5C86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D9F286E-A65C-475B-84EB-BA6B56C9E344}" type="pres">
      <dgm:prSet presAssocID="{9DBF6B4C-16E6-4388-9E32-69F70DC5C867}" presName="Triangle" presStyleLbl="alignNode1" presStyleIdx="3" presStyleCnt="5"/>
      <dgm:spPr/>
    </dgm:pt>
    <dgm:pt modelId="{5F794574-048E-410B-87C9-7388412FB0D6}" type="pres">
      <dgm:prSet presAssocID="{5ADC94A4-74EB-47E9-B52D-78F301342234}" presName="sibTrans" presStyleCnt="0"/>
      <dgm:spPr/>
    </dgm:pt>
    <dgm:pt modelId="{9E47ACAB-00C8-40BF-84B3-544084721B13}" type="pres">
      <dgm:prSet presAssocID="{5ADC94A4-74EB-47E9-B52D-78F301342234}" presName="space" presStyleCnt="0"/>
      <dgm:spPr/>
    </dgm:pt>
    <dgm:pt modelId="{4FDBE580-043F-4988-8176-6A7FE09E601B}" type="pres">
      <dgm:prSet presAssocID="{FF078C32-BDCD-4F7D-8FDA-3EFA1BD84CA7}" presName="composite" presStyleCnt="0"/>
      <dgm:spPr/>
    </dgm:pt>
    <dgm:pt modelId="{29C74D87-7E3B-488C-BD5E-BFF9385DA761}" type="pres">
      <dgm:prSet presAssocID="{FF078C32-BDCD-4F7D-8FDA-3EFA1BD84CA7}" presName="LShape" presStyleLbl="alignNode1" presStyleIdx="4" presStyleCnt="5"/>
      <dgm:spPr/>
    </dgm:pt>
    <dgm:pt modelId="{6B37E248-922C-44DF-B96A-5DB984560DAD}" type="pres">
      <dgm:prSet presAssocID="{FF078C32-BDCD-4F7D-8FDA-3EFA1BD84CA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B3CC650-5BE7-4B4A-A4DD-957166BAFD0C}" srcId="{99A6C39B-8404-4212-AA79-C1A842B3E82D}" destId="{FF078C32-BDCD-4F7D-8FDA-3EFA1BD84CA7}" srcOrd="2" destOrd="0" parTransId="{E5F4C58F-D00B-4DA9-9966-3EB34E4F2BF9}" sibTransId="{AFAE9BC2-C420-44C0-A959-85BE232AAF6C}"/>
    <dgm:cxn modelId="{46EFD4D9-C5A6-4A85-8655-400FFF52B29D}" srcId="{99A6C39B-8404-4212-AA79-C1A842B3E82D}" destId="{73392182-D6BC-40FF-8C46-3F09F24FF1C4}" srcOrd="0" destOrd="0" parTransId="{8586F34D-6ECE-43CF-8D5C-BB23747A457C}" sibTransId="{D964FB13-3B4B-43FD-9F52-C02FB990DF64}"/>
    <dgm:cxn modelId="{4AF9FDCF-B552-46EE-B9E2-E8DEECD19C0A}" type="presOf" srcId="{FF078C32-BDCD-4F7D-8FDA-3EFA1BD84CA7}" destId="{6B37E248-922C-44DF-B96A-5DB984560DAD}" srcOrd="0" destOrd="0" presId="urn:microsoft.com/office/officeart/2009/3/layout/StepUpProcess"/>
    <dgm:cxn modelId="{A453AA88-9FD4-433D-831D-DBCD487B11CD}" type="presOf" srcId="{9DBF6B4C-16E6-4388-9E32-69F70DC5C867}" destId="{E287DE17-577D-4BF3-B172-2A41E751C1F5}" srcOrd="0" destOrd="0" presId="urn:microsoft.com/office/officeart/2009/3/layout/StepUpProcess"/>
    <dgm:cxn modelId="{F5A3828C-EF79-4C32-8DDD-47964D5342DA}" type="presOf" srcId="{73392182-D6BC-40FF-8C46-3F09F24FF1C4}" destId="{40DEB021-B844-401E-9AC4-E4BD4EF93778}" srcOrd="0" destOrd="0" presId="urn:microsoft.com/office/officeart/2009/3/layout/StepUpProcess"/>
    <dgm:cxn modelId="{13D55190-40F4-4A0F-9D0C-E6A90D3F782F}" srcId="{99A6C39B-8404-4212-AA79-C1A842B3E82D}" destId="{9DBF6B4C-16E6-4388-9E32-69F70DC5C867}" srcOrd="1" destOrd="0" parTransId="{29BC1C8F-1AD6-442C-84A3-2B70D6000C58}" sibTransId="{5ADC94A4-74EB-47E9-B52D-78F301342234}"/>
    <dgm:cxn modelId="{3EB9C897-BD62-4BCF-A334-B0687CDED4C7}" type="presOf" srcId="{99A6C39B-8404-4212-AA79-C1A842B3E82D}" destId="{66E2F7B0-B7B9-4C9A-A421-24AD01DA049F}" srcOrd="0" destOrd="0" presId="urn:microsoft.com/office/officeart/2009/3/layout/StepUpProcess"/>
    <dgm:cxn modelId="{6E9B2377-2700-448A-9897-6E79C5D3F023}" type="presParOf" srcId="{66E2F7B0-B7B9-4C9A-A421-24AD01DA049F}" destId="{6D2E87AE-0ADA-4252-8319-8E776850E39F}" srcOrd="0" destOrd="0" presId="urn:microsoft.com/office/officeart/2009/3/layout/StepUpProcess"/>
    <dgm:cxn modelId="{83EAB94A-7862-48DC-BE44-C2ECB38AA302}" type="presParOf" srcId="{6D2E87AE-0ADA-4252-8319-8E776850E39F}" destId="{D3C0EA8B-2D4F-468C-A987-9BCB3C711EEC}" srcOrd="0" destOrd="0" presId="urn:microsoft.com/office/officeart/2009/3/layout/StepUpProcess"/>
    <dgm:cxn modelId="{42AF96A8-EA36-4A4F-820A-DEFAE82EF685}" type="presParOf" srcId="{6D2E87AE-0ADA-4252-8319-8E776850E39F}" destId="{40DEB021-B844-401E-9AC4-E4BD4EF93778}" srcOrd="1" destOrd="0" presId="urn:microsoft.com/office/officeart/2009/3/layout/StepUpProcess"/>
    <dgm:cxn modelId="{25A947F5-1C8D-46E2-A686-D9196B8DF666}" type="presParOf" srcId="{6D2E87AE-0ADA-4252-8319-8E776850E39F}" destId="{780099AD-61BC-4289-8735-28D6395D4031}" srcOrd="2" destOrd="0" presId="urn:microsoft.com/office/officeart/2009/3/layout/StepUpProcess"/>
    <dgm:cxn modelId="{809ED6F1-87F5-4301-907F-DB7468CE32FC}" type="presParOf" srcId="{66E2F7B0-B7B9-4C9A-A421-24AD01DA049F}" destId="{4BB6146F-D91F-4651-878F-4EBDF31AA1FB}" srcOrd="1" destOrd="0" presId="urn:microsoft.com/office/officeart/2009/3/layout/StepUpProcess"/>
    <dgm:cxn modelId="{A7210DE9-D927-4ED0-AF01-E01434FCBD50}" type="presParOf" srcId="{4BB6146F-D91F-4651-878F-4EBDF31AA1FB}" destId="{191101E8-3455-43A5-8227-408125CBAFF9}" srcOrd="0" destOrd="0" presId="urn:microsoft.com/office/officeart/2009/3/layout/StepUpProcess"/>
    <dgm:cxn modelId="{A0416C50-139A-4F87-9257-B1C139CF4D8A}" type="presParOf" srcId="{66E2F7B0-B7B9-4C9A-A421-24AD01DA049F}" destId="{D31BFA87-82E0-4D06-8945-237D73474091}" srcOrd="2" destOrd="0" presId="urn:microsoft.com/office/officeart/2009/3/layout/StepUpProcess"/>
    <dgm:cxn modelId="{A427F521-FD0E-4251-9F26-E30AD9D8E2B7}" type="presParOf" srcId="{D31BFA87-82E0-4D06-8945-237D73474091}" destId="{77C5C1BC-B195-47F8-A039-BA0C3A7570DF}" srcOrd="0" destOrd="0" presId="urn:microsoft.com/office/officeart/2009/3/layout/StepUpProcess"/>
    <dgm:cxn modelId="{BBF0DD1F-6BA5-4761-882B-525C43163713}" type="presParOf" srcId="{D31BFA87-82E0-4D06-8945-237D73474091}" destId="{E287DE17-577D-4BF3-B172-2A41E751C1F5}" srcOrd="1" destOrd="0" presId="urn:microsoft.com/office/officeart/2009/3/layout/StepUpProcess"/>
    <dgm:cxn modelId="{E55BEC31-A285-43C4-BC0B-8114A376A424}" type="presParOf" srcId="{D31BFA87-82E0-4D06-8945-237D73474091}" destId="{6D9F286E-A65C-475B-84EB-BA6B56C9E344}" srcOrd="2" destOrd="0" presId="urn:microsoft.com/office/officeart/2009/3/layout/StepUpProcess"/>
    <dgm:cxn modelId="{6DC79FBF-32A2-4242-9FC4-091ED0123C45}" type="presParOf" srcId="{66E2F7B0-B7B9-4C9A-A421-24AD01DA049F}" destId="{5F794574-048E-410B-87C9-7388412FB0D6}" srcOrd="3" destOrd="0" presId="urn:microsoft.com/office/officeart/2009/3/layout/StepUpProcess"/>
    <dgm:cxn modelId="{421B409B-43B2-42F0-B77F-1258D44232A9}" type="presParOf" srcId="{5F794574-048E-410B-87C9-7388412FB0D6}" destId="{9E47ACAB-00C8-40BF-84B3-544084721B13}" srcOrd="0" destOrd="0" presId="urn:microsoft.com/office/officeart/2009/3/layout/StepUpProcess"/>
    <dgm:cxn modelId="{E962CBFB-F004-4CBC-B3D8-5556905BB94A}" type="presParOf" srcId="{66E2F7B0-B7B9-4C9A-A421-24AD01DA049F}" destId="{4FDBE580-043F-4988-8176-6A7FE09E601B}" srcOrd="4" destOrd="0" presId="urn:microsoft.com/office/officeart/2009/3/layout/StepUpProcess"/>
    <dgm:cxn modelId="{1E81B34B-18F3-4EB3-AA7A-3C8242BD52DD}" type="presParOf" srcId="{4FDBE580-043F-4988-8176-6A7FE09E601B}" destId="{29C74D87-7E3B-488C-BD5E-BFF9385DA761}" srcOrd="0" destOrd="0" presId="urn:microsoft.com/office/officeart/2009/3/layout/StepUpProcess"/>
    <dgm:cxn modelId="{FF0798BF-D5C0-484E-BD91-0BCC618EC236}" type="presParOf" srcId="{4FDBE580-043F-4988-8176-6A7FE09E601B}" destId="{6B37E248-922C-44DF-B96A-5DB984560DA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F05207-3E71-4550-BD53-0CEEEEB4B93B}" type="datetimeFigureOut">
              <a:rPr lang="en-CA" smtClean="0"/>
              <a:t>21/11/2013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9FCEA0-037A-4F4D-9CA3-BE14C22C2C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501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40885-3046-4356-87E3-54D2523FED6B}" type="datetimeFigureOut">
              <a:rPr lang="en-CA" smtClean="0"/>
              <a:t>21/11/2013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6B041-FB17-4DEA-8868-D1739148A6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705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6B041-FB17-4DEA-8868-D1739148A64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24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11/21/2013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hyperlink" Target="http://www.youtube.com/watch?v=rEjYhfpXBoQ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c.gov.on.ca/" TargetMode="External"/><Relationship Id="rId2" Type="http://schemas.openxmlformats.org/officeDocument/2006/relationships/hyperlink" Target="http://www.rto12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ednor.gc.ca/" TargetMode="External"/><Relationship Id="rId4" Type="http://schemas.openxmlformats.org/officeDocument/2006/relationships/hyperlink" Target="http://www.tourismpartners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483997" cy="901922"/>
          </a:xfrm>
        </p:spPr>
        <p:txBody>
          <a:bodyPr>
            <a:noAutofit/>
          </a:bodyPr>
          <a:lstStyle/>
          <a:p>
            <a:r>
              <a:rPr lang="en-CA" sz="6000" dirty="0" smtClean="0"/>
              <a:t>Tourism Town </a:t>
            </a:r>
            <a:r>
              <a:rPr lang="en-CA" sz="6000" dirty="0" smtClean="0"/>
              <a:t>Halls</a:t>
            </a:r>
            <a:r>
              <a:rPr lang="en-CA" sz="5400" dirty="0" smtClean="0"/>
              <a:t/>
            </a:r>
            <a:br>
              <a:rPr lang="en-CA" sz="5400" dirty="0" smtClean="0"/>
            </a:br>
            <a:r>
              <a:rPr lang="en-CA" dirty="0" smtClean="0"/>
              <a:t>November 13, 2013</a:t>
            </a:r>
            <a:br>
              <a:rPr lang="en-CA" dirty="0" smtClean="0"/>
            </a:br>
            <a:r>
              <a:rPr lang="en-CA" dirty="0" smtClean="0"/>
              <a:t>Port Carling, Parry Sound, Algonquin Park, </a:t>
            </a:r>
            <a:r>
              <a:rPr lang="en-CA" dirty="0" err="1" smtClean="0"/>
              <a:t>Sundridge</a:t>
            </a:r>
            <a:r>
              <a:rPr lang="en-CA" dirty="0" smtClean="0"/>
              <a:t> &amp; </a:t>
            </a:r>
            <a:r>
              <a:rPr lang="en-CA" dirty="0" err="1" smtClean="0"/>
              <a:t>Gravenhurst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64" y="2646198"/>
            <a:ext cx="3038754" cy="2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394" y="3063540"/>
            <a:ext cx="3383280" cy="1920240"/>
          </a:xfrm>
        </p:spPr>
        <p:txBody>
          <a:bodyPr/>
          <a:lstStyle/>
          <a:p>
            <a:r>
              <a:rPr lang="en-CA" dirty="0" smtClean="0"/>
              <a:t>Fall 2013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0424" y="-2007245"/>
            <a:ext cx="6765423" cy="1315849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373">
            <a:off x="5614908" y="126170"/>
            <a:ext cx="3303443" cy="655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Facebook and Website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56748" y="2047204"/>
            <a:ext cx="41072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44,000 Fans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Supplement Marketing with contests, sponsored stories, and operators coupon tab</a:t>
            </a:r>
          </a:p>
          <a:p>
            <a:endParaRPr lang="en-CA" dirty="0"/>
          </a:p>
          <a:p>
            <a:r>
              <a:rPr lang="en-CA" dirty="0" smtClean="0"/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2013 to date has already exceeded total unique visits overall for 2012-2013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Operator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Special Offers, Operator Database and Blogs are top three clicks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825">
            <a:off x="8109276" y="372278"/>
            <a:ext cx="2282526" cy="6358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32" y="2157731"/>
            <a:ext cx="2820755" cy="4264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748" y="5926667"/>
            <a:ext cx="451845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74,000 visits in 6 weeks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5345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Explorersedge.ca Traffic</a:t>
            </a:r>
            <a:br>
              <a:rPr lang="en-CA" dirty="0" smtClean="0"/>
            </a:br>
            <a:r>
              <a:rPr lang="en-CA" dirty="0" smtClean="0"/>
              <a:t>Top 10 Content Pages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73" y="1978377"/>
            <a:ext cx="10563014" cy="39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2166"/>
              </p:ext>
            </p:extLst>
          </p:nvPr>
        </p:nvGraphicFramePr>
        <p:xfrm>
          <a:off x="169333" y="186268"/>
          <a:ext cx="11819466" cy="6665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489"/>
                <a:gridCol w="8131209"/>
                <a:gridCol w="1168557"/>
                <a:gridCol w="791211"/>
              </a:tblGrid>
              <a:tr h="202886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Title</a:t>
                      </a:r>
                      <a:endParaRPr lang="en-CA" sz="12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Page Title</a:t>
                      </a:r>
                      <a:endParaRPr lang="en-CA" sz="12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Impressions</a:t>
                      </a:r>
                      <a:endParaRPr lang="en-CA" sz="12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u="none" strike="noStrike">
                          <a:effectLst/>
                        </a:rPr>
                        <a:t>Clicks</a:t>
                      </a:r>
                      <a:endParaRPr lang="en-CA" sz="1200" b="1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Bala Cranberry Festival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Head to Muskoka Oct. 18-20 to celebrate the annual harvest at the Bala Cranberry Festival.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  3,518.00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126.00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2317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Summer Birding In Muskoka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A birding experience in Muskoka is totally unplugged – come listen to real songs of summer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136,536.00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63.00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Explorers' Edge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Great news for Fall travelers!! The deadline to book a Fall getaway in the Explorers'…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10,659.00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101.00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Fall Fuel &amp; Fun!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Get $50 gas card and $50 cash for a Fall getaway to Explorers’ Edge!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196,857.00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2,240.00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Cottage Country Festivals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Celebrate everything from ribs to crafts to motorcycles!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289,942.00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109.00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Parry Sound Islands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Experience them up close. Find out how to get there and why you should go!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462,721.00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188.00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Parry Sound Islands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Explore the islands of Georgian Bay with some great Parry Sound guides.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425,261.00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195.00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Glamping on Georgian Bay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Visit Georgian Bay Islands National Park's new cosy cabins.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320,421.00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11,361.00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Girlfriends’ Getaway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Rock out with Pat Benatar and your BFFs at Huntsville’s Girlfriends’ Getaway Weekend.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  2,585.00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89.00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Craft Brewers in Muskoka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Don’t miss Griffin Session Muskoka this weekend: craft beer, local food, bearded musicians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28,397.00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323.00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Group of Seven Outdoors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Tour Muskoka’s Group of Seven Outdoor Gallery this fall.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30,501.00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746.00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Halifax to Parry Sound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Follow Brian James of Symphony Nova Scotia on his motorcycle ride to Parry Sound.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40,051.00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692.00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Halifax to Parry Sound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Follow Brian James of Symphony Nova Scotia on his motorcycle ride to Parry Sound.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84,674.00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50.00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Muskoka Fall Drives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Take one of the Great Fall Driving Tours from Muskoka Tourism.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317,877.00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190.00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Muskoka Fall Studio Tour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Canada’s original Fall studio tour is back for its 35th year.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20,936.00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532.00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The Park To Park Trail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Explore the multi-use trail that connects two iconic Ontario parks in Explorers' Edge!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365,803.00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8,686.00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Pickerel River Canoe Trip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Discover a little known paddlers' paradise in beautiful Loring-Restoule, Ontario.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969,250.00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274.00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Pickerel River Canoe Trip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Discover a little known paddlers' paradise in beautiful Loring-Restoule, Ontario.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2,076,013.00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828.00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Muskoka Pride Week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Celebrate diversity and inclusion at Muskoka Pride Week events!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40,241.00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1,147.00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Explorers' Edge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Discover Road Trip Odyssey: Halifax to Parry Sound, as Brian James of Symphony Nova Scotia…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24,232.00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745.00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Explorers' Edge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You've just got to get out on the water this weekend and discover the Georgian Bay Biosphere Reserve Islands…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13,371.00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245.00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Parks in Explorers’ Edge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Help Randy from the regional tourism organization pick a Provincial Park to explore next!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29,453.00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16.00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Go Resorting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Go Resorting this summer in Algonquin Park, Almaguin Highlands, Muskoka and Parry Sound.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128,043.00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2,140.00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Resorts Of North Muskoka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Independently-owned resorts provide traditional cottage experience.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90,120.00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2,159.00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Ride The Edge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Tour the best motorcycle routes in Ontario.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122,306.00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4,042.00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2317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Screaming Heads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Visit the Almaguin Highlands to see the Screaming Heads</a:t>
                      </a:r>
                      <a:br>
                        <a:rPr lang="en-CA" sz="1200" u="none" strike="noStrike">
                          <a:effectLst/>
                        </a:rPr>
                      </a:b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229,405.00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4,518.00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Stone Skipping Contest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Undiscovered cottage country is just a stone’s throw away in the Almaguin Highlands.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13,755.00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194.00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Muskoka Walleye Fishing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Bill Anderson of Muskoka Outdoors shares how to hook one this summer.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  7,051.00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234.00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Muskoka’s Wild Side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Canadian wilderness is closer than you think. Go wild in cottage country with Hap Wilson.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90,903.00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1,450.00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  <a:tr h="209646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Sweater Weather Tour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u="none" strike="noStrike">
                          <a:effectLst/>
                        </a:rPr>
                        <a:t>Visit the Almaguin Highlands Oct 4-6 for Sweater Weather Tour specials!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</a:rPr>
                        <a:t>            7,500.00 </a:t>
                      </a:r>
                      <a:endParaRPr lang="en-CA" sz="1200" b="0" i="0" u="none" strike="noStrike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</a:rPr>
                        <a:t>       81.00 </a:t>
                      </a:r>
                      <a:endParaRPr lang="en-CA" sz="1200" b="0" i="0" u="none" strike="noStrike" dirty="0"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908" marR="3908" marT="390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1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8653" y="542282"/>
            <a:ext cx="3776031" cy="3740960"/>
          </a:xfrm>
        </p:spPr>
        <p:txBody>
          <a:bodyPr/>
          <a:lstStyle/>
          <a:p>
            <a:r>
              <a:rPr lang="en-CA" dirty="0" smtClean="0"/>
              <a:t>Explorersedge.ca</a:t>
            </a:r>
            <a:br>
              <a:rPr lang="en-CA" dirty="0" smtClean="0"/>
            </a:br>
            <a:r>
              <a:rPr lang="en-CA" dirty="0" smtClean="0"/>
              <a:t>Traffic</a:t>
            </a:r>
            <a:br>
              <a:rPr lang="en-CA" dirty="0" smtClean="0"/>
            </a:br>
            <a:r>
              <a:rPr lang="en-CA" dirty="0" smtClean="0"/>
              <a:t>Top 25</a:t>
            </a:r>
            <a:br>
              <a:rPr lang="en-CA" dirty="0" smtClean="0"/>
            </a:br>
            <a:r>
              <a:rPr lang="en-CA" dirty="0" smtClean="0"/>
              <a:t>Outbound Link</a:t>
            </a:r>
            <a:endParaRPr lang="en-CA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04148"/>
              </p:ext>
            </p:extLst>
          </p:nvPr>
        </p:nvGraphicFramePr>
        <p:xfrm>
          <a:off x="212936" y="124852"/>
          <a:ext cx="7159925" cy="6564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0583"/>
                <a:gridCol w="1294671"/>
                <a:gridCol w="1294671"/>
              </a:tblGrid>
              <a:tr h="429254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URL</a:t>
                      </a:r>
                      <a:endParaRPr lang="en-CA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Total Events</a:t>
                      </a:r>
                      <a:endParaRPr lang="en-CA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Unique Events</a:t>
                      </a:r>
                      <a:endParaRPr lang="en-CA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http://www.discovermuskoka.ca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311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276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http://www.gbcountry.com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223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215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http://www.facebook.com</a:t>
                      </a:r>
                      <a:endParaRPr lang="en-CA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186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163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http://www.algonquinpark.on.ca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184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178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http://www.bbcanada.com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75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46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http://www.resortsofontario.com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73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66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http://www.vacationlandontario.com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73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70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http://www.deerhurstresort.com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72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69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www.adventurelodge.com/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70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69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http://almaguin.on.ca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69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67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http://www.bbmuskoka.com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63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57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http://www.couplesresort.ca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63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61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http://www.youtube.com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58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57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http://www.bayviewwildwood.com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56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54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http://www.ontarioparks.com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52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37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http://www.tabooresort.com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47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43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http://santasvillage.ca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45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44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http://www.cedargrovecamp.com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40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40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http://www.oldmirrorlodge.ca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39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37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algonquinboundinn.com/index.html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38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36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www.ahmiclakeresort.com/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38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38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http://tourismbracebridge.com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37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29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http://www.voyageurquest.com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36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35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www.AlgonquinEcoLodge.com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36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34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www.sherwoodinn.ca/en/spa/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33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31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>
                          <a:effectLst/>
                        </a:rPr>
                        <a:t>http://www.parrysoundbb.com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31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27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  <a:tr h="22723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u="none" strike="noStrike" dirty="0">
                          <a:effectLst/>
                        </a:rPr>
                        <a:t>http://ferngleninn.on.ca</a:t>
                      </a:r>
                      <a:endParaRPr lang="en-CA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>
                          <a:effectLst/>
                        </a:rPr>
                        <a:t>30</a:t>
                      </a:r>
                      <a:endParaRPr lang="en-CA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u="none" strike="noStrike" dirty="0">
                          <a:effectLst/>
                        </a:rPr>
                        <a:t>29</a:t>
                      </a:r>
                      <a:endParaRPr lang="en-CA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1" marR="8671" marT="867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1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Signature Programs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7" y="3804373"/>
            <a:ext cx="3810000" cy="1285875"/>
          </a:xfrm>
          <a:prstGeom prst="rect">
            <a:avLst/>
          </a:prstGeom>
        </p:spPr>
      </p:pic>
      <p:pic>
        <p:nvPicPr>
          <p:cNvPr id="1026" name="Picture 2" descr="http://rto12.ca/wp-content/uploads/2013/08/EE-Fall-Fuel-Fun-851x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0"/>
            <a:ext cx="4555982" cy="16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447" y="5380672"/>
            <a:ext cx="673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Of those that registered: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79% sited it influenced there decision to travel to Explorers’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40% sited it was there first time North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00" y="482331"/>
            <a:ext cx="3364999" cy="2072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3849" y="2337742"/>
            <a:ext cx="6612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Fuel and Fun</a:t>
            </a:r>
          </a:p>
          <a:p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Spring 2012 – 118 Bookings </a:t>
            </a:r>
            <a:r>
              <a:rPr lang="en-CA" dirty="0" err="1" smtClean="0"/>
              <a:t>vs</a:t>
            </a:r>
            <a:r>
              <a:rPr lang="en-CA" dirty="0" smtClean="0"/>
              <a:t> Spring 2013 - 240 bookings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Fall 2012 – 395 bookings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66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3978918"/>
          </a:xfrm>
        </p:spPr>
        <p:txBody>
          <a:bodyPr/>
          <a:lstStyle/>
          <a:p>
            <a:r>
              <a:rPr lang="en-CA" dirty="0" smtClean="0"/>
              <a:t>Research:</a:t>
            </a:r>
            <a:br>
              <a:rPr lang="en-CA" dirty="0" smtClean="0"/>
            </a:br>
            <a:r>
              <a:rPr lang="en-CA" dirty="0"/>
              <a:t>Tourism Indicator Framework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762000"/>
            <a:ext cx="7095067" cy="4572000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/>
              <a:t>Brand Health</a:t>
            </a:r>
          </a:p>
          <a:p>
            <a:pPr lvl="2" indent="0">
              <a:buFont typeface="Arial" panose="020B0604020202020204" pitchFamily="34" charset="0"/>
              <a:buChar char="•"/>
            </a:pPr>
            <a:r>
              <a:rPr lang="en-CA" dirty="0" smtClean="0"/>
              <a:t>Assess key brand health metrics for Explorers’ Edge</a:t>
            </a:r>
          </a:p>
          <a:p>
            <a:pPr lvl="2" indent="0">
              <a:buFont typeface="Arial" panose="020B0604020202020204" pitchFamily="34" charset="0"/>
              <a:buChar char="•"/>
            </a:pPr>
            <a:r>
              <a:rPr lang="en-CA" dirty="0" smtClean="0"/>
              <a:t>Awareness, Intention to visit and perceptions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/>
              <a:t>Program Metrics</a:t>
            </a:r>
          </a:p>
          <a:p>
            <a:pPr lvl="2" indent="0">
              <a:buFont typeface="Wingdings" panose="05000000000000000000" pitchFamily="2" charset="2"/>
              <a:buChar char="§"/>
            </a:pPr>
            <a:r>
              <a:rPr lang="en-CA" dirty="0" smtClean="0"/>
              <a:t>Measure and monitor marketing and Signature Programs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/>
              <a:t>Visitor Exit Survey</a:t>
            </a:r>
          </a:p>
          <a:p>
            <a:pPr lvl="2" indent="0">
              <a:buFont typeface="Wingdings" panose="05000000000000000000" pitchFamily="2" charset="2"/>
              <a:buChar char="§"/>
            </a:pPr>
            <a:r>
              <a:rPr lang="en-CA" dirty="0" smtClean="0"/>
              <a:t>Gain a better understanding of what motivates people to visit the region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/>
              <a:t>Business Index</a:t>
            </a:r>
          </a:p>
          <a:p>
            <a:pPr lvl="2" indent="0">
              <a:buFont typeface="Wingdings" panose="05000000000000000000" pitchFamily="2" charset="2"/>
              <a:buChar char="§"/>
            </a:pPr>
            <a:r>
              <a:rPr lang="en-CA" dirty="0" smtClean="0"/>
              <a:t>To provide a cross section of actual business performance metrics the sum total of which provides insight into the health of the tourism industry</a:t>
            </a:r>
          </a:p>
          <a:p>
            <a:pPr lvl="2" indent="0">
              <a:buFont typeface="Wingdings" panose="05000000000000000000" pitchFamily="2" charset="2"/>
              <a:buChar char="§"/>
            </a:pPr>
            <a:r>
              <a:rPr lang="en-CA" dirty="0" smtClean="0"/>
              <a:t>HST, Occupancy, Campground, Attraction, Golf etc.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03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5400" dirty="0" smtClean="0"/>
              <a:t>Collaboration</a:t>
            </a:r>
            <a:endParaRPr lang="en-CA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17" y="3945608"/>
            <a:ext cx="3038754" cy="2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Partnership </a:t>
            </a:r>
            <a:br>
              <a:rPr lang="en-CA" dirty="0" smtClean="0"/>
            </a:br>
            <a:r>
              <a:rPr lang="en-CA" dirty="0" smtClean="0"/>
              <a:t>Program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7" y="269655"/>
            <a:ext cx="4013200" cy="4385733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</a:t>
            </a:r>
            <a:r>
              <a:rPr lang="en-CA" dirty="0" err="1" smtClean="0"/>
              <a:t>Santas</a:t>
            </a:r>
            <a:r>
              <a:rPr lang="en-CA" dirty="0" smtClean="0"/>
              <a:t> Village and Muskoka Fleet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Resorts of North Muskoka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</a:t>
            </a:r>
            <a:r>
              <a:rPr lang="en-CA" dirty="0" err="1" smtClean="0"/>
              <a:t>Stockey</a:t>
            </a:r>
            <a:r>
              <a:rPr lang="en-CA" dirty="0" smtClean="0"/>
              <a:t> Centre – Town of Parry Sound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Lake of Bays Brewery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Tri-Muskoka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Town of </a:t>
            </a:r>
            <a:r>
              <a:rPr lang="en-CA" dirty="0" err="1" smtClean="0"/>
              <a:t>Bracebridge</a:t>
            </a:r>
            <a:endParaRPr lang="en-CA" dirty="0" smtClean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Golf Muskoka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JW Marriot Resort and Spa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 Muskoka Festival of the Arts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dirty="0" smtClean="0"/>
              <a:t>Muskoka Chautauqua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6164" y="2848697"/>
            <a:ext cx="3398520" cy="3126987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Business Plans were excepted in January 2013.</a:t>
            </a:r>
          </a:p>
          <a:p>
            <a:r>
              <a:rPr lang="en-CA" dirty="0" smtClean="0"/>
              <a:t>Committee of the board reviewed the plans.</a:t>
            </a:r>
          </a:p>
          <a:p>
            <a:r>
              <a:rPr lang="en-CA" dirty="0" smtClean="0"/>
              <a:t>Put into the marketplace April 1, 2013</a:t>
            </a:r>
          </a:p>
          <a:p>
            <a:r>
              <a:rPr lang="en-CA" dirty="0" smtClean="0"/>
              <a:t>Align with strategy: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Building shoulder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Changing perceptions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Engaging multiple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Creating new audiences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11" y="269655"/>
            <a:ext cx="1796599" cy="1844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11" y="1502402"/>
            <a:ext cx="1796599" cy="1844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11" y="2848697"/>
            <a:ext cx="1796599" cy="1844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10" y="4067138"/>
            <a:ext cx="1796599" cy="1844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9" y="4989585"/>
            <a:ext cx="3920880" cy="1317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97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Tourism Product Development Fund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1999"/>
            <a:ext cx="4889292" cy="5728741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sz="1800" dirty="0" smtClean="0"/>
              <a:t> Park 2 Park Trail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sz="1800" dirty="0" smtClean="0"/>
              <a:t>Town of Parry Sound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sz="1800" dirty="0" err="1" smtClean="0"/>
              <a:t>Canadore</a:t>
            </a:r>
            <a:r>
              <a:rPr lang="en-CA" sz="1800" dirty="0" smtClean="0"/>
              <a:t> College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sz="1800" dirty="0" smtClean="0"/>
              <a:t>Friends of Algonquin Park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sz="1800" dirty="0" smtClean="0"/>
              <a:t>Arrowhead Provincial Park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sz="1800" dirty="0" smtClean="0"/>
              <a:t>Huntsville Chamber of Commerce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sz="1800" dirty="0" smtClean="0"/>
              <a:t>Georgian Bay Country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sz="1800" dirty="0" smtClean="0"/>
              <a:t>Port </a:t>
            </a:r>
            <a:r>
              <a:rPr lang="en-CA" sz="1800" dirty="0" err="1" smtClean="0"/>
              <a:t>Loring</a:t>
            </a:r>
            <a:r>
              <a:rPr lang="en-CA" sz="1800" dirty="0" smtClean="0"/>
              <a:t> / </a:t>
            </a:r>
            <a:r>
              <a:rPr lang="en-CA" sz="1800" dirty="0" err="1" smtClean="0"/>
              <a:t>Restoule</a:t>
            </a:r>
            <a:r>
              <a:rPr lang="en-CA" sz="1800" dirty="0" smtClean="0"/>
              <a:t> Business Association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sz="1800" dirty="0" err="1" smtClean="0"/>
              <a:t>Gravenhurst</a:t>
            </a:r>
            <a:r>
              <a:rPr lang="en-CA" sz="1800" dirty="0" smtClean="0"/>
              <a:t> Chamber of Commerce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CA" sz="1800" dirty="0" smtClean="0"/>
              <a:t>SAVOUR Muskoka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en-CA" sz="18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50630" y="3028579"/>
            <a:ext cx="3804828" cy="3126987"/>
          </a:xfrm>
        </p:spPr>
        <p:txBody>
          <a:bodyPr>
            <a:normAutofit/>
          </a:bodyPr>
          <a:lstStyle/>
          <a:p>
            <a:r>
              <a:rPr lang="en-CA" dirty="0" smtClean="0"/>
              <a:t>Pilot Project 2012/2013</a:t>
            </a:r>
          </a:p>
          <a:p>
            <a:r>
              <a:rPr lang="en-CA" dirty="0" smtClean="0"/>
              <a:t>Capacity to develop Tourism Product</a:t>
            </a:r>
          </a:p>
          <a:p>
            <a:r>
              <a:rPr lang="en-CA" dirty="0" smtClean="0"/>
              <a:t>MTCS Deliverable</a:t>
            </a:r>
          </a:p>
          <a:p>
            <a:endParaRPr lang="en-CA" dirty="0" smtClean="0"/>
          </a:p>
          <a:p>
            <a:r>
              <a:rPr lang="en-CA" dirty="0" smtClean="0"/>
              <a:t>Pilot Project has been extended for 2013/2014</a:t>
            </a:r>
          </a:p>
        </p:txBody>
      </p:sp>
    </p:spTree>
    <p:extLst>
      <p:ext uri="{BB962C8B-B14F-4D97-AF65-F5344CB8AC3E}">
        <p14:creationId xmlns:p14="http://schemas.microsoft.com/office/powerpoint/2010/main" val="22203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Tourism Town Halls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170183"/>
              </p:ext>
            </p:extLst>
          </p:nvPr>
        </p:nvGraphicFramePr>
        <p:xfrm>
          <a:off x="676275" y="2011363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18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542281"/>
            <a:ext cx="3383280" cy="3386251"/>
          </a:xfrm>
        </p:spPr>
        <p:txBody>
          <a:bodyPr/>
          <a:lstStyle/>
          <a:p>
            <a:r>
              <a:rPr lang="en-CA" dirty="0" err="1" smtClean="0"/>
              <a:t>Almaguin</a:t>
            </a:r>
            <a:r>
              <a:rPr lang="en-CA" dirty="0" smtClean="0"/>
              <a:t> Highlands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78" y="4622798"/>
            <a:ext cx="1710269" cy="1710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43" y="4622798"/>
            <a:ext cx="1710269" cy="1710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9467" y="778933"/>
            <a:ext cx="636693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Tourism operators participated in brainstorming session and surveys in February 2013 and June 2013</a:t>
            </a:r>
            <a:r>
              <a:rPr lang="en-CA" sz="2800" dirty="0" smtClean="0"/>
              <a:t>.</a:t>
            </a:r>
            <a:endParaRPr lang="en-CA" sz="2800" dirty="0"/>
          </a:p>
          <a:p>
            <a:r>
              <a:rPr lang="en-CA" sz="2800" dirty="0"/>
              <a:t> </a:t>
            </a:r>
          </a:p>
          <a:p>
            <a:r>
              <a:rPr lang="en-CA" sz="2800" dirty="0" smtClean="0"/>
              <a:t>Strategy was developed in </a:t>
            </a:r>
            <a:r>
              <a:rPr lang="en-CA" sz="2800" dirty="0"/>
              <a:t>July 2013 to </a:t>
            </a:r>
          </a:p>
          <a:p>
            <a:r>
              <a:rPr lang="en-CA" sz="2800" dirty="0"/>
              <a:t> </a:t>
            </a:r>
          </a:p>
          <a:p>
            <a:r>
              <a:rPr lang="en-CA" sz="2800" dirty="0"/>
              <a:t>1) position </a:t>
            </a:r>
            <a:r>
              <a:rPr lang="en-CA" sz="2800" dirty="0" err="1" smtClean="0"/>
              <a:t>Almaguin</a:t>
            </a:r>
            <a:r>
              <a:rPr lang="en-CA" sz="2800" dirty="0" smtClean="0"/>
              <a:t> </a:t>
            </a:r>
            <a:r>
              <a:rPr lang="en-CA" sz="2800" dirty="0"/>
              <a:t>H</a:t>
            </a:r>
            <a:r>
              <a:rPr lang="en-CA" sz="2800" dirty="0" smtClean="0"/>
              <a:t>ighlands </a:t>
            </a:r>
            <a:r>
              <a:rPr lang="en-CA" sz="2800" dirty="0"/>
              <a:t>as "undiscovered cottage country" and to </a:t>
            </a:r>
          </a:p>
          <a:p>
            <a:r>
              <a:rPr lang="en-CA" sz="2800" dirty="0"/>
              <a:t> </a:t>
            </a:r>
          </a:p>
          <a:p>
            <a:r>
              <a:rPr lang="en-CA" sz="2800" dirty="0"/>
              <a:t>2) create shoulder season events that tourism operators across ENTIRE region can benefit from  and participate in.  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39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404" y="542281"/>
            <a:ext cx="3383280" cy="3386251"/>
          </a:xfrm>
        </p:spPr>
        <p:txBody>
          <a:bodyPr/>
          <a:lstStyle/>
          <a:p>
            <a:r>
              <a:rPr lang="en-CA" dirty="0" err="1" smtClean="0"/>
              <a:t>Loring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err="1" smtClean="0"/>
              <a:t>Restoule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89467" y="778933"/>
            <a:ext cx="636693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Tourism operators participated in brainstorming session and surveys in </a:t>
            </a:r>
            <a:r>
              <a:rPr lang="en-CA" sz="2800" dirty="0" smtClean="0"/>
              <a:t>January 2013 and March 2013</a:t>
            </a:r>
            <a:endParaRPr lang="en-CA" sz="2800" dirty="0"/>
          </a:p>
          <a:p>
            <a:r>
              <a:rPr lang="en-CA" sz="2800" dirty="0"/>
              <a:t> </a:t>
            </a:r>
          </a:p>
          <a:p>
            <a:r>
              <a:rPr lang="en-CA" sz="2800" dirty="0" smtClean="0"/>
              <a:t>Strategy was developed in April </a:t>
            </a:r>
            <a:r>
              <a:rPr lang="en-CA" sz="2800" dirty="0"/>
              <a:t>2013 to </a:t>
            </a:r>
          </a:p>
          <a:p>
            <a:r>
              <a:rPr lang="en-CA" sz="2800" dirty="0"/>
              <a:t> </a:t>
            </a:r>
          </a:p>
          <a:p>
            <a:r>
              <a:rPr lang="en-CA" sz="2800" dirty="0"/>
              <a:t>1) position </a:t>
            </a:r>
            <a:r>
              <a:rPr lang="en-CA" sz="2800" dirty="0" err="1" smtClean="0"/>
              <a:t>Loring</a:t>
            </a:r>
            <a:r>
              <a:rPr lang="en-CA" sz="2800" dirty="0" smtClean="0"/>
              <a:t> </a:t>
            </a:r>
            <a:r>
              <a:rPr lang="en-CA" sz="2800" dirty="0" err="1" smtClean="0"/>
              <a:t>Restoule</a:t>
            </a:r>
            <a:r>
              <a:rPr lang="en-CA" sz="2800" dirty="0" smtClean="0"/>
              <a:t> as “off the grid as nature intended" </a:t>
            </a:r>
            <a:r>
              <a:rPr lang="en-CA" sz="2800" dirty="0"/>
              <a:t>and to </a:t>
            </a:r>
          </a:p>
          <a:p>
            <a:r>
              <a:rPr lang="en-CA" sz="2800" dirty="0"/>
              <a:t> </a:t>
            </a:r>
          </a:p>
          <a:p>
            <a:r>
              <a:rPr lang="en-CA" sz="2800" dirty="0"/>
              <a:t>2) </a:t>
            </a:r>
            <a:r>
              <a:rPr lang="en-CA" sz="2800" dirty="0" smtClean="0"/>
              <a:t>Create a tourism portal that included engaging content while highlighting unique attribute for tourism operators across ENTIRE region. </a:t>
            </a:r>
            <a:r>
              <a:rPr lang="en-CA" sz="2800" dirty="0"/>
              <a:t> 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04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Strategic Collaborations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857067" y="2511813"/>
            <a:ext cx="3817435" cy="4176006"/>
          </a:xfrm>
        </p:spPr>
        <p:txBody>
          <a:bodyPr>
            <a:normAutofit fontScale="85000" lnSpcReduction="20000"/>
          </a:bodyPr>
          <a:lstStyle/>
          <a:p>
            <a:r>
              <a:rPr lang="en-CA" sz="4600" dirty="0" smtClean="0"/>
              <a:t>Northern OTMPC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Ride the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Outdoor Journal Radio</a:t>
            </a:r>
          </a:p>
          <a:p>
            <a:endParaRPr lang="en-CA" dirty="0"/>
          </a:p>
          <a:p>
            <a:r>
              <a:rPr lang="en-CA" sz="3800" dirty="0" smtClean="0"/>
              <a:t>OTMPC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TIPP, Fall Blue</a:t>
            </a:r>
          </a:p>
          <a:p>
            <a:endParaRPr lang="en-CA" dirty="0"/>
          </a:p>
          <a:p>
            <a:r>
              <a:rPr lang="en-CA" sz="3800" dirty="0" err="1" smtClean="0"/>
              <a:t>FedNor</a:t>
            </a:r>
            <a:r>
              <a:rPr lang="en-CA" sz="3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Port </a:t>
            </a:r>
            <a:r>
              <a:rPr lang="en-CA" sz="2400" dirty="0" err="1" smtClean="0"/>
              <a:t>Loring</a:t>
            </a:r>
            <a:r>
              <a:rPr lang="en-CA" sz="2400" dirty="0" smtClean="0"/>
              <a:t> / </a:t>
            </a:r>
            <a:r>
              <a:rPr lang="en-CA" sz="2400" dirty="0" err="1" smtClean="0"/>
              <a:t>Restoule</a:t>
            </a:r>
            <a:endParaRPr lang="en-CA" sz="2400" dirty="0" smtClean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90" y="355600"/>
            <a:ext cx="2055420" cy="4047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2" y="2867412"/>
            <a:ext cx="4083050" cy="2098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147" y="355600"/>
            <a:ext cx="522968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>
                <a:hlinkClick r:id="rId4"/>
              </a:rPr>
              <a:t>Ride the Edge</a:t>
            </a:r>
            <a:endParaRPr lang="en-CA" sz="4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Northern OTMPC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Product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FAM 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Sub-regional product – Sweater Weather Tour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20" y="3035683"/>
            <a:ext cx="1745338" cy="34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5400" dirty="0" smtClean="0"/>
              <a:t>Moving Forward</a:t>
            </a:r>
            <a:endParaRPr lang="en-CA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17" y="3945608"/>
            <a:ext cx="3038754" cy="2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Destination Development Plan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en-CA" sz="3200" dirty="0" smtClean="0"/>
              <a:t>Revising the Destination Development Plan</a:t>
            </a:r>
          </a:p>
          <a:p>
            <a:pPr marL="720000" lvl="1" indent="-342000">
              <a:buFont typeface="Arial" panose="020B0604020202020204" pitchFamily="34" charset="0"/>
              <a:buChar char="•"/>
            </a:pPr>
            <a:r>
              <a:rPr lang="en-CA" sz="2800" dirty="0" smtClean="0"/>
              <a:t>Updated Mission, Vision and Mandate</a:t>
            </a:r>
          </a:p>
          <a:p>
            <a:pPr marL="607968" indent="0">
              <a:buNone/>
            </a:pPr>
            <a:endParaRPr lang="en-CA" sz="3200" dirty="0" smtClean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CA" sz="3200" dirty="0"/>
              <a:t>Revising the Destination Development Plan</a:t>
            </a:r>
          </a:p>
          <a:p>
            <a:pPr marL="720000" indent="-342000">
              <a:buFont typeface="Arial" panose="020B0604020202020204" pitchFamily="34" charset="0"/>
              <a:buChar char="•"/>
            </a:pPr>
            <a:r>
              <a:rPr lang="en-US" sz="2800" dirty="0"/>
              <a:t>Collaboration is </a:t>
            </a:r>
            <a:r>
              <a:rPr lang="en-US" sz="2800" dirty="0" smtClean="0"/>
              <a:t>Key</a:t>
            </a:r>
          </a:p>
          <a:p>
            <a:pPr marL="720000" indent="-342000">
              <a:buFont typeface="Arial" panose="020B0604020202020204" pitchFamily="34" charset="0"/>
              <a:buChar char="•"/>
            </a:pPr>
            <a:r>
              <a:rPr lang="en-CA" sz="2800" dirty="0" smtClean="0"/>
              <a:t>In-house </a:t>
            </a:r>
            <a:r>
              <a:rPr lang="en-CA" sz="2800" dirty="0"/>
              <a:t>Control Optimal for </a:t>
            </a:r>
            <a:r>
              <a:rPr lang="en-CA" sz="2800" dirty="0" smtClean="0"/>
              <a:t>Campaigns</a:t>
            </a:r>
            <a:endParaRPr lang="en-CA" sz="2800" dirty="0"/>
          </a:p>
          <a:p>
            <a:pPr marL="720000" indent="-342000">
              <a:buFont typeface="Arial" panose="020B0604020202020204" pitchFamily="34" charset="0"/>
              <a:buChar char="•"/>
            </a:pPr>
            <a:r>
              <a:rPr lang="en-CA" sz="2800" dirty="0"/>
              <a:t>Expert </a:t>
            </a:r>
            <a:r>
              <a:rPr lang="en-CA" sz="2800" dirty="0" smtClean="0"/>
              <a:t>Support</a:t>
            </a:r>
          </a:p>
          <a:p>
            <a:pPr marL="720000" indent="-342000">
              <a:buFont typeface="Arial" panose="020B0604020202020204" pitchFamily="34" charset="0"/>
              <a:buChar char="•"/>
            </a:pPr>
            <a:r>
              <a:rPr lang="en-US" sz="2800" dirty="0" smtClean="0"/>
              <a:t>Best </a:t>
            </a:r>
            <a:r>
              <a:rPr lang="en-US" sz="2800" dirty="0"/>
              <a:t>Work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Consider the </a:t>
            </a:r>
            <a:r>
              <a:rPr lang="en-US" sz="2800" dirty="0" smtClean="0"/>
              <a:t>Visitor</a:t>
            </a:r>
          </a:p>
          <a:p>
            <a:pPr marL="720000" indent="-342000">
              <a:buFont typeface="Arial" panose="020B0604020202020204" pitchFamily="34" charset="0"/>
              <a:buChar char="•"/>
            </a:pPr>
            <a:r>
              <a:rPr lang="en-US" sz="2800" dirty="0" smtClean="0"/>
              <a:t>Strategy </a:t>
            </a:r>
            <a:r>
              <a:rPr lang="en-US" sz="2800" dirty="0"/>
              <a:t>&amp; </a:t>
            </a:r>
            <a:r>
              <a:rPr lang="en-US" sz="2800" dirty="0" smtClean="0"/>
              <a:t>Process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058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Guiding Principals 2014-2017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6769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● </a:t>
            </a:r>
            <a:r>
              <a:rPr lang="en-GB" dirty="0"/>
              <a:t>Leverage strategic collaborations to develop strategies, programs, products and communications that significantly increase the volume of visitors to the Explorers’ Edge Region.</a:t>
            </a:r>
            <a:endParaRPr lang="en-CA" dirty="0"/>
          </a:p>
          <a:p>
            <a:r>
              <a:rPr lang="en-US" dirty="0"/>
              <a:t>● </a:t>
            </a:r>
            <a:r>
              <a:rPr lang="en-GB" dirty="0"/>
              <a:t>Use strategy and process as guiding beacons to ensure the success of the organization and its initiatives.</a:t>
            </a:r>
            <a:endParaRPr lang="en-CA" dirty="0"/>
          </a:p>
          <a:p>
            <a:r>
              <a:rPr lang="en-GB" dirty="0"/>
              <a:t> </a:t>
            </a:r>
            <a:endParaRPr lang="en-CA" dirty="0"/>
          </a:p>
          <a:p>
            <a:r>
              <a:rPr lang="en-US" dirty="0"/>
              <a:t>	</a:t>
            </a:r>
            <a:r>
              <a:rPr lang="en-US" b="1" u="sng" dirty="0"/>
              <a:t>Operating Principles</a:t>
            </a:r>
            <a:endParaRPr lang="en-CA" b="1" dirty="0"/>
          </a:p>
          <a:p>
            <a:r>
              <a:rPr lang="en-US" dirty="0"/>
              <a:t>	◦ Change perceptions</a:t>
            </a:r>
            <a:endParaRPr lang="en-CA" dirty="0"/>
          </a:p>
          <a:p>
            <a:r>
              <a:rPr lang="en-US" dirty="0"/>
              <a:t>	◦ Build new audiences</a:t>
            </a:r>
            <a:endParaRPr lang="en-CA" dirty="0"/>
          </a:p>
          <a:p>
            <a:r>
              <a:rPr lang="en-US" dirty="0"/>
              <a:t>	◦ Increase four season business</a:t>
            </a:r>
            <a:endParaRPr lang="en-CA" dirty="0"/>
          </a:p>
          <a:p>
            <a:r>
              <a:rPr lang="en-US" dirty="0"/>
              <a:t>	◦ Leverage significant strategic partnerships</a:t>
            </a:r>
            <a:endParaRPr lang="en-CA" dirty="0"/>
          </a:p>
          <a:p>
            <a:r>
              <a:rPr lang="en-US" dirty="0"/>
              <a:t>	◦ Engage multiple operators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75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2014 - 2017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en-CA" sz="3200" dirty="0" smtClean="0"/>
              <a:t>Organization</a:t>
            </a:r>
          </a:p>
          <a:p>
            <a:pPr marL="1080000" lvl="1" indent="-216000">
              <a:buFont typeface="Arial" panose="020B0604020202020204" pitchFamily="34" charset="0"/>
              <a:buChar char="•"/>
            </a:pPr>
            <a:r>
              <a:rPr lang="en-CA" sz="3200" dirty="0" smtClean="0"/>
              <a:t>Consumer Focused </a:t>
            </a:r>
          </a:p>
          <a:p>
            <a:pPr marL="1080000" lvl="1" indent="-216000">
              <a:buFont typeface="Arial" panose="020B0604020202020204" pitchFamily="34" charset="0"/>
              <a:buChar char="•"/>
            </a:pPr>
            <a:r>
              <a:rPr lang="en-CA" sz="3200" dirty="0" smtClean="0"/>
              <a:t>Engagement &amp; Outreach</a:t>
            </a:r>
          </a:p>
          <a:p>
            <a:pPr marL="1080000" lvl="1" indent="-216000">
              <a:buFont typeface="Arial" panose="020B0604020202020204" pitchFamily="34" charset="0"/>
              <a:buChar char="•"/>
            </a:pPr>
            <a:r>
              <a:rPr lang="en-CA" sz="3200" dirty="0" smtClean="0"/>
              <a:t>Collaboration</a:t>
            </a:r>
          </a:p>
          <a:p>
            <a:pPr marL="864000" lvl="1" indent="0">
              <a:buNone/>
            </a:pPr>
            <a:endParaRPr lang="en-CA" sz="3200" dirty="0" smtClean="0"/>
          </a:p>
          <a:p>
            <a:pPr marL="0" indent="-180000">
              <a:buFont typeface="Arial" panose="020B0604020202020204" pitchFamily="34" charset="0"/>
              <a:buChar char="•"/>
            </a:pPr>
            <a:r>
              <a:rPr lang="en-CA" sz="3200" dirty="0" smtClean="0"/>
              <a:t>Awareness &amp; Understanding</a:t>
            </a:r>
          </a:p>
          <a:p>
            <a:pPr marL="1080000" lvl="1" indent="-216000">
              <a:buFont typeface="Arial" panose="020B0604020202020204" pitchFamily="34" charset="0"/>
              <a:buChar char="•"/>
            </a:pPr>
            <a:r>
              <a:rPr lang="en-CA" sz="3200" dirty="0" smtClean="0"/>
              <a:t>Tourism Indicator Framework</a:t>
            </a:r>
          </a:p>
          <a:p>
            <a:pPr marL="1080000" lvl="1" indent="-216000">
              <a:buFont typeface="Arial" panose="020B0604020202020204" pitchFamily="34" charset="0"/>
              <a:buChar char="•"/>
            </a:pPr>
            <a:r>
              <a:rPr lang="en-CA" sz="3200" dirty="0" smtClean="0"/>
              <a:t>MTCS Research Unit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259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Organizational Involvement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75236"/>
              </p:ext>
            </p:extLst>
          </p:nvPr>
        </p:nvGraphicFramePr>
        <p:xfrm>
          <a:off x="676274" y="2516689"/>
          <a:ext cx="10753725" cy="3767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2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8834"/>
            <a:ext cx="12192000" cy="81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5400" dirty="0" smtClean="0"/>
              <a:t>Regional Tourism Model</a:t>
            </a:r>
            <a:endParaRPr lang="en-CA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17" y="3945608"/>
            <a:ext cx="3038754" cy="2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Regional Tourism Model	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10320206" cy="376618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40 Million Allocation</a:t>
            </a:r>
          </a:p>
          <a:p>
            <a:pPr marL="720000" lvl="1">
              <a:buFont typeface="Arial" panose="020B0604020202020204" pitchFamily="34" charset="0"/>
              <a:buChar char="•"/>
            </a:pPr>
            <a:r>
              <a:rPr lang="en-CA" dirty="0" smtClean="0"/>
              <a:t>1.498 million (Halliburton Highlands &amp; Kawartha)</a:t>
            </a:r>
          </a:p>
          <a:p>
            <a:pPr marL="720000" lvl="1">
              <a:buFont typeface="Arial" panose="020B0604020202020204" pitchFamily="34" charset="0"/>
              <a:buChar char="•"/>
            </a:pPr>
            <a:r>
              <a:rPr lang="en-CA" dirty="0" smtClean="0"/>
              <a:t>Base Funding, Proportional Funding, Partnership Funding</a:t>
            </a:r>
          </a:p>
          <a:p>
            <a:pPr marL="4572" lvl="1" indent="0">
              <a:buNone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5 Pillars</a:t>
            </a:r>
          </a:p>
          <a:p>
            <a:pPr marL="720000" lvl="1">
              <a:buFont typeface="Arial" panose="020B0604020202020204" pitchFamily="34" charset="0"/>
              <a:buChar char="•"/>
            </a:pPr>
            <a:r>
              <a:rPr lang="en-CA" dirty="0" smtClean="0"/>
              <a:t>Workforce Development, Investment Attraction, Tourism Product Development, Marketing, Governance (Industry Relations)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Transfer Payment Agreement</a:t>
            </a:r>
          </a:p>
          <a:p>
            <a:pPr marL="720000" lvl="2" indent="-342000">
              <a:buFont typeface="Arial" panose="020B0604020202020204" pitchFamily="34" charset="0"/>
              <a:buChar char="•"/>
            </a:pPr>
            <a:r>
              <a:rPr lang="en-CA" sz="2400" i="0" dirty="0" smtClean="0"/>
              <a:t>Quarterly Reports</a:t>
            </a:r>
          </a:p>
          <a:p>
            <a:pPr marL="720000" lvl="2" indent="-342000">
              <a:buFont typeface="Arial" panose="020B0604020202020204" pitchFamily="34" charset="0"/>
              <a:buChar char="•"/>
            </a:pPr>
            <a:r>
              <a:rPr lang="en-CA" sz="2400" i="0" dirty="0" smtClean="0"/>
              <a:t>Progress Report and Final Report</a:t>
            </a:r>
            <a:endParaRPr lang="en-CA" sz="2400" i="0" dirty="0"/>
          </a:p>
        </p:txBody>
      </p:sp>
    </p:spTree>
    <p:extLst>
      <p:ext uri="{BB962C8B-B14F-4D97-AF65-F5344CB8AC3E}">
        <p14:creationId xmlns:p14="http://schemas.microsoft.com/office/powerpoint/2010/main" val="39568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Resources	&amp; Partnership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1244411" cy="471085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Regional Tourism Organization 12</a:t>
            </a:r>
          </a:p>
          <a:p>
            <a:pPr marL="720000" lvl="1">
              <a:buFont typeface="Arial" panose="020B0604020202020204" pitchFamily="34" charset="0"/>
              <a:buChar char="•"/>
            </a:pPr>
            <a:r>
              <a:rPr lang="en-CA" dirty="0" smtClean="0">
                <a:hlinkClick r:id="rId2"/>
              </a:rPr>
              <a:t>www.rto12.ca</a:t>
            </a:r>
            <a:endParaRPr lang="en-CA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Ministry of Tourism Culture and Sport</a:t>
            </a:r>
          </a:p>
          <a:p>
            <a:pPr marL="720000" lvl="1">
              <a:buFont typeface="Arial" panose="020B0604020202020204" pitchFamily="34" charset="0"/>
              <a:buChar char="•"/>
            </a:pPr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www.mtc.gov.on.ca</a:t>
            </a:r>
            <a:endParaRPr lang="en-CA" dirty="0" smtClean="0"/>
          </a:p>
          <a:p>
            <a:pPr marL="720000" lvl="1">
              <a:buFont typeface="Arial" panose="020B0604020202020204" pitchFamily="34" charset="0"/>
              <a:buChar char="•"/>
            </a:pPr>
            <a:r>
              <a:rPr lang="en-CA" dirty="0" smtClean="0"/>
              <a:t>Tourism Development Fund</a:t>
            </a:r>
          </a:p>
          <a:p>
            <a:pPr marL="720000" lvl="1">
              <a:buFont typeface="Arial" panose="020B0604020202020204" pitchFamily="34" charset="0"/>
              <a:buChar char="•"/>
            </a:pPr>
            <a:r>
              <a:rPr lang="en-CA" dirty="0" smtClean="0"/>
              <a:t>Celebrate Ontario</a:t>
            </a:r>
          </a:p>
          <a:p>
            <a:pPr marL="720000" lvl="1">
              <a:buFont typeface="Arial" panose="020B0604020202020204" pitchFamily="34" charset="0"/>
              <a:buChar char="•"/>
            </a:pPr>
            <a:r>
              <a:rPr lang="en-CA" dirty="0" smtClean="0"/>
              <a:t>Ontario Music fund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smtClean="0"/>
              <a:t>Ontario Tourism Marketing Partnership Corporation</a:t>
            </a:r>
          </a:p>
          <a:p>
            <a:pPr marL="720000" lvl="1">
              <a:buFont typeface="Arial" panose="020B0604020202020204" pitchFamily="34" charset="0"/>
              <a:buChar char="•"/>
            </a:pPr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www.tourismpartners.com</a:t>
            </a:r>
            <a:endParaRPr lang="en-CA" dirty="0" smtClean="0"/>
          </a:p>
          <a:p>
            <a:pPr marL="720000" lvl="1"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Font typeface="Arial" panose="020B0604020202020204" pitchFamily="34" charset="0"/>
              <a:buChar char="•"/>
            </a:pPr>
            <a:r>
              <a:rPr lang="en-CA" dirty="0" err="1" smtClean="0"/>
              <a:t>FedNor</a:t>
            </a:r>
            <a:r>
              <a:rPr lang="en-CA" dirty="0" smtClean="0"/>
              <a:t> Industry Canada</a:t>
            </a:r>
            <a:endParaRPr lang="en-CA" dirty="0"/>
          </a:p>
          <a:p>
            <a:pPr marL="720000" lvl="1">
              <a:buFont typeface="Arial" panose="020B0604020202020204" pitchFamily="34" charset="0"/>
              <a:buChar char="•"/>
            </a:pPr>
            <a:r>
              <a:rPr lang="en-CA" dirty="0" smtClean="0">
                <a:hlinkClick r:id="rId5"/>
              </a:rPr>
              <a:t>www.fednor.gc.ca</a:t>
            </a:r>
            <a:endParaRPr lang="en-CA" dirty="0" smtClean="0"/>
          </a:p>
          <a:p>
            <a:pPr marL="720000" lvl="1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720000" lvl="1">
              <a:buFont typeface="Arial" panose="020B0604020202020204" pitchFamily="34" charset="0"/>
              <a:buChar char="•"/>
            </a:pPr>
            <a:endParaRPr lang="en-CA" dirty="0"/>
          </a:p>
          <a:p>
            <a:pPr marL="463968">
              <a:buFont typeface="Arial" panose="020B0604020202020204" pitchFamily="34" charset="0"/>
              <a:buChar char="•"/>
            </a:pPr>
            <a:endParaRPr lang="en-CA" dirty="0" smtClean="0"/>
          </a:p>
          <a:p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8130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5400" dirty="0" smtClean="0"/>
              <a:t>Current Programming</a:t>
            </a:r>
            <a:endParaRPr lang="en-CA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517" y="3945608"/>
            <a:ext cx="3038754" cy="2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 Programming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 Marketing </a:t>
            </a:r>
          </a:p>
          <a:p>
            <a:pPr lvl="2" indent="0">
              <a:buFont typeface="Wingdings" panose="05000000000000000000" pitchFamily="2" charset="2"/>
              <a:buChar char="§"/>
            </a:pPr>
            <a:r>
              <a:rPr lang="en-CA" dirty="0" smtClean="0"/>
              <a:t> Fall Blue &amp; Winter Turns up the Fun</a:t>
            </a:r>
          </a:p>
          <a:p>
            <a:pPr marL="0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Transacting</a:t>
            </a:r>
            <a:endParaRPr lang="en-CA" dirty="0"/>
          </a:p>
          <a:p>
            <a:pPr lvl="2" indent="0">
              <a:buFont typeface="Wingdings" panose="05000000000000000000" pitchFamily="2" charset="2"/>
              <a:buChar char="§"/>
            </a:pPr>
            <a:r>
              <a:rPr lang="en-CA" dirty="0"/>
              <a:t> Signature Programs – Fuel and Fun &amp; Explore the Edge</a:t>
            </a:r>
          </a:p>
          <a:p>
            <a:pPr marL="0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/>
              <a:t> Research</a:t>
            </a:r>
          </a:p>
          <a:p>
            <a:pPr lvl="2" indent="0">
              <a:buFont typeface="Wingdings" panose="05000000000000000000" pitchFamily="2" charset="2"/>
              <a:buChar char="§"/>
            </a:pPr>
            <a:r>
              <a:rPr lang="en-CA" dirty="0" smtClean="0"/>
              <a:t> Tourism Indicator Framework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274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Marketing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8" y="634738"/>
            <a:ext cx="6035982" cy="5504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48417" y="3077059"/>
            <a:ext cx="442505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Engage Multiple Operators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Create new audiences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Change Perceptions</a:t>
            </a:r>
            <a:endParaRPr lang="en-CA" sz="28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Build Shoulder Seasons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55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9177" y="3080247"/>
            <a:ext cx="2338863" cy="812385"/>
          </a:xfrm>
        </p:spPr>
        <p:txBody>
          <a:bodyPr/>
          <a:lstStyle/>
          <a:p>
            <a:r>
              <a:rPr lang="en-CA" dirty="0" smtClean="0"/>
              <a:t>Marketing</a:t>
            </a:r>
            <a:br>
              <a:rPr lang="en-CA" dirty="0" smtClean="0"/>
            </a:br>
            <a:r>
              <a:rPr lang="en-CA" sz="2800" dirty="0" smtClean="0"/>
              <a:t>2012/2013</a:t>
            </a:r>
            <a:endParaRPr lang="en-CA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986">
            <a:off x="8145466" y="2717796"/>
            <a:ext cx="1923203" cy="3911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09" y="1354667"/>
            <a:ext cx="4382337" cy="1277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867" y="694267"/>
            <a:ext cx="709506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Summer 2012 – Facebook Audience</a:t>
            </a:r>
          </a:p>
          <a:p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 tactical objective of the summer 2012 campaign was to build awareness and audience for </a:t>
            </a:r>
            <a:r>
              <a:rPr lang="en-CA" sz="2000" dirty="0" smtClean="0"/>
              <a:t>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Fans as of June 25 - 10,146 * Total Fans at campaign end </a:t>
            </a:r>
            <a:r>
              <a:rPr lang="en-CA" sz="2000" dirty="0" smtClean="0"/>
              <a:t>29,136</a:t>
            </a:r>
          </a:p>
          <a:p>
            <a:endParaRPr lang="en-CA" sz="2000" dirty="0"/>
          </a:p>
          <a:p>
            <a:r>
              <a:rPr lang="en-CA" sz="2800" b="1" dirty="0" smtClean="0"/>
              <a:t>Fall 2012 – Fall Blue Campaign</a:t>
            </a:r>
          </a:p>
          <a:p>
            <a:endParaRPr lang="en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The goal of the fall campaign was to differentiate the region during a popular travel time by having more colours than any where else in the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r>
              <a:rPr lang="en-CA" sz="2800" b="1" dirty="0" smtClean="0"/>
              <a:t>Winter 2013 – Winter Turns Up the 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/>
              <a:t>The goal of the winter campaign was to change the perception that there is nothing to do in our region in the winter.</a:t>
            </a:r>
            <a:endParaRPr lang="en-CA" sz="2000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0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2077</TotalTime>
  <Words>1536</Words>
  <Application>Microsoft Office PowerPoint</Application>
  <PresentationFormat>Widescreen</PresentationFormat>
  <Paragraphs>412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Verdana</vt:lpstr>
      <vt:lpstr>Wingdings</vt:lpstr>
      <vt:lpstr>Metropolitan</vt:lpstr>
      <vt:lpstr>Tourism Town Halls November 13, 2013 Port Carling, Parry Sound, Algonquin Park, Sundridge &amp; Gravenhurst</vt:lpstr>
      <vt:lpstr>Tourism Town Halls</vt:lpstr>
      <vt:lpstr>Regional Tourism Model</vt:lpstr>
      <vt:lpstr>Regional Tourism Model  </vt:lpstr>
      <vt:lpstr>Resources &amp; Partnership</vt:lpstr>
      <vt:lpstr>Current Programming</vt:lpstr>
      <vt:lpstr>Current Programming </vt:lpstr>
      <vt:lpstr>Marketing</vt:lpstr>
      <vt:lpstr>Marketing 2012/2013</vt:lpstr>
      <vt:lpstr>Fall 2013</vt:lpstr>
      <vt:lpstr>Facebook and Website</vt:lpstr>
      <vt:lpstr>Explorersedge.ca Traffic Top 10 Content Pages</vt:lpstr>
      <vt:lpstr>PowerPoint Presentation</vt:lpstr>
      <vt:lpstr>Explorersedge.ca Traffic Top 25 Outbound Link</vt:lpstr>
      <vt:lpstr>Signature Programs</vt:lpstr>
      <vt:lpstr>Research: Tourism Indicator Framework </vt:lpstr>
      <vt:lpstr>Collaboration</vt:lpstr>
      <vt:lpstr>Partnership  Program </vt:lpstr>
      <vt:lpstr>Tourism Product Development Fund</vt:lpstr>
      <vt:lpstr>Almaguin Highlands</vt:lpstr>
      <vt:lpstr>Loring Restoule </vt:lpstr>
      <vt:lpstr>Strategic Collaborations</vt:lpstr>
      <vt:lpstr>Moving Forward</vt:lpstr>
      <vt:lpstr>Destination Development Plan</vt:lpstr>
      <vt:lpstr>Guiding Principals 2014-2017</vt:lpstr>
      <vt:lpstr>2014 - 2017</vt:lpstr>
      <vt:lpstr>Organizational Involvement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Tourism Meeting</dc:title>
  <dc:creator>James</dc:creator>
  <cp:lastModifiedBy>James</cp:lastModifiedBy>
  <cp:revision>49</cp:revision>
  <cp:lastPrinted>2013-10-07T13:44:25Z</cp:lastPrinted>
  <dcterms:created xsi:type="dcterms:W3CDTF">2013-08-16T19:22:22Z</dcterms:created>
  <dcterms:modified xsi:type="dcterms:W3CDTF">2013-11-21T20:39:23Z</dcterms:modified>
</cp:coreProperties>
</file>