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313" r:id="rId4"/>
    <p:sldId id="306" r:id="rId5"/>
    <p:sldId id="314" r:id="rId6"/>
    <p:sldId id="308" r:id="rId7"/>
    <p:sldId id="315" r:id="rId8"/>
    <p:sldId id="316" r:id="rId9"/>
    <p:sldId id="322" r:id="rId10"/>
    <p:sldId id="321" r:id="rId11"/>
    <p:sldId id="317" r:id="rId12"/>
    <p:sldId id="318" r:id="rId13"/>
    <p:sldId id="312" r:id="rId14"/>
    <p:sldId id="305" r:id="rId15"/>
    <p:sldId id="319" r:id="rId16"/>
    <p:sldId id="311" r:id="rId17"/>
    <p:sldId id="310" r:id="rId18"/>
    <p:sldId id="309" r:id="rId19"/>
    <p:sldId id="320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4660"/>
  </p:normalViewPr>
  <p:slideViewPr>
    <p:cSldViewPr snapToGrid="0">
      <p:cViewPr varScale="1">
        <p:scale>
          <a:sx n="39" d="100"/>
          <a:sy n="39" d="100"/>
        </p:scale>
        <p:origin x="6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5C9F-FCD6-4993-9528-4311BF84B060}" type="doc">
      <dgm:prSet loTypeId="urn:microsoft.com/office/officeart/2009/3/layout/RandomtoResultProcess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B1508C4-962A-456C-9EFB-7744E7A6850E}">
      <dgm:prSet phldrT="[Text]" custT="1"/>
      <dgm:spPr/>
      <dgm:t>
        <a:bodyPr/>
        <a:lstStyle/>
        <a:p>
          <a:r>
            <a:rPr lang="en-US" sz="1600" dirty="0" smtClean="0"/>
            <a:t>Multiple Stakeholder Agendas</a:t>
          </a:r>
          <a:endParaRPr lang="en-US" sz="1600" dirty="0"/>
        </a:p>
      </dgm:t>
    </dgm:pt>
    <dgm:pt modelId="{2228883B-4DCC-4D74-AFD0-B6D0AFC41D97}" type="parTrans" cxnId="{9D92BF6C-C70E-4372-9CE8-102B09C068E5}">
      <dgm:prSet/>
      <dgm:spPr/>
      <dgm:t>
        <a:bodyPr/>
        <a:lstStyle/>
        <a:p>
          <a:endParaRPr lang="en-US"/>
        </a:p>
      </dgm:t>
    </dgm:pt>
    <dgm:pt modelId="{0DD5DE82-B95D-4528-A702-A258F5E2C4C0}" type="sibTrans" cxnId="{9D92BF6C-C70E-4372-9CE8-102B09C068E5}">
      <dgm:prSet/>
      <dgm:spPr/>
      <dgm:t>
        <a:bodyPr/>
        <a:lstStyle/>
        <a:p>
          <a:endParaRPr lang="en-US"/>
        </a:p>
      </dgm:t>
      <dgm:extLst/>
    </dgm:pt>
    <dgm:pt modelId="{C439EFA3-ACE9-4C38-B298-4238E6E66A25}">
      <dgm:prSet phldrT="[Text]" custT="1"/>
      <dgm:spPr/>
      <dgm:t>
        <a:bodyPr/>
        <a:lstStyle/>
        <a:p>
          <a:r>
            <a:rPr lang="en-US" sz="1600" dirty="0" smtClean="0"/>
            <a:t>One-offs</a:t>
          </a:r>
          <a:endParaRPr lang="en-US" sz="1600" dirty="0"/>
        </a:p>
      </dgm:t>
    </dgm:pt>
    <dgm:pt modelId="{B2A4E454-63C8-4F5E-9A0E-B5946C12C4D5}" type="parTrans" cxnId="{E5C3E95D-1AA4-4834-866B-0747BAC89A42}">
      <dgm:prSet/>
      <dgm:spPr/>
      <dgm:t>
        <a:bodyPr/>
        <a:lstStyle/>
        <a:p>
          <a:endParaRPr lang="en-US"/>
        </a:p>
      </dgm:t>
    </dgm:pt>
    <dgm:pt modelId="{4ED2BF27-E356-4271-BA0C-541D11CE4E57}" type="sibTrans" cxnId="{E5C3E95D-1AA4-4834-866B-0747BAC89A42}">
      <dgm:prSet/>
      <dgm:spPr/>
      <dgm:t>
        <a:bodyPr/>
        <a:lstStyle/>
        <a:p>
          <a:endParaRPr lang="en-US"/>
        </a:p>
      </dgm:t>
      <dgm:extLst/>
    </dgm:pt>
    <dgm:pt modelId="{BAB51C52-9F34-46CA-AC6D-7B3AD3C5E987}">
      <dgm:prSet phldrT="[Text]" custT="1"/>
      <dgm:spPr/>
      <dgm:t>
        <a:bodyPr/>
        <a:lstStyle/>
        <a:p>
          <a:pPr algn="ctr"/>
          <a:endParaRPr lang="en-US" sz="1800" dirty="0"/>
        </a:p>
      </dgm:t>
    </dgm:pt>
    <dgm:pt modelId="{660325B1-F182-47D7-B914-E53E4B7B472B}" type="parTrans" cxnId="{E095D193-B3D8-4697-B006-E3673D2750C7}">
      <dgm:prSet/>
      <dgm:spPr/>
      <dgm:t>
        <a:bodyPr/>
        <a:lstStyle/>
        <a:p>
          <a:endParaRPr lang="en-CA"/>
        </a:p>
      </dgm:t>
    </dgm:pt>
    <dgm:pt modelId="{00A2B36C-ECC4-4A1B-AAF6-880265C5DE0E}" type="sibTrans" cxnId="{E095D193-B3D8-4697-B006-E3673D2750C7}">
      <dgm:prSet/>
      <dgm:spPr/>
      <dgm:t>
        <a:bodyPr/>
        <a:lstStyle/>
        <a:p>
          <a:endParaRPr lang="en-CA"/>
        </a:p>
      </dgm:t>
    </dgm:pt>
    <dgm:pt modelId="{4CD71E21-FC05-422A-B1F3-9AEAA688F6EA}">
      <dgm:prSet phldrT="[Text]"/>
      <dgm:spPr/>
      <dgm:t>
        <a:bodyPr/>
        <a:lstStyle/>
        <a:p>
          <a:pPr algn="ctr"/>
          <a:endParaRPr lang="en-US" dirty="0"/>
        </a:p>
      </dgm:t>
    </dgm:pt>
    <dgm:pt modelId="{22D586E9-7F96-4B25-88F4-829682D34086}" type="parTrans" cxnId="{F31EE2E1-CCC4-48AB-905B-D52E79803C32}">
      <dgm:prSet/>
      <dgm:spPr/>
      <dgm:t>
        <a:bodyPr/>
        <a:lstStyle/>
        <a:p>
          <a:endParaRPr lang="en-CA"/>
        </a:p>
      </dgm:t>
    </dgm:pt>
    <dgm:pt modelId="{A7897D72-3F42-48C5-8AEE-F70B2C18B996}" type="sibTrans" cxnId="{F31EE2E1-CCC4-48AB-905B-D52E79803C32}">
      <dgm:prSet/>
      <dgm:spPr/>
      <dgm:t>
        <a:bodyPr/>
        <a:lstStyle/>
        <a:p>
          <a:endParaRPr lang="en-CA"/>
        </a:p>
      </dgm:t>
    </dgm:pt>
    <dgm:pt modelId="{FE41D54D-1250-4C9D-AE1C-6ADFB89E3A98}">
      <dgm:prSet phldrT="[Text]" custT="1"/>
      <dgm:spPr/>
      <dgm:t>
        <a:bodyPr/>
        <a:lstStyle/>
        <a:p>
          <a:r>
            <a:rPr lang="en-US" sz="1600" dirty="0" smtClean="0"/>
            <a:t>No Momentum to double tourism receipts</a:t>
          </a:r>
          <a:endParaRPr lang="en-US" sz="1600" dirty="0"/>
        </a:p>
      </dgm:t>
    </dgm:pt>
    <dgm:pt modelId="{58C2F588-1BB4-4D51-A46C-70E04AC3E278}" type="sibTrans" cxnId="{E63875D3-AF8D-481A-AADA-3FF7DCF57D9B}">
      <dgm:prSet/>
      <dgm:spPr/>
      <dgm:t>
        <a:bodyPr/>
        <a:lstStyle/>
        <a:p>
          <a:endParaRPr lang="en-US"/>
        </a:p>
      </dgm:t>
      <dgm:extLst/>
    </dgm:pt>
    <dgm:pt modelId="{E407F257-8AE5-49F2-A8D0-34676DBB7188}" type="parTrans" cxnId="{E63875D3-AF8D-481A-AADA-3FF7DCF57D9B}">
      <dgm:prSet/>
      <dgm:spPr/>
      <dgm:t>
        <a:bodyPr/>
        <a:lstStyle/>
        <a:p>
          <a:endParaRPr lang="en-US"/>
        </a:p>
      </dgm:t>
    </dgm:pt>
    <dgm:pt modelId="{1D1B358E-822B-4ED8-A7A9-5E7DFC360D1C}" type="pres">
      <dgm:prSet presAssocID="{0FA85C9F-FCD6-4993-9528-4311BF84B06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DE82BFB4-B844-4A96-81C9-837DD95E377F}" type="pres">
      <dgm:prSet presAssocID="{AB1508C4-962A-456C-9EFB-7744E7A6850E}" presName="chaos" presStyleCnt="0"/>
      <dgm:spPr/>
    </dgm:pt>
    <dgm:pt modelId="{B52B5E19-F336-4AD4-8202-7BE42220C47A}" type="pres">
      <dgm:prSet presAssocID="{AB1508C4-962A-456C-9EFB-7744E7A6850E}" presName="parTx1" presStyleLbl="revTx" presStyleIdx="0" presStyleCnt="4"/>
      <dgm:spPr/>
      <dgm:t>
        <a:bodyPr/>
        <a:lstStyle/>
        <a:p>
          <a:endParaRPr lang="en-CA"/>
        </a:p>
      </dgm:t>
    </dgm:pt>
    <dgm:pt modelId="{838C8B87-76BE-4EDA-8F51-77AEBF343569}" type="pres">
      <dgm:prSet presAssocID="{AB1508C4-962A-456C-9EFB-7744E7A6850E}" presName="desTx1" presStyleLbl="revTx" presStyleIdx="1" presStyleCnt="4" custScaleX="132170" custScaleY="149832" custLinFactNeighborX="2439" custLinFactNeighborY="4108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096307-E987-4BED-818D-61FE333F3331}" type="pres">
      <dgm:prSet presAssocID="{AB1508C4-962A-456C-9EFB-7744E7A6850E}" presName="c1" presStyleLbl="node1" presStyleIdx="0" presStyleCnt="19"/>
      <dgm:spPr/>
    </dgm:pt>
    <dgm:pt modelId="{ECBA144D-9487-4A80-976E-7F6BB1D4C4BA}" type="pres">
      <dgm:prSet presAssocID="{AB1508C4-962A-456C-9EFB-7744E7A6850E}" presName="c2" presStyleLbl="node1" presStyleIdx="1" presStyleCnt="19"/>
      <dgm:spPr/>
    </dgm:pt>
    <dgm:pt modelId="{2ADAA971-85B2-4A24-8662-51600A0C869B}" type="pres">
      <dgm:prSet presAssocID="{AB1508C4-962A-456C-9EFB-7744E7A6850E}" presName="c3" presStyleLbl="node1" presStyleIdx="2" presStyleCnt="19"/>
      <dgm:spPr/>
    </dgm:pt>
    <dgm:pt modelId="{64E82435-4942-497C-BDD4-1DE6186489F1}" type="pres">
      <dgm:prSet presAssocID="{AB1508C4-962A-456C-9EFB-7744E7A6850E}" presName="c4" presStyleLbl="node1" presStyleIdx="3" presStyleCnt="19"/>
      <dgm:spPr/>
    </dgm:pt>
    <dgm:pt modelId="{E4331604-E8BF-407F-9D93-2B152931F0EC}" type="pres">
      <dgm:prSet presAssocID="{AB1508C4-962A-456C-9EFB-7744E7A6850E}" presName="c5" presStyleLbl="node1" presStyleIdx="4" presStyleCnt="19"/>
      <dgm:spPr/>
    </dgm:pt>
    <dgm:pt modelId="{C2D96414-81DF-4D34-8113-AAA2331843B5}" type="pres">
      <dgm:prSet presAssocID="{AB1508C4-962A-456C-9EFB-7744E7A6850E}" presName="c6" presStyleLbl="node1" presStyleIdx="5" presStyleCnt="19"/>
      <dgm:spPr/>
    </dgm:pt>
    <dgm:pt modelId="{B9998EE4-2358-44BA-90ED-EF99B01F063B}" type="pres">
      <dgm:prSet presAssocID="{AB1508C4-962A-456C-9EFB-7744E7A6850E}" presName="c7" presStyleLbl="node1" presStyleIdx="6" presStyleCnt="19"/>
      <dgm:spPr/>
    </dgm:pt>
    <dgm:pt modelId="{62B19DA0-C9C9-4F69-A69D-4BD6797B0CBA}" type="pres">
      <dgm:prSet presAssocID="{AB1508C4-962A-456C-9EFB-7744E7A6850E}" presName="c8" presStyleLbl="node1" presStyleIdx="7" presStyleCnt="19"/>
      <dgm:spPr/>
    </dgm:pt>
    <dgm:pt modelId="{F4C6976B-E584-4590-9ADC-0058D51EC3F9}" type="pres">
      <dgm:prSet presAssocID="{AB1508C4-962A-456C-9EFB-7744E7A6850E}" presName="c9" presStyleLbl="node1" presStyleIdx="8" presStyleCnt="19"/>
      <dgm:spPr/>
    </dgm:pt>
    <dgm:pt modelId="{8C84790B-1460-44F6-A899-2BC3DA852943}" type="pres">
      <dgm:prSet presAssocID="{AB1508C4-962A-456C-9EFB-7744E7A6850E}" presName="c10" presStyleLbl="node1" presStyleIdx="9" presStyleCnt="19"/>
      <dgm:spPr/>
    </dgm:pt>
    <dgm:pt modelId="{C1480D0E-C1C9-4366-8755-385D2710A174}" type="pres">
      <dgm:prSet presAssocID="{AB1508C4-962A-456C-9EFB-7744E7A6850E}" presName="c11" presStyleLbl="node1" presStyleIdx="10" presStyleCnt="19"/>
      <dgm:spPr/>
    </dgm:pt>
    <dgm:pt modelId="{CC31ECE3-E036-40E8-A482-9A74D018E4BA}" type="pres">
      <dgm:prSet presAssocID="{AB1508C4-962A-456C-9EFB-7744E7A6850E}" presName="c12" presStyleLbl="node1" presStyleIdx="11" presStyleCnt="19"/>
      <dgm:spPr/>
    </dgm:pt>
    <dgm:pt modelId="{9AEFDBCB-AF28-4DAA-977B-CC7241F18432}" type="pres">
      <dgm:prSet presAssocID="{AB1508C4-962A-456C-9EFB-7744E7A6850E}" presName="c13" presStyleLbl="node1" presStyleIdx="12" presStyleCnt="19"/>
      <dgm:spPr/>
    </dgm:pt>
    <dgm:pt modelId="{382F1509-E54F-4ABB-9FC5-6752DCB17A8D}" type="pres">
      <dgm:prSet presAssocID="{AB1508C4-962A-456C-9EFB-7744E7A6850E}" presName="c14" presStyleLbl="node1" presStyleIdx="13" presStyleCnt="19"/>
      <dgm:spPr/>
    </dgm:pt>
    <dgm:pt modelId="{681AE63A-BBDA-4672-AB15-B7CAE6077A1A}" type="pres">
      <dgm:prSet presAssocID="{AB1508C4-962A-456C-9EFB-7744E7A6850E}" presName="c15" presStyleLbl="node1" presStyleIdx="14" presStyleCnt="19"/>
      <dgm:spPr/>
    </dgm:pt>
    <dgm:pt modelId="{59274B4C-A57A-49BD-81EC-C2B8F29A5F6B}" type="pres">
      <dgm:prSet presAssocID="{AB1508C4-962A-456C-9EFB-7744E7A6850E}" presName="c16" presStyleLbl="node1" presStyleIdx="15" presStyleCnt="19"/>
      <dgm:spPr/>
    </dgm:pt>
    <dgm:pt modelId="{FFFC0EBD-062B-4149-A691-B2F29E5CBD59}" type="pres">
      <dgm:prSet presAssocID="{AB1508C4-962A-456C-9EFB-7744E7A6850E}" presName="c17" presStyleLbl="node1" presStyleIdx="16" presStyleCnt="19"/>
      <dgm:spPr/>
    </dgm:pt>
    <dgm:pt modelId="{2309DD0E-5614-4EDA-B9E2-FF866D4FF862}" type="pres">
      <dgm:prSet presAssocID="{AB1508C4-962A-456C-9EFB-7744E7A6850E}" presName="c18" presStyleLbl="node1" presStyleIdx="17" presStyleCnt="19"/>
      <dgm:spPr/>
    </dgm:pt>
    <dgm:pt modelId="{378B4236-8C2E-4FD1-8AC5-062FDBC3A81E}" type="pres">
      <dgm:prSet presAssocID="{0DD5DE82-B95D-4528-A702-A258F5E2C4C0}" presName="chevronComposite1" presStyleCnt="0"/>
      <dgm:spPr/>
    </dgm:pt>
    <dgm:pt modelId="{3A2BD966-2198-4652-BE5A-6E447ACFE736}" type="pres">
      <dgm:prSet presAssocID="{0DD5DE82-B95D-4528-A702-A258F5E2C4C0}" presName="chevron1" presStyleLbl="sibTrans2D1" presStyleIdx="0" presStyleCnt="2"/>
      <dgm:spPr/>
    </dgm:pt>
    <dgm:pt modelId="{0629AB29-82A9-467D-889F-B139EE408641}" type="pres">
      <dgm:prSet presAssocID="{0DD5DE82-B95D-4528-A702-A258F5E2C4C0}" presName="spChevron1" presStyleCnt="0"/>
      <dgm:spPr/>
    </dgm:pt>
    <dgm:pt modelId="{826BE7DF-8224-484D-97AC-DC7483A8EEAE}" type="pres">
      <dgm:prSet presAssocID="{C439EFA3-ACE9-4C38-B298-4238E6E66A25}" presName="middle" presStyleCnt="0"/>
      <dgm:spPr/>
    </dgm:pt>
    <dgm:pt modelId="{27EDEF62-1B75-4820-B921-E4C5946A1108}" type="pres">
      <dgm:prSet presAssocID="{C439EFA3-ACE9-4C38-B298-4238E6E66A25}" presName="parTxMid" presStyleLbl="revTx" presStyleIdx="2" presStyleCnt="4"/>
      <dgm:spPr/>
      <dgm:t>
        <a:bodyPr/>
        <a:lstStyle/>
        <a:p>
          <a:endParaRPr lang="en-CA"/>
        </a:p>
      </dgm:t>
    </dgm:pt>
    <dgm:pt modelId="{E920B2F2-3256-4846-B7C3-DC645B4A74AF}" type="pres">
      <dgm:prSet presAssocID="{C439EFA3-ACE9-4C38-B298-4238E6E66A25}" presName="desTxMid" presStyleLbl="revTx" presStyleIdx="3" presStyleCnt="4" custScaleY="14136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29C9D0-A658-40F0-A0D6-7F5A4C4A0816}" type="pres">
      <dgm:prSet presAssocID="{C439EFA3-ACE9-4C38-B298-4238E6E66A25}" presName="spMid" presStyleCnt="0"/>
      <dgm:spPr/>
    </dgm:pt>
    <dgm:pt modelId="{CE6194E8-49E9-4F3D-B082-89004BD73BAF}" type="pres">
      <dgm:prSet presAssocID="{4ED2BF27-E356-4271-BA0C-541D11CE4E57}" presName="chevronComposite1" presStyleCnt="0"/>
      <dgm:spPr/>
    </dgm:pt>
    <dgm:pt modelId="{E0A661C2-7F2A-41BC-AAE6-4CDB1FDF8761}" type="pres">
      <dgm:prSet presAssocID="{4ED2BF27-E356-4271-BA0C-541D11CE4E57}" presName="chevron1" presStyleLbl="sibTrans2D1" presStyleIdx="1" presStyleCnt="2"/>
      <dgm:spPr/>
    </dgm:pt>
    <dgm:pt modelId="{410C72D2-43B3-4E4E-8C71-8182A9FC803D}" type="pres">
      <dgm:prSet presAssocID="{4ED2BF27-E356-4271-BA0C-541D11CE4E57}" presName="spChevron1" presStyleCnt="0"/>
      <dgm:spPr/>
    </dgm:pt>
    <dgm:pt modelId="{8C83CD34-CDB1-4B7B-AAC1-3A983386ACE3}" type="pres">
      <dgm:prSet presAssocID="{FE41D54D-1250-4C9D-AE1C-6ADFB89E3A98}" presName="last" presStyleCnt="0"/>
      <dgm:spPr/>
    </dgm:pt>
    <dgm:pt modelId="{7D109E59-7BBC-4CD0-A61D-94485708B37A}" type="pres">
      <dgm:prSet presAssocID="{FE41D54D-1250-4C9D-AE1C-6ADFB89E3A98}" presName="circleTx" presStyleLbl="node1" presStyleIdx="18" presStyleCnt="19" custScaleX="150135" custScaleY="114564" custLinFactNeighborX="225" custLinFactNeighborY="-15721"/>
      <dgm:spPr/>
      <dgm:t>
        <a:bodyPr/>
        <a:lstStyle/>
        <a:p>
          <a:endParaRPr lang="en-CA"/>
        </a:p>
      </dgm:t>
    </dgm:pt>
    <dgm:pt modelId="{16D9BC13-ED3C-449D-A027-319D143317E6}" type="pres">
      <dgm:prSet presAssocID="{FE41D54D-1250-4C9D-AE1C-6ADFB89E3A98}" presName="spN" presStyleCnt="0"/>
      <dgm:spPr/>
    </dgm:pt>
  </dgm:ptLst>
  <dgm:cxnLst>
    <dgm:cxn modelId="{E63875D3-AF8D-481A-AADA-3FF7DCF57D9B}" srcId="{0FA85C9F-FCD6-4993-9528-4311BF84B060}" destId="{FE41D54D-1250-4C9D-AE1C-6ADFB89E3A98}" srcOrd="2" destOrd="0" parTransId="{E407F257-8AE5-49F2-A8D0-34676DBB7188}" sibTransId="{58C2F588-1BB4-4D51-A46C-70E04AC3E278}"/>
    <dgm:cxn modelId="{82316578-82FB-43E9-9CF5-3606081DFA0C}" type="presOf" srcId="{4CD71E21-FC05-422A-B1F3-9AEAA688F6EA}" destId="{838C8B87-76BE-4EDA-8F51-77AEBF343569}" srcOrd="0" destOrd="0" presId="urn:microsoft.com/office/officeart/2009/3/layout/RandomtoResultProcess"/>
    <dgm:cxn modelId="{C6A15484-EBC6-42FE-9C5A-492E89B6E1DE}" type="presOf" srcId="{0FA85C9F-FCD6-4993-9528-4311BF84B060}" destId="{1D1B358E-822B-4ED8-A7A9-5E7DFC360D1C}" srcOrd="0" destOrd="0" presId="urn:microsoft.com/office/officeart/2009/3/layout/RandomtoResultProcess"/>
    <dgm:cxn modelId="{244E45C6-E3CA-4E04-990D-C6A792002852}" type="presOf" srcId="{BAB51C52-9F34-46CA-AC6D-7B3AD3C5E987}" destId="{E920B2F2-3256-4846-B7C3-DC645B4A74AF}" srcOrd="0" destOrd="0" presId="urn:microsoft.com/office/officeart/2009/3/layout/RandomtoResultProcess"/>
    <dgm:cxn modelId="{5EA81EA8-55CD-469C-A18C-ADE63480C1CA}" type="presOf" srcId="{AB1508C4-962A-456C-9EFB-7744E7A6850E}" destId="{B52B5E19-F336-4AD4-8202-7BE42220C47A}" srcOrd="0" destOrd="0" presId="urn:microsoft.com/office/officeart/2009/3/layout/RandomtoResultProcess"/>
    <dgm:cxn modelId="{9D92BF6C-C70E-4372-9CE8-102B09C068E5}" srcId="{0FA85C9F-FCD6-4993-9528-4311BF84B060}" destId="{AB1508C4-962A-456C-9EFB-7744E7A6850E}" srcOrd="0" destOrd="0" parTransId="{2228883B-4DCC-4D74-AFD0-B6D0AFC41D97}" sibTransId="{0DD5DE82-B95D-4528-A702-A258F5E2C4C0}"/>
    <dgm:cxn modelId="{C4DEC34D-6DDF-4A26-830D-4915EED92D6B}" type="presOf" srcId="{FE41D54D-1250-4C9D-AE1C-6ADFB89E3A98}" destId="{7D109E59-7BBC-4CD0-A61D-94485708B37A}" srcOrd="0" destOrd="0" presId="urn:microsoft.com/office/officeart/2009/3/layout/RandomtoResultProcess"/>
    <dgm:cxn modelId="{E5C3E95D-1AA4-4834-866B-0747BAC89A42}" srcId="{0FA85C9F-FCD6-4993-9528-4311BF84B060}" destId="{C439EFA3-ACE9-4C38-B298-4238E6E66A25}" srcOrd="1" destOrd="0" parTransId="{B2A4E454-63C8-4F5E-9A0E-B5946C12C4D5}" sibTransId="{4ED2BF27-E356-4271-BA0C-541D11CE4E57}"/>
    <dgm:cxn modelId="{F31EE2E1-CCC4-48AB-905B-D52E79803C32}" srcId="{AB1508C4-962A-456C-9EFB-7744E7A6850E}" destId="{4CD71E21-FC05-422A-B1F3-9AEAA688F6EA}" srcOrd="0" destOrd="0" parTransId="{22D586E9-7F96-4B25-88F4-829682D34086}" sibTransId="{A7897D72-3F42-48C5-8AEE-F70B2C18B996}"/>
    <dgm:cxn modelId="{CFF8D62F-7E19-4EAD-AF62-6E646EB8639B}" type="presOf" srcId="{C439EFA3-ACE9-4C38-B298-4238E6E66A25}" destId="{27EDEF62-1B75-4820-B921-E4C5946A1108}" srcOrd="0" destOrd="0" presId="urn:microsoft.com/office/officeart/2009/3/layout/RandomtoResultProcess"/>
    <dgm:cxn modelId="{E095D193-B3D8-4697-B006-E3673D2750C7}" srcId="{C439EFA3-ACE9-4C38-B298-4238E6E66A25}" destId="{BAB51C52-9F34-46CA-AC6D-7B3AD3C5E987}" srcOrd="0" destOrd="0" parTransId="{660325B1-F182-47D7-B914-E53E4B7B472B}" sibTransId="{00A2B36C-ECC4-4A1B-AAF6-880265C5DE0E}"/>
    <dgm:cxn modelId="{1BAFDD81-F6BB-4D3B-BDE5-7890913CA566}" type="presParOf" srcId="{1D1B358E-822B-4ED8-A7A9-5E7DFC360D1C}" destId="{DE82BFB4-B844-4A96-81C9-837DD95E377F}" srcOrd="0" destOrd="0" presId="urn:microsoft.com/office/officeart/2009/3/layout/RandomtoResultProcess"/>
    <dgm:cxn modelId="{F060EA5A-D47A-469F-BB4C-D605636E88AD}" type="presParOf" srcId="{DE82BFB4-B844-4A96-81C9-837DD95E377F}" destId="{B52B5E19-F336-4AD4-8202-7BE42220C47A}" srcOrd="0" destOrd="0" presId="urn:microsoft.com/office/officeart/2009/3/layout/RandomtoResultProcess"/>
    <dgm:cxn modelId="{7906A91F-489E-41E4-A67D-6D5A6E17C8A1}" type="presParOf" srcId="{DE82BFB4-B844-4A96-81C9-837DD95E377F}" destId="{838C8B87-76BE-4EDA-8F51-77AEBF343569}" srcOrd="1" destOrd="0" presId="urn:microsoft.com/office/officeart/2009/3/layout/RandomtoResultProcess"/>
    <dgm:cxn modelId="{50DBC6A7-199D-41A4-B741-7554FF091AD2}" type="presParOf" srcId="{DE82BFB4-B844-4A96-81C9-837DD95E377F}" destId="{83096307-E987-4BED-818D-61FE333F3331}" srcOrd="2" destOrd="0" presId="urn:microsoft.com/office/officeart/2009/3/layout/RandomtoResultProcess"/>
    <dgm:cxn modelId="{CFC5CAEF-E34E-45B1-B2F2-C972E7B11EEE}" type="presParOf" srcId="{DE82BFB4-B844-4A96-81C9-837DD95E377F}" destId="{ECBA144D-9487-4A80-976E-7F6BB1D4C4BA}" srcOrd="3" destOrd="0" presId="urn:microsoft.com/office/officeart/2009/3/layout/RandomtoResultProcess"/>
    <dgm:cxn modelId="{EDFD70F3-7896-4A25-B5E9-B54A633A5161}" type="presParOf" srcId="{DE82BFB4-B844-4A96-81C9-837DD95E377F}" destId="{2ADAA971-85B2-4A24-8662-51600A0C869B}" srcOrd="4" destOrd="0" presId="urn:microsoft.com/office/officeart/2009/3/layout/RandomtoResultProcess"/>
    <dgm:cxn modelId="{EBED7328-E2B6-4036-835A-9BC47DE1C27B}" type="presParOf" srcId="{DE82BFB4-B844-4A96-81C9-837DD95E377F}" destId="{64E82435-4942-497C-BDD4-1DE6186489F1}" srcOrd="5" destOrd="0" presId="urn:microsoft.com/office/officeart/2009/3/layout/RandomtoResultProcess"/>
    <dgm:cxn modelId="{D2877113-A529-4BA2-A56D-61DC453C99E9}" type="presParOf" srcId="{DE82BFB4-B844-4A96-81C9-837DD95E377F}" destId="{E4331604-E8BF-407F-9D93-2B152931F0EC}" srcOrd="6" destOrd="0" presId="urn:microsoft.com/office/officeart/2009/3/layout/RandomtoResultProcess"/>
    <dgm:cxn modelId="{4D710CA6-56BE-4BD1-A4E7-3431997B447B}" type="presParOf" srcId="{DE82BFB4-B844-4A96-81C9-837DD95E377F}" destId="{C2D96414-81DF-4D34-8113-AAA2331843B5}" srcOrd="7" destOrd="0" presId="urn:microsoft.com/office/officeart/2009/3/layout/RandomtoResultProcess"/>
    <dgm:cxn modelId="{88137C0D-65B0-43D9-9934-ED0B6E8E276A}" type="presParOf" srcId="{DE82BFB4-B844-4A96-81C9-837DD95E377F}" destId="{B9998EE4-2358-44BA-90ED-EF99B01F063B}" srcOrd="8" destOrd="0" presId="urn:microsoft.com/office/officeart/2009/3/layout/RandomtoResultProcess"/>
    <dgm:cxn modelId="{18E2309C-0C54-4ED7-A4CC-32CB6026BB3A}" type="presParOf" srcId="{DE82BFB4-B844-4A96-81C9-837DD95E377F}" destId="{62B19DA0-C9C9-4F69-A69D-4BD6797B0CBA}" srcOrd="9" destOrd="0" presId="urn:microsoft.com/office/officeart/2009/3/layout/RandomtoResultProcess"/>
    <dgm:cxn modelId="{F4BF49B8-A774-47AF-AE11-93EC9602FF41}" type="presParOf" srcId="{DE82BFB4-B844-4A96-81C9-837DD95E377F}" destId="{F4C6976B-E584-4590-9ADC-0058D51EC3F9}" srcOrd="10" destOrd="0" presId="urn:microsoft.com/office/officeart/2009/3/layout/RandomtoResultProcess"/>
    <dgm:cxn modelId="{74D38DB7-AFEA-420D-8D65-E55CFE500690}" type="presParOf" srcId="{DE82BFB4-B844-4A96-81C9-837DD95E377F}" destId="{8C84790B-1460-44F6-A899-2BC3DA852943}" srcOrd="11" destOrd="0" presId="urn:microsoft.com/office/officeart/2009/3/layout/RandomtoResultProcess"/>
    <dgm:cxn modelId="{C6CFBFD8-DD5D-4D46-BED9-E3FAAC4DC919}" type="presParOf" srcId="{DE82BFB4-B844-4A96-81C9-837DD95E377F}" destId="{C1480D0E-C1C9-4366-8755-385D2710A174}" srcOrd="12" destOrd="0" presId="urn:microsoft.com/office/officeart/2009/3/layout/RandomtoResultProcess"/>
    <dgm:cxn modelId="{CD38E6AB-6973-44F3-8F3D-BF2E8EE0EAD0}" type="presParOf" srcId="{DE82BFB4-B844-4A96-81C9-837DD95E377F}" destId="{CC31ECE3-E036-40E8-A482-9A74D018E4BA}" srcOrd="13" destOrd="0" presId="urn:microsoft.com/office/officeart/2009/3/layout/RandomtoResultProcess"/>
    <dgm:cxn modelId="{8A89C09E-AD1C-47AB-913B-D1C074B61E0E}" type="presParOf" srcId="{DE82BFB4-B844-4A96-81C9-837DD95E377F}" destId="{9AEFDBCB-AF28-4DAA-977B-CC7241F18432}" srcOrd="14" destOrd="0" presId="urn:microsoft.com/office/officeart/2009/3/layout/RandomtoResultProcess"/>
    <dgm:cxn modelId="{E0FCE523-D3CC-4A65-BF87-E2BCFCD0AE7A}" type="presParOf" srcId="{DE82BFB4-B844-4A96-81C9-837DD95E377F}" destId="{382F1509-E54F-4ABB-9FC5-6752DCB17A8D}" srcOrd="15" destOrd="0" presId="urn:microsoft.com/office/officeart/2009/3/layout/RandomtoResultProcess"/>
    <dgm:cxn modelId="{85E034EF-3051-4566-BBA8-60DC8BC29C60}" type="presParOf" srcId="{DE82BFB4-B844-4A96-81C9-837DD95E377F}" destId="{681AE63A-BBDA-4672-AB15-B7CAE6077A1A}" srcOrd="16" destOrd="0" presId="urn:microsoft.com/office/officeart/2009/3/layout/RandomtoResultProcess"/>
    <dgm:cxn modelId="{63425146-C539-4C68-8A0A-DD2BBF5F6445}" type="presParOf" srcId="{DE82BFB4-B844-4A96-81C9-837DD95E377F}" destId="{59274B4C-A57A-49BD-81EC-C2B8F29A5F6B}" srcOrd="17" destOrd="0" presId="urn:microsoft.com/office/officeart/2009/3/layout/RandomtoResultProcess"/>
    <dgm:cxn modelId="{2652EDCF-4083-4088-B7D5-C2072AA7B9D1}" type="presParOf" srcId="{DE82BFB4-B844-4A96-81C9-837DD95E377F}" destId="{FFFC0EBD-062B-4149-A691-B2F29E5CBD59}" srcOrd="18" destOrd="0" presId="urn:microsoft.com/office/officeart/2009/3/layout/RandomtoResultProcess"/>
    <dgm:cxn modelId="{F7889AE3-0AC7-4606-994B-07210E76C687}" type="presParOf" srcId="{DE82BFB4-B844-4A96-81C9-837DD95E377F}" destId="{2309DD0E-5614-4EDA-B9E2-FF866D4FF862}" srcOrd="19" destOrd="0" presId="urn:microsoft.com/office/officeart/2009/3/layout/RandomtoResultProcess"/>
    <dgm:cxn modelId="{018A0CE0-8E9F-4605-B9FC-3002C4A9A3EC}" type="presParOf" srcId="{1D1B358E-822B-4ED8-A7A9-5E7DFC360D1C}" destId="{378B4236-8C2E-4FD1-8AC5-062FDBC3A81E}" srcOrd="1" destOrd="0" presId="urn:microsoft.com/office/officeart/2009/3/layout/RandomtoResultProcess"/>
    <dgm:cxn modelId="{D73B14CD-DE9B-4CFA-95E9-75CD52C2D415}" type="presParOf" srcId="{378B4236-8C2E-4FD1-8AC5-062FDBC3A81E}" destId="{3A2BD966-2198-4652-BE5A-6E447ACFE736}" srcOrd="0" destOrd="0" presId="urn:microsoft.com/office/officeart/2009/3/layout/RandomtoResultProcess"/>
    <dgm:cxn modelId="{E4A6BD56-2195-43D0-B09C-BA57F53B35A2}" type="presParOf" srcId="{378B4236-8C2E-4FD1-8AC5-062FDBC3A81E}" destId="{0629AB29-82A9-467D-889F-B139EE408641}" srcOrd="1" destOrd="0" presId="urn:microsoft.com/office/officeart/2009/3/layout/RandomtoResultProcess"/>
    <dgm:cxn modelId="{8B42221A-7E39-47C8-B4F7-0BF3ED723D31}" type="presParOf" srcId="{1D1B358E-822B-4ED8-A7A9-5E7DFC360D1C}" destId="{826BE7DF-8224-484D-97AC-DC7483A8EEAE}" srcOrd="2" destOrd="0" presId="urn:microsoft.com/office/officeart/2009/3/layout/RandomtoResultProcess"/>
    <dgm:cxn modelId="{28F29EC8-000C-4DBF-84E6-012EDFDD994B}" type="presParOf" srcId="{826BE7DF-8224-484D-97AC-DC7483A8EEAE}" destId="{27EDEF62-1B75-4820-B921-E4C5946A1108}" srcOrd="0" destOrd="0" presId="urn:microsoft.com/office/officeart/2009/3/layout/RandomtoResultProcess"/>
    <dgm:cxn modelId="{B58AD883-6460-4823-9177-E03FC553180D}" type="presParOf" srcId="{826BE7DF-8224-484D-97AC-DC7483A8EEAE}" destId="{E920B2F2-3256-4846-B7C3-DC645B4A74AF}" srcOrd="1" destOrd="0" presId="urn:microsoft.com/office/officeart/2009/3/layout/RandomtoResultProcess"/>
    <dgm:cxn modelId="{8A314E25-F675-48D6-9B0A-BEF37394E1CF}" type="presParOf" srcId="{826BE7DF-8224-484D-97AC-DC7483A8EEAE}" destId="{9F29C9D0-A658-40F0-A0D6-7F5A4C4A0816}" srcOrd="2" destOrd="0" presId="urn:microsoft.com/office/officeart/2009/3/layout/RandomtoResultProcess"/>
    <dgm:cxn modelId="{9AFBBE5E-52D6-410E-966B-FFD40C833B31}" type="presParOf" srcId="{1D1B358E-822B-4ED8-A7A9-5E7DFC360D1C}" destId="{CE6194E8-49E9-4F3D-B082-89004BD73BAF}" srcOrd="3" destOrd="0" presId="urn:microsoft.com/office/officeart/2009/3/layout/RandomtoResultProcess"/>
    <dgm:cxn modelId="{BA510D32-88BC-4516-BACF-9F83C763773D}" type="presParOf" srcId="{CE6194E8-49E9-4F3D-B082-89004BD73BAF}" destId="{E0A661C2-7F2A-41BC-AAE6-4CDB1FDF8761}" srcOrd="0" destOrd="0" presId="urn:microsoft.com/office/officeart/2009/3/layout/RandomtoResultProcess"/>
    <dgm:cxn modelId="{ABEC7133-06D4-4C96-956B-E3A1EFD9C2A0}" type="presParOf" srcId="{CE6194E8-49E9-4F3D-B082-89004BD73BAF}" destId="{410C72D2-43B3-4E4E-8C71-8182A9FC803D}" srcOrd="1" destOrd="0" presId="urn:microsoft.com/office/officeart/2009/3/layout/RandomtoResultProcess"/>
    <dgm:cxn modelId="{52B52C97-EFAA-47A9-849B-7775BB118F47}" type="presParOf" srcId="{1D1B358E-822B-4ED8-A7A9-5E7DFC360D1C}" destId="{8C83CD34-CDB1-4B7B-AAC1-3A983386ACE3}" srcOrd="4" destOrd="0" presId="urn:microsoft.com/office/officeart/2009/3/layout/RandomtoResultProcess"/>
    <dgm:cxn modelId="{BE87263E-BC00-4C7B-A701-AA5FD51B66B5}" type="presParOf" srcId="{8C83CD34-CDB1-4B7B-AAC1-3A983386ACE3}" destId="{7D109E59-7BBC-4CD0-A61D-94485708B37A}" srcOrd="0" destOrd="0" presId="urn:microsoft.com/office/officeart/2009/3/layout/RandomtoResultProcess"/>
    <dgm:cxn modelId="{FE52D23A-BE14-4E32-871C-F4DBC647EDE9}" type="presParOf" srcId="{8C83CD34-CDB1-4B7B-AAC1-3A983386ACE3}" destId="{16D9BC13-ED3C-449D-A027-319D143317E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85C9F-FCD6-4993-9528-4311BF84B060}" type="doc">
      <dgm:prSet loTypeId="urn:microsoft.com/office/officeart/2005/8/layout/funnel1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19BB5B9-9225-4400-9D84-0C32B8E428A1}">
      <dgm:prSet phldrT="[Text]" custT="1"/>
      <dgm:spPr/>
      <dgm:t>
        <a:bodyPr/>
        <a:lstStyle/>
        <a:p>
          <a:r>
            <a:rPr lang="en-US" sz="800" dirty="0" smtClean="0"/>
            <a:t>Chamber, ED, DMO</a:t>
          </a:r>
          <a:endParaRPr lang="en-US" sz="800" dirty="0"/>
        </a:p>
      </dgm:t>
    </dgm:pt>
    <dgm:pt modelId="{8EA657E1-3A7B-4FF8-AD4C-7B9257B35731}" type="parTrans" cxnId="{85DAF610-671C-4844-903C-7EA9841F33A6}">
      <dgm:prSet/>
      <dgm:spPr/>
      <dgm:t>
        <a:bodyPr/>
        <a:lstStyle/>
        <a:p>
          <a:endParaRPr lang="en-CA"/>
        </a:p>
      </dgm:t>
    </dgm:pt>
    <dgm:pt modelId="{4A6655AC-D4AA-43E1-918B-7AE590C32E2B}" type="sibTrans" cxnId="{85DAF610-671C-4844-903C-7EA9841F33A6}">
      <dgm:prSet/>
      <dgm:spPr/>
      <dgm:t>
        <a:bodyPr/>
        <a:lstStyle/>
        <a:p>
          <a:endParaRPr lang="en-CA"/>
        </a:p>
      </dgm:t>
    </dgm:pt>
    <dgm:pt modelId="{D5F91318-C4B8-479B-9261-4F1BD8E37FE3}">
      <dgm:prSet phldrT="[Text]" custT="1"/>
      <dgm:spPr/>
      <dgm:t>
        <a:bodyPr/>
        <a:lstStyle/>
        <a:p>
          <a:r>
            <a:rPr lang="en-US" sz="800" dirty="0" smtClean="0"/>
            <a:t>OTMPC &amp; RTU</a:t>
          </a:r>
          <a:endParaRPr lang="en-US" sz="800" dirty="0"/>
        </a:p>
      </dgm:t>
    </dgm:pt>
    <dgm:pt modelId="{74DCBD23-2E15-485C-865C-0D2882384FAD}" type="parTrans" cxnId="{7257CAC1-26D6-4DAE-9A14-2C9E5789237B}">
      <dgm:prSet/>
      <dgm:spPr/>
      <dgm:t>
        <a:bodyPr/>
        <a:lstStyle/>
        <a:p>
          <a:endParaRPr lang="en-CA"/>
        </a:p>
      </dgm:t>
    </dgm:pt>
    <dgm:pt modelId="{F97D6847-597B-41F0-B8E9-7333CACF768F}" type="sibTrans" cxnId="{7257CAC1-26D6-4DAE-9A14-2C9E5789237B}">
      <dgm:prSet/>
      <dgm:spPr/>
      <dgm:t>
        <a:bodyPr/>
        <a:lstStyle/>
        <a:p>
          <a:endParaRPr lang="en-CA"/>
        </a:p>
      </dgm:t>
    </dgm:pt>
    <dgm:pt modelId="{B59CCAAB-3C65-4ACA-9768-C80E6ED2A289}">
      <dgm:prSet phldrT="[Text]" custT="1"/>
      <dgm:spPr/>
      <dgm:t>
        <a:bodyPr/>
        <a:lstStyle/>
        <a:p>
          <a:endParaRPr lang="en-US" sz="800" dirty="0"/>
        </a:p>
      </dgm:t>
    </dgm:pt>
    <dgm:pt modelId="{735FD718-CE8C-486D-9CA5-88AA0C56A203}" type="parTrans" cxnId="{F13F8753-19E5-4A31-AB83-4794736F20B8}">
      <dgm:prSet/>
      <dgm:spPr/>
      <dgm:t>
        <a:bodyPr/>
        <a:lstStyle/>
        <a:p>
          <a:endParaRPr lang="en-CA"/>
        </a:p>
      </dgm:t>
    </dgm:pt>
    <dgm:pt modelId="{90B6550D-8A2E-40CD-A29D-62FAE935238A}" type="sibTrans" cxnId="{F13F8753-19E5-4A31-AB83-4794736F20B8}">
      <dgm:prSet/>
      <dgm:spPr/>
      <dgm:t>
        <a:bodyPr/>
        <a:lstStyle/>
        <a:p>
          <a:endParaRPr lang="en-CA"/>
        </a:p>
      </dgm:t>
    </dgm:pt>
    <dgm:pt modelId="{74EC02AF-62AF-4AA7-8ED3-24BAED251A13}">
      <dgm:prSet phldrT="[Text]" custT="1"/>
      <dgm:spPr/>
      <dgm:t>
        <a:bodyPr/>
        <a:lstStyle/>
        <a:p>
          <a:r>
            <a:rPr lang="en-US" sz="800" dirty="0" smtClean="0"/>
            <a:t>Operator(s)</a:t>
          </a:r>
          <a:endParaRPr lang="en-US" sz="800" dirty="0"/>
        </a:p>
      </dgm:t>
    </dgm:pt>
    <dgm:pt modelId="{5E5945A7-4229-4F1A-A545-26CAFC87AB76}" type="parTrans" cxnId="{3AF96536-6CAA-464C-B00A-B6B80E96118E}">
      <dgm:prSet/>
      <dgm:spPr/>
      <dgm:t>
        <a:bodyPr/>
        <a:lstStyle/>
        <a:p>
          <a:endParaRPr lang="en-CA"/>
        </a:p>
      </dgm:t>
    </dgm:pt>
    <dgm:pt modelId="{AE894BC5-8585-4CD0-944B-F1584E06A518}" type="sibTrans" cxnId="{3AF96536-6CAA-464C-B00A-B6B80E96118E}">
      <dgm:prSet/>
      <dgm:spPr/>
      <dgm:t>
        <a:bodyPr/>
        <a:lstStyle/>
        <a:p>
          <a:endParaRPr lang="en-CA"/>
        </a:p>
      </dgm:t>
    </dgm:pt>
    <dgm:pt modelId="{512E206B-54D0-4CC2-A8FE-41E70531F46C}" type="pres">
      <dgm:prSet presAssocID="{0FA85C9F-FCD6-4993-9528-4311BF84B06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F462294-E1F0-4658-A997-B5EEC7751EC0}" type="pres">
      <dgm:prSet presAssocID="{0FA85C9F-FCD6-4993-9528-4311BF84B060}" presName="ellipse" presStyleLbl="trBgShp" presStyleIdx="0" presStyleCnt="1"/>
      <dgm:spPr/>
    </dgm:pt>
    <dgm:pt modelId="{BAF418F0-AABB-4422-A325-529185DD84A2}" type="pres">
      <dgm:prSet presAssocID="{0FA85C9F-FCD6-4993-9528-4311BF84B060}" presName="arrow1" presStyleLbl="fgShp" presStyleIdx="0" presStyleCnt="1"/>
      <dgm:spPr/>
    </dgm:pt>
    <dgm:pt modelId="{18A69F44-88AA-4DEC-A98A-5E91041B11E2}" type="pres">
      <dgm:prSet presAssocID="{0FA85C9F-FCD6-4993-9528-4311BF84B06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294426-964F-4347-A647-11E56AEA87D6}" type="pres">
      <dgm:prSet presAssocID="{74EC02AF-62AF-4AA7-8ED3-24BAED251A1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AD1D13C-6650-4D7D-85B0-CA8FB7A83322}" type="pres">
      <dgm:prSet presAssocID="{D5F91318-C4B8-479B-9261-4F1BD8E37FE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3D7C43-20C5-4335-8150-A4A1735006B2}" type="pres">
      <dgm:prSet presAssocID="{B59CCAAB-3C65-4ACA-9768-C80E6ED2A28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66C3FB-120B-4B4D-B3F5-26454EECC224}" type="pres">
      <dgm:prSet presAssocID="{0FA85C9F-FCD6-4993-9528-4311BF84B060}" presName="funnel" presStyleLbl="trAlignAcc1" presStyleIdx="0" presStyleCnt="1"/>
      <dgm:spPr/>
    </dgm:pt>
  </dgm:ptLst>
  <dgm:cxnLst>
    <dgm:cxn modelId="{9CDF0B78-E28A-47FF-A597-6A7E45090DA1}" type="presOf" srcId="{B59CCAAB-3C65-4ACA-9768-C80E6ED2A289}" destId="{18A69F44-88AA-4DEC-A98A-5E91041B11E2}" srcOrd="0" destOrd="0" presId="urn:microsoft.com/office/officeart/2005/8/layout/funnel1"/>
    <dgm:cxn modelId="{F13F8753-19E5-4A31-AB83-4794736F20B8}" srcId="{0FA85C9F-FCD6-4993-9528-4311BF84B060}" destId="{B59CCAAB-3C65-4ACA-9768-C80E6ED2A289}" srcOrd="3" destOrd="0" parTransId="{735FD718-CE8C-486D-9CA5-88AA0C56A203}" sibTransId="{90B6550D-8A2E-40CD-A29D-62FAE935238A}"/>
    <dgm:cxn modelId="{3AF96536-6CAA-464C-B00A-B6B80E96118E}" srcId="{0FA85C9F-FCD6-4993-9528-4311BF84B060}" destId="{74EC02AF-62AF-4AA7-8ED3-24BAED251A13}" srcOrd="1" destOrd="0" parTransId="{5E5945A7-4229-4F1A-A545-26CAFC87AB76}" sibTransId="{AE894BC5-8585-4CD0-944B-F1584E06A518}"/>
    <dgm:cxn modelId="{8E8DF0EC-8E19-4BEE-98DA-23DC8D5AFFA0}" type="presOf" srcId="{74EC02AF-62AF-4AA7-8ED3-24BAED251A13}" destId="{6AD1D13C-6650-4D7D-85B0-CA8FB7A83322}" srcOrd="0" destOrd="0" presId="urn:microsoft.com/office/officeart/2005/8/layout/funnel1"/>
    <dgm:cxn modelId="{7257CAC1-26D6-4DAE-9A14-2C9E5789237B}" srcId="{0FA85C9F-FCD6-4993-9528-4311BF84B060}" destId="{D5F91318-C4B8-479B-9261-4F1BD8E37FE3}" srcOrd="2" destOrd="0" parTransId="{74DCBD23-2E15-485C-865C-0D2882384FAD}" sibTransId="{F97D6847-597B-41F0-B8E9-7333CACF768F}"/>
    <dgm:cxn modelId="{AC382D7E-96EC-4FC0-869D-5B50F25DDDB3}" type="presOf" srcId="{0FA85C9F-FCD6-4993-9528-4311BF84B060}" destId="{512E206B-54D0-4CC2-A8FE-41E70531F46C}" srcOrd="0" destOrd="0" presId="urn:microsoft.com/office/officeart/2005/8/layout/funnel1"/>
    <dgm:cxn modelId="{85DAF610-671C-4844-903C-7EA9841F33A6}" srcId="{0FA85C9F-FCD6-4993-9528-4311BF84B060}" destId="{B19BB5B9-9225-4400-9D84-0C32B8E428A1}" srcOrd="0" destOrd="0" parTransId="{8EA657E1-3A7B-4FF8-AD4C-7B9257B35731}" sibTransId="{4A6655AC-D4AA-43E1-918B-7AE590C32E2B}"/>
    <dgm:cxn modelId="{AE670F6C-D693-4AEA-BC3D-050FA0DC7541}" type="presOf" srcId="{D5F91318-C4B8-479B-9261-4F1BD8E37FE3}" destId="{14294426-964F-4347-A647-11E56AEA87D6}" srcOrd="0" destOrd="0" presId="urn:microsoft.com/office/officeart/2005/8/layout/funnel1"/>
    <dgm:cxn modelId="{C692E79B-6764-42DD-A132-19454EA927CC}" type="presOf" srcId="{B19BB5B9-9225-4400-9D84-0C32B8E428A1}" destId="{763D7C43-20C5-4335-8150-A4A1735006B2}" srcOrd="0" destOrd="0" presId="urn:microsoft.com/office/officeart/2005/8/layout/funnel1"/>
    <dgm:cxn modelId="{141949DF-9987-42DA-BB1D-EF9B50B8DBEB}" type="presParOf" srcId="{512E206B-54D0-4CC2-A8FE-41E70531F46C}" destId="{1F462294-E1F0-4658-A997-B5EEC7751EC0}" srcOrd="0" destOrd="0" presId="urn:microsoft.com/office/officeart/2005/8/layout/funnel1"/>
    <dgm:cxn modelId="{CB0AAA61-B487-4232-8FC0-279D613D9D3A}" type="presParOf" srcId="{512E206B-54D0-4CC2-A8FE-41E70531F46C}" destId="{BAF418F0-AABB-4422-A325-529185DD84A2}" srcOrd="1" destOrd="0" presId="urn:microsoft.com/office/officeart/2005/8/layout/funnel1"/>
    <dgm:cxn modelId="{A28DCF33-8F90-4F73-AA50-BADEB58D4D3A}" type="presParOf" srcId="{512E206B-54D0-4CC2-A8FE-41E70531F46C}" destId="{18A69F44-88AA-4DEC-A98A-5E91041B11E2}" srcOrd="2" destOrd="0" presId="urn:microsoft.com/office/officeart/2005/8/layout/funnel1"/>
    <dgm:cxn modelId="{B545D595-E5F5-4221-9D93-ED109C53C68A}" type="presParOf" srcId="{512E206B-54D0-4CC2-A8FE-41E70531F46C}" destId="{14294426-964F-4347-A647-11E56AEA87D6}" srcOrd="3" destOrd="0" presId="urn:microsoft.com/office/officeart/2005/8/layout/funnel1"/>
    <dgm:cxn modelId="{E6BA2B37-5379-44B5-AEB4-94961FD8D4CD}" type="presParOf" srcId="{512E206B-54D0-4CC2-A8FE-41E70531F46C}" destId="{6AD1D13C-6650-4D7D-85B0-CA8FB7A83322}" srcOrd="4" destOrd="0" presId="urn:microsoft.com/office/officeart/2005/8/layout/funnel1"/>
    <dgm:cxn modelId="{5DB74FD6-3871-46B1-850F-F16334E42085}" type="presParOf" srcId="{512E206B-54D0-4CC2-A8FE-41E70531F46C}" destId="{763D7C43-20C5-4335-8150-A4A1735006B2}" srcOrd="5" destOrd="0" presId="urn:microsoft.com/office/officeart/2005/8/layout/funnel1"/>
    <dgm:cxn modelId="{AB8BD6A5-7352-406F-84CA-2C0ABC78B1A3}" type="presParOf" srcId="{512E206B-54D0-4CC2-A8FE-41E70531F46C}" destId="{2F66C3FB-120B-4B4D-B3F5-26454EECC22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B5E19-F336-4AD4-8202-7BE42220C47A}">
      <dsp:nvSpPr>
        <dsp:cNvPr id="0" name=""/>
        <dsp:cNvSpPr/>
      </dsp:nvSpPr>
      <dsp:spPr>
        <a:xfrm>
          <a:off x="2192754" y="579153"/>
          <a:ext cx="1622665" cy="53474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Multiple Stakeholder Agendas</a:t>
          </a:r>
          <a:endParaRPr lang="en-US" sz="1600" kern="1200" dirty="0"/>
        </a:p>
      </dsp:txBody>
      <dsp:txXfrm>
        <a:off x="2192754" y="579153"/>
        <a:ext cx="1622665" cy="534742"/>
      </dsp:txXfrm>
    </dsp:sp>
    <dsp:sp modelId="{838C8B87-76BE-4EDA-8F51-77AEBF343569}">
      <dsp:nvSpPr>
        <dsp:cNvPr id="0" name=""/>
        <dsp:cNvSpPr/>
      </dsp:nvSpPr>
      <dsp:spPr>
        <a:xfrm>
          <a:off x="1971325" y="1458013"/>
          <a:ext cx="2144677" cy="150108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71325" y="1458013"/>
        <a:ext cx="2144677" cy="1501086"/>
      </dsp:txXfrm>
    </dsp:sp>
    <dsp:sp modelId="{83096307-E987-4BED-818D-61FE333F3331}">
      <dsp:nvSpPr>
        <dsp:cNvPr id="0" name=""/>
        <dsp:cNvSpPr/>
      </dsp:nvSpPr>
      <dsp:spPr>
        <a:xfrm>
          <a:off x="2190910" y="416517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A144D-9487-4A80-976E-7F6BB1D4C4BA}">
      <dsp:nvSpPr>
        <dsp:cNvPr id="0" name=""/>
        <dsp:cNvSpPr/>
      </dsp:nvSpPr>
      <dsp:spPr>
        <a:xfrm>
          <a:off x="2281263" y="235811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AA971-85B2-4A24-8662-51600A0C869B}">
      <dsp:nvSpPr>
        <dsp:cNvPr id="0" name=""/>
        <dsp:cNvSpPr/>
      </dsp:nvSpPr>
      <dsp:spPr>
        <a:xfrm>
          <a:off x="2498110" y="271952"/>
          <a:ext cx="202833" cy="20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82435-4942-497C-BDD4-1DE6186489F1}">
      <dsp:nvSpPr>
        <dsp:cNvPr id="0" name=""/>
        <dsp:cNvSpPr/>
      </dsp:nvSpPr>
      <dsp:spPr>
        <a:xfrm>
          <a:off x="2678816" y="73176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331604-E8BF-407F-9D93-2B152931F0EC}">
      <dsp:nvSpPr>
        <dsp:cNvPr id="0" name=""/>
        <dsp:cNvSpPr/>
      </dsp:nvSpPr>
      <dsp:spPr>
        <a:xfrm>
          <a:off x="2913734" y="893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96414-81DF-4D34-8113-AAA2331843B5}">
      <dsp:nvSpPr>
        <dsp:cNvPr id="0" name=""/>
        <dsp:cNvSpPr/>
      </dsp:nvSpPr>
      <dsp:spPr>
        <a:xfrm>
          <a:off x="3202863" y="127388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98EE4-2358-44BA-90ED-EF99B01F063B}">
      <dsp:nvSpPr>
        <dsp:cNvPr id="0" name=""/>
        <dsp:cNvSpPr/>
      </dsp:nvSpPr>
      <dsp:spPr>
        <a:xfrm>
          <a:off x="3383569" y="217741"/>
          <a:ext cx="202833" cy="20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19DA0-C9C9-4F69-A69D-4BD6797B0CBA}">
      <dsp:nvSpPr>
        <dsp:cNvPr id="0" name=""/>
        <dsp:cNvSpPr/>
      </dsp:nvSpPr>
      <dsp:spPr>
        <a:xfrm>
          <a:off x="3636558" y="416517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C6976B-E584-4590-9ADC-0058D51EC3F9}">
      <dsp:nvSpPr>
        <dsp:cNvPr id="0" name=""/>
        <dsp:cNvSpPr/>
      </dsp:nvSpPr>
      <dsp:spPr>
        <a:xfrm>
          <a:off x="3744981" y="615294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4790B-1460-44F6-A899-2BC3DA852943}">
      <dsp:nvSpPr>
        <dsp:cNvPr id="0" name=""/>
        <dsp:cNvSpPr/>
      </dsp:nvSpPr>
      <dsp:spPr>
        <a:xfrm>
          <a:off x="2805310" y="235811"/>
          <a:ext cx="331908" cy="331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80D0E-C1C9-4366-8755-385D2710A174}">
      <dsp:nvSpPr>
        <dsp:cNvPr id="0" name=""/>
        <dsp:cNvSpPr/>
      </dsp:nvSpPr>
      <dsp:spPr>
        <a:xfrm>
          <a:off x="2100557" y="922494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31ECE3-E036-40E8-A482-9A74D018E4BA}">
      <dsp:nvSpPr>
        <dsp:cNvPr id="0" name=""/>
        <dsp:cNvSpPr/>
      </dsp:nvSpPr>
      <dsp:spPr>
        <a:xfrm>
          <a:off x="2208981" y="1085129"/>
          <a:ext cx="202833" cy="20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FDBCB-AF28-4DAA-977B-CC7241F18432}">
      <dsp:nvSpPr>
        <dsp:cNvPr id="0" name=""/>
        <dsp:cNvSpPr/>
      </dsp:nvSpPr>
      <dsp:spPr>
        <a:xfrm>
          <a:off x="2480039" y="1229694"/>
          <a:ext cx="295030" cy="29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F1509-E54F-4ABB-9FC5-6752DCB17A8D}">
      <dsp:nvSpPr>
        <dsp:cNvPr id="0" name=""/>
        <dsp:cNvSpPr/>
      </dsp:nvSpPr>
      <dsp:spPr>
        <a:xfrm>
          <a:off x="2859522" y="1464612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1AE63A-BBDA-4672-AB15-B7CAE6077A1A}">
      <dsp:nvSpPr>
        <dsp:cNvPr id="0" name=""/>
        <dsp:cNvSpPr/>
      </dsp:nvSpPr>
      <dsp:spPr>
        <a:xfrm>
          <a:off x="2931804" y="1229694"/>
          <a:ext cx="202833" cy="20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74B4C-A57A-49BD-81EC-C2B8F29A5F6B}">
      <dsp:nvSpPr>
        <dsp:cNvPr id="0" name=""/>
        <dsp:cNvSpPr/>
      </dsp:nvSpPr>
      <dsp:spPr>
        <a:xfrm>
          <a:off x="3112510" y="1482682"/>
          <a:ext cx="129075" cy="129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FC0EBD-062B-4149-A691-B2F29E5CBD59}">
      <dsp:nvSpPr>
        <dsp:cNvPr id="0" name=""/>
        <dsp:cNvSpPr/>
      </dsp:nvSpPr>
      <dsp:spPr>
        <a:xfrm>
          <a:off x="3275146" y="1193553"/>
          <a:ext cx="295030" cy="29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9DD0E-5614-4EDA-B9E2-FF866D4FF862}">
      <dsp:nvSpPr>
        <dsp:cNvPr id="0" name=""/>
        <dsp:cNvSpPr/>
      </dsp:nvSpPr>
      <dsp:spPr>
        <a:xfrm>
          <a:off x="3672699" y="1121270"/>
          <a:ext cx="202833" cy="202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2BD966-2198-4652-BE5A-6E447ACFE736}">
      <dsp:nvSpPr>
        <dsp:cNvPr id="0" name=""/>
        <dsp:cNvSpPr/>
      </dsp:nvSpPr>
      <dsp:spPr>
        <a:xfrm>
          <a:off x="4076425" y="271652"/>
          <a:ext cx="595692" cy="1137241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DEF62-1B75-4820-B921-E4C5946A1108}">
      <dsp:nvSpPr>
        <dsp:cNvPr id="0" name=""/>
        <dsp:cNvSpPr/>
      </dsp:nvSpPr>
      <dsp:spPr>
        <a:xfrm>
          <a:off x="4672118" y="272204"/>
          <a:ext cx="1624615" cy="113723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One-offs</a:t>
          </a:r>
          <a:endParaRPr lang="en-US" sz="1600" kern="1200" dirty="0"/>
        </a:p>
      </dsp:txBody>
      <dsp:txXfrm>
        <a:off x="4672118" y="272204"/>
        <a:ext cx="1624615" cy="1137230"/>
      </dsp:txXfrm>
    </dsp:sp>
    <dsp:sp modelId="{E920B2F2-3256-4846-B7C3-DC645B4A74AF}">
      <dsp:nvSpPr>
        <dsp:cNvPr id="0" name=""/>
        <dsp:cNvSpPr/>
      </dsp:nvSpPr>
      <dsp:spPr>
        <a:xfrm>
          <a:off x="4672118" y="1499533"/>
          <a:ext cx="1624615" cy="141625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672118" y="1499533"/>
        <a:ext cx="1624615" cy="1416259"/>
      </dsp:txXfrm>
    </dsp:sp>
    <dsp:sp modelId="{E0A661C2-7F2A-41BC-AAE6-4CDB1FDF8761}">
      <dsp:nvSpPr>
        <dsp:cNvPr id="0" name=""/>
        <dsp:cNvSpPr/>
      </dsp:nvSpPr>
      <dsp:spPr>
        <a:xfrm>
          <a:off x="6296733" y="271652"/>
          <a:ext cx="595692" cy="1137241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09E59-7BBC-4CD0-A61D-94485708B37A}">
      <dsp:nvSpPr>
        <dsp:cNvPr id="0" name=""/>
        <dsp:cNvSpPr/>
      </dsp:nvSpPr>
      <dsp:spPr>
        <a:xfrm>
          <a:off x="6895532" y="0"/>
          <a:ext cx="2073248" cy="15820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Momentum to double tourism receipts</a:t>
          </a:r>
          <a:endParaRPr lang="en-US" sz="1600" kern="1200" dirty="0"/>
        </a:p>
      </dsp:txBody>
      <dsp:txXfrm>
        <a:off x="7199152" y="231684"/>
        <a:ext cx="1466008" cy="1118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62294-E1F0-4658-A997-B5EEC7751EC0}">
      <dsp:nvSpPr>
        <dsp:cNvPr id="0" name=""/>
        <dsp:cNvSpPr/>
      </dsp:nvSpPr>
      <dsp:spPr>
        <a:xfrm>
          <a:off x="3700959" y="122793"/>
          <a:ext cx="2436971" cy="846328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418F0-AABB-4422-A325-529185DD84A2}">
      <dsp:nvSpPr>
        <dsp:cNvPr id="0" name=""/>
        <dsp:cNvSpPr/>
      </dsp:nvSpPr>
      <dsp:spPr>
        <a:xfrm>
          <a:off x="4687082" y="2195163"/>
          <a:ext cx="472281" cy="302260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69F44-88AA-4DEC-A98A-5E91041B11E2}">
      <dsp:nvSpPr>
        <dsp:cNvPr id="0" name=""/>
        <dsp:cNvSpPr/>
      </dsp:nvSpPr>
      <dsp:spPr>
        <a:xfrm>
          <a:off x="3789748" y="2436971"/>
          <a:ext cx="2266950" cy="56673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89748" y="2436971"/>
        <a:ext cx="2266950" cy="566737"/>
      </dsp:txXfrm>
    </dsp:sp>
    <dsp:sp modelId="{14294426-964F-4347-A647-11E56AEA87D6}">
      <dsp:nvSpPr>
        <dsp:cNvPr id="0" name=""/>
        <dsp:cNvSpPr/>
      </dsp:nvSpPr>
      <dsp:spPr>
        <a:xfrm>
          <a:off x="4586959" y="1034484"/>
          <a:ext cx="850106" cy="850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OTMPC &amp; RTU</a:t>
          </a:r>
          <a:endParaRPr lang="en-US" sz="800" kern="1200" dirty="0"/>
        </a:p>
      </dsp:txBody>
      <dsp:txXfrm>
        <a:off x="4711454" y="1158979"/>
        <a:ext cx="601116" cy="601116"/>
      </dsp:txXfrm>
    </dsp:sp>
    <dsp:sp modelId="{6AD1D13C-6650-4D7D-85B0-CA8FB7A83322}">
      <dsp:nvSpPr>
        <dsp:cNvPr id="0" name=""/>
        <dsp:cNvSpPr/>
      </dsp:nvSpPr>
      <dsp:spPr>
        <a:xfrm>
          <a:off x="3978661" y="396716"/>
          <a:ext cx="850106" cy="850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Operator(s)</a:t>
          </a:r>
          <a:endParaRPr lang="en-US" sz="800" kern="1200" dirty="0"/>
        </a:p>
      </dsp:txBody>
      <dsp:txXfrm>
        <a:off x="4103156" y="521211"/>
        <a:ext cx="601116" cy="601116"/>
      </dsp:txXfrm>
    </dsp:sp>
    <dsp:sp modelId="{763D7C43-20C5-4335-8150-A4A1735006B2}">
      <dsp:nvSpPr>
        <dsp:cNvPr id="0" name=""/>
        <dsp:cNvSpPr/>
      </dsp:nvSpPr>
      <dsp:spPr>
        <a:xfrm>
          <a:off x="4847658" y="191179"/>
          <a:ext cx="850106" cy="8501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Chamber, ED, DMO</a:t>
          </a:r>
          <a:endParaRPr lang="en-US" sz="800" kern="1200" dirty="0"/>
        </a:p>
      </dsp:txBody>
      <dsp:txXfrm>
        <a:off x="4972153" y="315674"/>
        <a:ext cx="601116" cy="601116"/>
      </dsp:txXfrm>
    </dsp:sp>
    <dsp:sp modelId="{2F66C3FB-120B-4B4D-B3F5-26454EECC224}">
      <dsp:nvSpPr>
        <dsp:cNvPr id="0" name=""/>
        <dsp:cNvSpPr/>
      </dsp:nvSpPr>
      <dsp:spPr>
        <a:xfrm>
          <a:off x="3600836" y="18891"/>
          <a:ext cx="2644775" cy="2115820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830601-65F6-4711-A486-8C630E6BEE2F}" type="datetimeFigureOut">
              <a:rPr lang="en-CA" smtClean="0"/>
              <a:t>27/11/2013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BC76D-0F04-4B19-957D-13C2A262C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10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CB27-17E9-4BFD-BFF1-DB9AD4E075D4}" type="datetimeFigureOut">
              <a:rPr lang="en-CA" smtClean="0"/>
              <a:t>27/11/2013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EFF3-75D1-43BF-9976-E33B6D0283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62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67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65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21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90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attempted</a:t>
            </a:r>
            <a:r>
              <a:rPr lang="en-CA" baseline="0" dirty="0" smtClean="0"/>
              <a:t> to try and figure out how to make this theoretical system work and more importantly how to make it work locally this industry centric philosophy did not result in a major impact or momentum.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060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6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D4F67-C2F0-475F-A99A-5E73B2499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66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EjYhfpXBo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758952"/>
            <a:ext cx="9479280" cy="3566160"/>
          </a:xfrm>
        </p:spPr>
        <p:txBody>
          <a:bodyPr>
            <a:normAutofit/>
          </a:bodyPr>
          <a:lstStyle/>
          <a:p>
            <a:r>
              <a:rPr lang="en-CA" sz="6000" dirty="0" smtClean="0"/>
              <a:t>Community Relations Committee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107" y="4455621"/>
            <a:ext cx="9657343" cy="1143000"/>
          </a:xfrm>
        </p:spPr>
        <p:txBody>
          <a:bodyPr/>
          <a:lstStyle/>
          <a:p>
            <a:r>
              <a:rPr lang="en-CA" dirty="0" smtClean="0"/>
              <a:t>November 27, </a:t>
            </a:r>
            <a:r>
              <a:rPr lang="en-CA" dirty="0" smtClean="0"/>
              <a:t>2013</a:t>
            </a:r>
            <a:endParaRPr lang="en-CA" dirty="0"/>
          </a:p>
        </p:txBody>
      </p:sp>
      <p:pic>
        <p:nvPicPr>
          <p:cNvPr id="4" name="Picture 3" descr="Cloud_LOGO_notFinal_May5.ai"/>
          <p:cNvPicPr>
            <a:picLocks noChangeAspect="1"/>
          </p:cNvPicPr>
          <p:nvPr/>
        </p:nvPicPr>
        <p:blipFill>
          <a:blip r:embed="rId2"/>
          <a:srcRect l="17190" t="34816" r="14805" b="37098"/>
          <a:stretch>
            <a:fillRect/>
          </a:stretch>
        </p:blipFill>
        <p:spPr>
          <a:xfrm>
            <a:off x="10067262" y="5223757"/>
            <a:ext cx="1891406" cy="1010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4" y="5223757"/>
            <a:ext cx="1201274" cy="10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42" y="-72461"/>
            <a:ext cx="10824097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CA" sz="3600" dirty="0" smtClean="0"/>
              <a:t>Consumer-Centric Regional APPLICATION </a:t>
            </a:r>
            <a:endParaRPr lang="en-CA" sz="3600" dirty="0"/>
          </a:p>
        </p:txBody>
      </p:sp>
      <p:sp>
        <p:nvSpPr>
          <p:cNvPr id="4" name="Oval 3"/>
          <p:cNvSpPr/>
          <p:nvPr/>
        </p:nvSpPr>
        <p:spPr>
          <a:xfrm>
            <a:off x="587242" y="2818966"/>
            <a:ext cx="2295331" cy="22464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851918" y="2738533"/>
            <a:ext cx="2743200" cy="24072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Strategies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Packages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Programs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Products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Positioning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CA" sz="1400" b="1" dirty="0" smtClean="0">
                <a:solidFill>
                  <a:schemeClr val="tx1"/>
                </a:solidFill>
              </a:rPr>
              <a:t>Communications 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6445" y="3610945"/>
            <a:ext cx="1660849" cy="662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Arrow 11"/>
          <p:cNvSpPr/>
          <p:nvPr/>
        </p:nvSpPr>
        <p:spPr>
          <a:xfrm>
            <a:off x="7763069" y="3610945"/>
            <a:ext cx="1660849" cy="66247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ounded Rectangle 16"/>
          <p:cNvSpPr/>
          <p:nvPr/>
        </p:nvSpPr>
        <p:spPr>
          <a:xfrm>
            <a:off x="335902" y="1155094"/>
            <a:ext cx="2547258" cy="763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leverage significant strategic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COLLABORATION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79910" y="1155094"/>
            <a:ext cx="2547258" cy="763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CREATE / INNOVATE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23918" y="1155094"/>
            <a:ext cx="2547258" cy="763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PRODUCE RESULTS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83159" y="4304335"/>
            <a:ext cx="1071702" cy="100664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00" dirty="0" smtClean="0">
                <a:solidFill>
                  <a:schemeClr val="tx1"/>
                </a:solidFill>
              </a:rPr>
              <a:t>OPERATORS</a:t>
            </a:r>
            <a:endParaRPr lang="en-CA" sz="7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0821" y="4884702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 smtClean="0">
                <a:solidFill>
                  <a:schemeClr val="tx1"/>
                </a:solidFill>
              </a:rPr>
              <a:t>OTMPC</a:t>
            </a:r>
            <a:endParaRPr lang="en-CA" sz="9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122858" y="5281127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" dirty="0" smtClean="0">
                <a:solidFill>
                  <a:schemeClr val="tx1"/>
                </a:solidFill>
              </a:rPr>
              <a:t>Sub-regions</a:t>
            </a:r>
            <a:endParaRPr lang="en-CA" sz="8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64895" y="5096314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schemeClr val="tx1"/>
                </a:solidFill>
              </a:rPr>
              <a:t>DMOs</a:t>
            </a:r>
            <a:endParaRPr lang="en-CA" sz="1000" dirty="0">
              <a:solidFill>
                <a:schemeClr val="tx1"/>
              </a:solidFill>
            </a:endParaRPr>
          </a:p>
        </p:txBody>
      </p:sp>
      <p:sp>
        <p:nvSpPr>
          <p:cNvPr id="33" name="Flowchart: Merge 32"/>
          <p:cNvSpPr/>
          <p:nvPr/>
        </p:nvSpPr>
        <p:spPr>
          <a:xfrm>
            <a:off x="9591869" y="2738533"/>
            <a:ext cx="2253343" cy="2357781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 smtClean="0">
              <a:solidFill>
                <a:schemeClr val="bg1"/>
              </a:solidFill>
            </a:endParaRPr>
          </a:p>
          <a:p>
            <a:pPr algn="ctr"/>
            <a:r>
              <a:rPr lang="en-CA" sz="1400" b="1" dirty="0" smtClean="0">
                <a:solidFill>
                  <a:schemeClr val="tx1"/>
                </a:solidFill>
              </a:rPr>
              <a:t>Make it easy for travellers to visit again &amp; again</a:t>
            </a:r>
            <a:endParaRPr lang="en-CA" sz="14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46762" y="2775789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RTOs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08325" y="2062721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tx1"/>
                </a:solidFill>
              </a:rPr>
              <a:t>CTC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38980" y="2158028"/>
            <a:ext cx="932868" cy="8904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 smtClean="0">
                <a:solidFill>
                  <a:schemeClr val="tx1"/>
                </a:solidFill>
              </a:rPr>
              <a:t>Airlines</a:t>
            </a:r>
            <a:endParaRPr lang="en-CA" sz="9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93383" y="2073278"/>
            <a:ext cx="1903446" cy="3693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desire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68332" y="5272843"/>
            <a:ext cx="1553548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Greater volume of transactions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718540" y="2486082"/>
            <a:ext cx="1" cy="2335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718540" y="5134021"/>
            <a:ext cx="1" cy="195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" y="3373385"/>
            <a:ext cx="1351958" cy="113753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36" idx="5"/>
          </p:cNvCxnSpPr>
          <p:nvPr/>
        </p:nvCxnSpPr>
        <p:spPr>
          <a:xfrm>
            <a:off x="935233" y="2918047"/>
            <a:ext cx="124804" cy="13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4"/>
          </p:cNvCxnSpPr>
          <p:nvPr/>
        </p:nvCxnSpPr>
        <p:spPr>
          <a:xfrm flipH="1">
            <a:off x="2463800" y="2953139"/>
            <a:ext cx="110959" cy="130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4" idx="3"/>
          </p:cNvCxnSpPr>
          <p:nvPr/>
        </p:nvCxnSpPr>
        <p:spPr>
          <a:xfrm flipH="1">
            <a:off x="2846762" y="3535808"/>
            <a:ext cx="136615" cy="75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1"/>
          </p:cNvCxnSpPr>
          <p:nvPr/>
        </p:nvCxnSpPr>
        <p:spPr>
          <a:xfrm flipH="1" flipV="1">
            <a:off x="2846762" y="4379275"/>
            <a:ext cx="193344" cy="72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2336800" y="4899571"/>
            <a:ext cx="127000" cy="246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0" idx="0"/>
          </p:cNvCxnSpPr>
          <p:nvPr/>
        </p:nvCxnSpPr>
        <p:spPr>
          <a:xfrm flipV="1">
            <a:off x="1589292" y="5065398"/>
            <a:ext cx="23608" cy="215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" idx="3"/>
          </p:cNvCxnSpPr>
          <p:nvPr/>
        </p:nvCxnSpPr>
        <p:spPr>
          <a:xfrm flipV="1">
            <a:off x="723900" y="4736416"/>
            <a:ext cx="199485" cy="188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72309" y="2170108"/>
            <a:ext cx="250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lead the market </a:t>
            </a:r>
            <a:r>
              <a:rPr lang="en-CA" dirty="0"/>
              <a:t>w</a:t>
            </a:r>
            <a:r>
              <a:rPr lang="en-CA" dirty="0" smtClean="0"/>
              <a:t>ith</a:t>
            </a:r>
            <a:endParaRPr lang="en-CA" dirty="0"/>
          </a:p>
        </p:txBody>
      </p:sp>
      <p:cxnSp>
        <p:nvCxnSpPr>
          <p:cNvPr id="49" name="Straight Connector 48"/>
          <p:cNvCxnSpPr>
            <a:stCxn id="18" idx="2"/>
          </p:cNvCxnSpPr>
          <p:nvPr/>
        </p:nvCxnSpPr>
        <p:spPr>
          <a:xfrm>
            <a:off x="6153539" y="1918357"/>
            <a:ext cx="0" cy="251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160018" y="2514040"/>
            <a:ext cx="0" cy="199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218197" y="5793435"/>
            <a:ext cx="63736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Destination Building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1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55" y="4707235"/>
            <a:ext cx="11630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LEAD * COLLABORATE * INNOVATE * PRODUCE RESULTS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90" y="447545"/>
            <a:ext cx="4606039" cy="38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Questions &amp; Discussion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65956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Regional and Provincial Event Update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223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flagyork.ca/world%20pride%20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4" y="3981433"/>
            <a:ext cx="2590800" cy="12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iversecitytoronto.ca/wp-content/uploads/toronto-pan-am-game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64" y="3999938"/>
            <a:ext cx="2590800" cy="124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24" y="3641390"/>
            <a:ext cx="259080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1070" y="566670"/>
            <a:ext cx="770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Provincial Events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687132" y="1571223"/>
            <a:ext cx="571822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2014 Winter Games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Extended Stay Packages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 smtClean="0"/>
              <a:t>Programming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5347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Questions &amp; Discussion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99145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Partnership Programs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30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47" y="206469"/>
            <a:ext cx="3200400" cy="2286000"/>
          </a:xfrm>
        </p:spPr>
        <p:txBody>
          <a:bodyPr/>
          <a:lstStyle/>
          <a:p>
            <a:r>
              <a:rPr lang="en-CA" dirty="0" smtClean="0"/>
              <a:t>Partnership </a:t>
            </a:r>
            <a:br>
              <a:rPr lang="en-CA" dirty="0" smtClean="0"/>
            </a:br>
            <a:r>
              <a:rPr lang="en-CA" dirty="0" smtClean="0"/>
              <a:t>Program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47" y="2220514"/>
            <a:ext cx="4013200" cy="43857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</a:t>
            </a:r>
            <a:r>
              <a:rPr lang="en-CA" dirty="0" err="1" smtClean="0"/>
              <a:t>Santas</a:t>
            </a:r>
            <a:r>
              <a:rPr lang="en-CA" dirty="0" smtClean="0"/>
              <a:t> Village and Muskoka Fleet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Resorts of North 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</a:t>
            </a:r>
            <a:r>
              <a:rPr lang="en-CA" dirty="0" err="1" smtClean="0"/>
              <a:t>Stockey</a:t>
            </a:r>
            <a:r>
              <a:rPr lang="en-CA" dirty="0" smtClean="0"/>
              <a:t> Centre – Town of Parry Sound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Lake of Bays Brewery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Tri-Muskoka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Town of </a:t>
            </a:r>
            <a:r>
              <a:rPr lang="en-CA" dirty="0" err="1" smtClean="0"/>
              <a:t>Bracebridge</a:t>
            </a:r>
            <a:endParaRPr lang="en-CA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Golf 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JW Marriot Resort and Spa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Muskoka Festival of the Arts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Muskoka Chautauqua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6164" y="2848697"/>
            <a:ext cx="3398520" cy="3126987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Business Plans were excepted in January 2013.</a:t>
            </a:r>
          </a:p>
          <a:p>
            <a:r>
              <a:rPr lang="en-CA" dirty="0" smtClean="0"/>
              <a:t>Committee of the board reviewed the plans.</a:t>
            </a:r>
          </a:p>
          <a:p>
            <a:r>
              <a:rPr lang="en-CA" dirty="0" smtClean="0"/>
              <a:t>Put into the marketplace April 1, 2013</a:t>
            </a:r>
          </a:p>
          <a:p>
            <a:r>
              <a:rPr lang="en-CA" dirty="0" smtClean="0"/>
              <a:t>Align with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Building shoulder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Changing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Engaging multiple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Creating new audiences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05" y="647574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50" y="1957911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48" y="188204"/>
            <a:ext cx="2590846" cy="2660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19" y="4002257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50" y="4693592"/>
            <a:ext cx="3920880" cy="1317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2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Partnership Program Update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90577"/>
            <a:ext cx="10058400" cy="4023360"/>
          </a:xfrm>
        </p:spPr>
        <p:txBody>
          <a:bodyPr>
            <a:normAutofit/>
          </a:bodyPr>
          <a:lstStyle/>
          <a:p>
            <a:pPr marL="432000" indent="-360000">
              <a:buFont typeface="Arial" panose="020B0604020202020204" pitchFamily="34" charset="0"/>
              <a:buChar char="•"/>
            </a:pPr>
            <a:r>
              <a:rPr lang="en-CA" sz="3200" dirty="0" smtClean="0"/>
              <a:t>15 Partnership Programs </a:t>
            </a:r>
          </a:p>
          <a:p>
            <a:pPr marL="432000" indent="-360000">
              <a:buFont typeface="Arial" panose="020B0604020202020204" pitchFamily="34" charset="0"/>
              <a:buChar char="•"/>
            </a:pPr>
            <a:r>
              <a:rPr lang="en-CA" sz="3200" dirty="0" smtClean="0"/>
              <a:t>Organizations &amp; Stakeholders</a:t>
            </a:r>
          </a:p>
          <a:p>
            <a:pPr marL="432000" indent="-360000">
              <a:buFont typeface="Arial" panose="020B0604020202020204" pitchFamily="34" charset="0"/>
              <a:buChar char="•"/>
            </a:pPr>
            <a:r>
              <a:rPr lang="en-CA" sz="3200" dirty="0" smtClean="0"/>
              <a:t>166k</a:t>
            </a:r>
          </a:p>
          <a:p>
            <a:pPr marL="432000" indent="-360000">
              <a:buFont typeface="Arial" panose="020B0604020202020204" pitchFamily="34" charset="0"/>
              <a:buChar char="•"/>
            </a:pPr>
            <a:r>
              <a:rPr lang="en-CA" sz="3200" dirty="0" smtClean="0"/>
              <a:t>Business Applications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3344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Questions &amp; Discussion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9926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Draft DDP &amp; Operational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3463"/>
            <a:ext cx="10058400" cy="4023360"/>
          </a:xfrm>
        </p:spPr>
        <p:txBody>
          <a:bodyPr/>
          <a:lstStyle/>
          <a:p>
            <a:pPr algn="ctr"/>
            <a:r>
              <a:rPr lang="en-CA" sz="5400" dirty="0" smtClean="0"/>
              <a:t>Accomplishments </a:t>
            </a:r>
          </a:p>
          <a:p>
            <a:pPr algn="ctr"/>
            <a:r>
              <a:rPr lang="en-CA" sz="5400" dirty="0" smtClean="0"/>
              <a:t>&amp;</a:t>
            </a:r>
          </a:p>
          <a:p>
            <a:pPr algn="ctr"/>
            <a:r>
              <a:rPr lang="en-CA" sz="5400" dirty="0" smtClean="0"/>
              <a:t>Key Learnings</a:t>
            </a:r>
          </a:p>
          <a:p>
            <a:endParaRPr lang="en-CA" sz="4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134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5" y="-606335"/>
            <a:ext cx="11634281" cy="160934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Accomplishments</a:t>
            </a:r>
            <a:endParaRPr lang="en-CA" sz="4000" dirty="0"/>
          </a:p>
        </p:txBody>
      </p:sp>
      <p:sp>
        <p:nvSpPr>
          <p:cNvPr id="6" name="Rectangle 5"/>
          <p:cNvSpPr/>
          <p:nvPr/>
        </p:nvSpPr>
        <p:spPr>
          <a:xfrm>
            <a:off x="5975471" y="3018083"/>
            <a:ext cx="34579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explorers’ edge brand</a:t>
            </a:r>
            <a:endParaRPr lang="en-US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585" y="1917176"/>
            <a:ext cx="6933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A7A6A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Winter Turns up the Fun</a:t>
            </a:r>
            <a:endParaRPr lang="en-US" sz="4400" b="0" cap="none" spc="0" dirty="0">
              <a:ln w="0"/>
              <a:solidFill>
                <a:srgbClr val="A7A6A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834" y="4309461"/>
            <a:ext cx="18004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-1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Media</a:t>
            </a:r>
            <a:endParaRPr lang="en-US" sz="2400" b="0" cap="none" spc="-1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693" y="5485621"/>
            <a:ext cx="580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87DB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Explore the Edge</a:t>
            </a:r>
            <a:endParaRPr lang="en-US" sz="5400" b="0" cap="none" spc="0" dirty="0">
              <a:ln w="0"/>
              <a:solidFill>
                <a:srgbClr val="087DB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570" y="3416992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STRATEGY &amp; PROCESS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9800387" y="3303897"/>
            <a:ext cx="1015663" cy="2934458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 Blue</a:t>
            </a:r>
            <a:endParaRPr lang="en-US" sz="5400" b="0" cap="none" spc="0" dirty="0">
              <a:ln w="0"/>
              <a:solidFill>
                <a:srgbClr val="0066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6417" y="4659030"/>
            <a:ext cx="69525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governance &amp; transparency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96470" y="2738766"/>
            <a:ext cx="3060447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en-US" sz="3600" b="0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" panose="020B0602040502020204" pitchFamily="34" charset="0"/>
                <a:cs typeface="Lucida Sans" panose="020B0602040502020204" pitchFamily="34" charset="0"/>
              </a:rPr>
              <a:t>FUEL  &amp;  FUN</a:t>
            </a:r>
            <a:endParaRPr lang="en-US" sz="3600" b="0" cap="none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775" y="3861303"/>
            <a:ext cx="1590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7777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lean staff</a:t>
            </a:r>
            <a:endParaRPr lang="en-US" sz="2400" b="0" cap="none" spc="0" dirty="0">
              <a:ln w="0"/>
              <a:solidFill>
                <a:srgbClr val="77777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0495" y="5318131"/>
            <a:ext cx="10642542" cy="58477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operator engagement &amp; awareness</a:t>
            </a:r>
            <a:endParaRPr lang="en-US" sz="32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9718" y="1733384"/>
            <a:ext cx="4602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66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Sans" panose="020B0602040502020204" pitchFamily="34" charset="0"/>
                <a:cs typeface="Lucida Sans" panose="020B0602040502020204" pitchFamily="34" charset="0"/>
              </a:rPr>
              <a:t>PARTNERSHIP FUND</a:t>
            </a:r>
            <a:endParaRPr lang="en-US" sz="3600" b="0" cap="none" spc="0" dirty="0">
              <a:ln w="0"/>
              <a:solidFill>
                <a:srgbClr val="66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7424" y="2472330"/>
            <a:ext cx="46554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77777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Tourism Indicator Framework</a:t>
            </a:r>
            <a:endParaRPr lang="en-US" sz="2400" b="0" cap="none" spc="0" dirty="0">
              <a:ln w="0"/>
              <a:solidFill>
                <a:srgbClr val="77777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0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69848" y="23494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Collaboration </a:t>
            </a:r>
            <a:r>
              <a:rPr lang="en-CA" sz="4000" u="sng" dirty="0" smtClean="0"/>
              <a:t>is</a:t>
            </a:r>
            <a:r>
              <a:rPr lang="en-CA" sz="4000" dirty="0" smtClean="0"/>
              <a:t> key …</a:t>
            </a:r>
            <a:endParaRPr lang="en-CA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5072" y="1844286"/>
            <a:ext cx="11706428" cy="252317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dirty="0" smtClean="0"/>
              <a:t>Strategic Collaboration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/>
              <a:t>Introduce significant, strategic partnerships to move the needle forward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CA" sz="2400" dirty="0" smtClean="0"/>
              <a:t>Collaboration does work when leveraged properly it introduces momentum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CA" sz="320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95072" y="4136259"/>
            <a:ext cx="3238500" cy="1570426"/>
          </a:xfrm>
          <a:prstGeom prst="roundRect">
            <a:avLst/>
          </a:prstGeom>
          <a:solidFill>
            <a:srgbClr val="087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OTMPC</a:t>
            </a:r>
          </a:p>
          <a:p>
            <a:pPr algn="ctr"/>
            <a:r>
              <a:rPr lang="en-CA" dirty="0" smtClean="0"/>
              <a:t>Fall Blue, 60k investment</a:t>
            </a:r>
            <a:endParaRPr lang="en-CA" dirty="0"/>
          </a:p>
        </p:txBody>
      </p:sp>
      <p:sp>
        <p:nvSpPr>
          <p:cNvPr id="7" name="Rounded Rectangle 6"/>
          <p:cNvSpPr/>
          <p:nvPr/>
        </p:nvSpPr>
        <p:spPr>
          <a:xfrm>
            <a:off x="4384264" y="4136259"/>
            <a:ext cx="3238500" cy="1570426"/>
          </a:xfrm>
          <a:prstGeom prst="roundRect">
            <a:avLst/>
          </a:prstGeom>
          <a:solidFill>
            <a:srgbClr val="087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 smtClean="0"/>
              <a:t>FedNor</a:t>
            </a:r>
            <a:endParaRPr lang="en-CA" sz="2400" dirty="0" smtClean="0"/>
          </a:p>
          <a:p>
            <a:pPr algn="ctr"/>
            <a:r>
              <a:rPr lang="en-CA" dirty="0" smtClean="0"/>
              <a:t>Port </a:t>
            </a:r>
            <a:r>
              <a:rPr lang="en-CA" dirty="0" err="1" smtClean="0"/>
              <a:t>Loring</a:t>
            </a:r>
            <a:r>
              <a:rPr lang="en-CA" dirty="0" smtClean="0"/>
              <a:t>, 45k</a:t>
            </a:r>
            <a:endParaRPr lang="en-CA" dirty="0"/>
          </a:p>
        </p:txBody>
      </p:sp>
      <p:sp>
        <p:nvSpPr>
          <p:cNvPr id="9" name="Rounded Rectangle 8">
            <a:hlinkClick r:id="rId2"/>
          </p:cNvPr>
          <p:cNvSpPr/>
          <p:nvPr/>
        </p:nvSpPr>
        <p:spPr>
          <a:xfrm>
            <a:off x="8473456" y="4136259"/>
            <a:ext cx="3238500" cy="1570426"/>
          </a:xfrm>
          <a:prstGeom prst="roundRect">
            <a:avLst/>
          </a:prstGeom>
          <a:solidFill>
            <a:srgbClr val="087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Northern OTMPC</a:t>
            </a:r>
          </a:p>
          <a:p>
            <a:pPr algn="ctr"/>
            <a:r>
              <a:rPr lang="en-CA" dirty="0" smtClean="0"/>
              <a:t>Ride the Edge</a:t>
            </a:r>
          </a:p>
          <a:p>
            <a:pPr algn="ctr"/>
            <a:r>
              <a:rPr lang="en-CA" dirty="0" smtClean="0"/>
              <a:t>Outdoor Journal Radio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057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/>
              <a:t>Programs, Product &amp; Marketing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831" y="2172264"/>
            <a:ext cx="10058400" cy="4023360"/>
          </a:xfrm>
        </p:spPr>
        <p:txBody>
          <a:bodyPr>
            <a:normAutofit/>
          </a:bodyPr>
          <a:lstStyle/>
          <a:p>
            <a:pPr marL="3600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/>
              <a:t>In-house control is optimal</a:t>
            </a:r>
          </a:p>
          <a:p>
            <a:pPr marL="3600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200" dirty="0"/>
          </a:p>
          <a:p>
            <a:pPr marL="3600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/>
              <a:t>Expert Support</a:t>
            </a:r>
          </a:p>
          <a:p>
            <a:pPr marL="360000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600" dirty="0" smtClean="0"/>
              <a:t>e.g. strategist &amp; media buyer</a:t>
            </a:r>
          </a:p>
        </p:txBody>
      </p:sp>
    </p:spTree>
    <p:extLst>
      <p:ext uri="{BB962C8B-B14F-4D97-AF65-F5344CB8AC3E}">
        <p14:creationId xmlns:p14="http://schemas.microsoft.com/office/powerpoint/2010/main" val="27269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/>
              <a:t>OUR Best work arrives when we …</a:t>
            </a:r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6547" y="2214231"/>
            <a:ext cx="992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1. Start with the consumer (consumer insight)</a:t>
            </a:r>
          </a:p>
          <a:p>
            <a:endParaRPr lang="en-CA" sz="3200" dirty="0"/>
          </a:p>
        </p:txBody>
      </p:sp>
      <p:sp>
        <p:nvSpPr>
          <p:cNvPr id="6" name="Rectangle 5"/>
          <p:cNvSpPr/>
          <p:nvPr/>
        </p:nvSpPr>
        <p:spPr>
          <a:xfrm>
            <a:off x="460648" y="3152085"/>
            <a:ext cx="99894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cap="none" spc="50" dirty="0" smtClean="0">
                <a:ln w="0"/>
                <a:solidFill>
                  <a:schemeClr val="tx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Ask “what is going to make it easy for the traveler to choose our destination?” </a:t>
            </a:r>
            <a:endParaRPr lang="en-US" sz="3200" cap="none" spc="50" dirty="0">
              <a:ln w="0"/>
              <a:solidFill>
                <a:schemeClr val="tx1">
                  <a:lumMod val="9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2" y="4839762"/>
            <a:ext cx="1004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That’s how we got: </a:t>
            </a:r>
          </a:p>
          <a:p>
            <a:r>
              <a:rPr lang="en-CA" sz="3200" dirty="0"/>
              <a:t>	</a:t>
            </a:r>
            <a:r>
              <a:rPr lang="en-CA" sz="3200" dirty="0" smtClean="0"/>
              <a:t>	Fall Blue, Fuel &amp; Fun, Ride the Edge, etc.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15150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" y="1634856"/>
            <a:ext cx="11401552" cy="39638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CA" sz="3500" b="1" dirty="0" smtClean="0"/>
              <a:t>To leverage strategic collaborations to develop strategies, programs, products and communications that </a:t>
            </a:r>
            <a:r>
              <a:rPr lang="en-CA" sz="3500" b="1" u="sng" dirty="0" smtClean="0"/>
              <a:t>significantly increase the volume of visitors </a:t>
            </a:r>
            <a:br>
              <a:rPr lang="en-CA" sz="3500" b="1" u="sng" dirty="0" smtClean="0"/>
            </a:br>
            <a:r>
              <a:rPr lang="en-CA" sz="3500" b="1" dirty="0" smtClean="0"/>
              <a:t>to the region</a:t>
            </a:r>
            <a:r>
              <a:rPr lang="en-CA" sz="3200" b="1" dirty="0" smtClean="0"/>
              <a:t>.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4003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3408"/>
            <a:ext cx="10820400" cy="345389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CA" sz="3500" b="1" dirty="0" smtClean="0"/>
              <a:t>To </a:t>
            </a:r>
            <a:r>
              <a:rPr lang="en-CA" sz="3500" b="1" dirty="0"/>
              <a:t>get travelers to </a:t>
            </a:r>
            <a:r>
              <a:rPr lang="en-CA" sz="3500" b="1" dirty="0" smtClean="0"/>
              <a:t>stay </a:t>
            </a:r>
            <a:r>
              <a:rPr lang="en-CA" sz="3500" b="1" dirty="0"/>
              <a:t>in Explorers’ Edge over and over again by creating the desire to do so and by making it easy for them to choose this region over any other.</a:t>
            </a:r>
            <a:endParaRPr lang="en-CA" sz="3500" dirty="0"/>
          </a:p>
        </p:txBody>
      </p:sp>
    </p:spTree>
    <p:extLst>
      <p:ext uri="{BB962C8B-B14F-4D97-AF65-F5344CB8AC3E}">
        <p14:creationId xmlns:p14="http://schemas.microsoft.com/office/powerpoint/2010/main" val="11585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500" y="-288457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/>
              <a:t>Industry-Centric Philosophy</a:t>
            </a:r>
            <a:endParaRPr lang="en-CA" sz="4000" dirty="0"/>
          </a:p>
        </p:txBody>
      </p:sp>
      <p:graphicFrame>
        <p:nvGraphicFramePr>
          <p:cNvPr id="7" name="Content Placeholder 4" descr="Ascending Picture Accent Process" title="SmartArt"/>
          <p:cNvGraphicFramePr>
            <a:graphicFrameLocks/>
          </p:cNvGraphicFramePr>
          <p:nvPr>
            <p:extLst/>
          </p:nvPr>
        </p:nvGraphicFramePr>
        <p:xfrm>
          <a:off x="977076" y="4076700"/>
          <a:ext cx="10897423" cy="295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 descr="Ascending Picture Accent Process" title="SmartArt"/>
          <p:cNvGraphicFramePr>
            <a:graphicFrameLocks/>
          </p:cNvGraphicFramePr>
          <p:nvPr>
            <p:extLst/>
          </p:nvPr>
        </p:nvGraphicFramePr>
        <p:xfrm>
          <a:off x="-1321623" y="1397000"/>
          <a:ext cx="9846447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207402" y="3340100"/>
            <a:ext cx="1234797" cy="736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Intermittent collaboration</a:t>
            </a:r>
            <a:endParaRPr lang="en-CA" sz="11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93507" y="3340100"/>
            <a:ext cx="1234797" cy="736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Intermittent programs</a:t>
            </a:r>
            <a:endParaRPr lang="en-CA" sz="11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499100" y="4076700"/>
            <a:ext cx="46990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24600" y="4076700"/>
            <a:ext cx="50020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499100" y="5691520"/>
            <a:ext cx="1520678" cy="969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chemeClr val="tx1"/>
                </a:solidFill>
              </a:rPr>
              <a:t>Lack of cohesive vision &amp; strategy to attract </a:t>
            </a:r>
            <a:r>
              <a:rPr lang="en-US" sz="1100" dirty="0" smtClean="0">
                <a:solidFill>
                  <a:schemeClr val="tx1"/>
                </a:solidFill>
              </a:rPr>
              <a:t>travelers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4" idx="0"/>
          </p:cNvCxnSpPr>
          <p:nvPr/>
        </p:nvCxnSpPr>
        <p:spPr>
          <a:xfrm flipH="1" flipV="1">
            <a:off x="6118503" y="5105400"/>
            <a:ext cx="140936" cy="586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46762" y="928468"/>
            <a:ext cx="881176" cy="8376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 smtClean="0">
                <a:solidFill>
                  <a:schemeClr val="tx1"/>
                </a:solidFill>
              </a:rPr>
              <a:t>RTOs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879</TotalTime>
  <Words>469</Words>
  <Application>Microsoft Office PowerPoint</Application>
  <PresentationFormat>Widescreen</PresentationFormat>
  <Paragraphs>121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Lucida Sans</vt:lpstr>
      <vt:lpstr>Wingdings</vt:lpstr>
      <vt:lpstr>Retrospect</vt:lpstr>
      <vt:lpstr>Community Relations Committee</vt:lpstr>
      <vt:lpstr>Draft DDP &amp; Operational Plan</vt:lpstr>
      <vt:lpstr>Accomplishments</vt:lpstr>
      <vt:lpstr>Collaboration is key …</vt:lpstr>
      <vt:lpstr>Programs, Product &amp; Marketing</vt:lpstr>
      <vt:lpstr>OUR Best work arrives when we …</vt:lpstr>
      <vt:lpstr>PowerPoint Presentation</vt:lpstr>
      <vt:lpstr>PowerPoint Presentation</vt:lpstr>
      <vt:lpstr>Industry-Centric Philosophy</vt:lpstr>
      <vt:lpstr>Consumer-Centric Regional APPLICATION </vt:lpstr>
      <vt:lpstr>PowerPoint Presentation</vt:lpstr>
      <vt:lpstr>PowerPoint Presentation</vt:lpstr>
      <vt:lpstr>Regional and Provincial Event Update</vt:lpstr>
      <vt:lpstr>PowerPoint Presentation</vt:lpstr>
      <vt:lpstr>PowerPoint Presentation</vt:lpstr>
      <vt:lpstr>Partnership Programs</vt:lpstr>
      <vt:lpstr>Partnership  Program </vt:lpstr>
      <vt:lpstr>Partnership Program Update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– Fall Blue</dc:title>
  <dc:creator>James</dc:creator>
  <cp:lastModifiedBy>James</cp:lastModifiedBy>
  <cp:revision>54</cp:revision>
  <cp:lastPrinted>2013-09-04T12:14:01Z</cp:lastPrinted>
  <dcterms:created xsi:type="dcterms:W3CDTF">2013-08-14T01:26:25Z</dcterms:created>
  <dcterms:modified xsi:type="dcterms:W3CDTF">2013-11-27T20:18:05Z</dcterms:modified>
</cp:coreProperties>
</file>