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6" r:id="rId1"/>
  </p:sldMasterIdLst>
  <p:handoutMasterIdLst>
    <p:handoutMasterId r:id="rId13"/>
  </p:handoutMasterIdLst>
  <p:sldIdLst>
    <p:sldId id="274" r:id="rId2"/>
    <p:sldId id="257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64" r:id="rId12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F05207-3E71-4550-BD53-0CEEEEB4B93B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9FCEA0-037A-4F4D-9CA3-BE14C22C2CE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1501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24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9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5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10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61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0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1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2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7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6E2C9B-5FA2-460D-9BE7-B0812FC2A6FF}" type="datetimeFigureOut">
              <a:rPr lang="en-US" smtClean="0"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3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4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54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cvb-nc.com/comm/AR2011/AR2011.html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4800" dirty="0" smtClean="0"/>
              <a:t>Research Tracking and Measurement </a:t>
            </a:r>
            <a:endParaRPr lang="en-CA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October 21, 2013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624" y="4468988"/>
            <a:ext cx="2036170" cy="171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8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Budget</a:t>
            </a:r>
            <a:endParaRPr lang="en-CA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136704"/>
              </p:ext>
            </p:extLst>
          </p:nvPr>
        </p:nvGraphicFramePr>
        <p:xfrm>
          <a:off x="4165600" y="198438"/>
          <a:ext cx="7823200" cy="619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1866"/>
                <a:gridCol w="2381334"/>
              </a:tblGrid>
              <a:tr h="2011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>
                          <a:effectLst/>
                        </a:rPr>
                        <a:t>RESEARCH TRACKING AND MEASUREMENT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01136">
                <a:tc>
                  <a:txBody>
                    <a:bodyPr/>
                    <a:lstStyle/>
                    <a:p>
                      <a:pPr algn="r" fontAlgn="t"/>
                      <a:r>
                        <a:rPr lang="en-CA" sz="2000" u="none" strike="noStrike" dirty="0">
                          <a:effectLst/>
                        </a:rPr>
                        <a:t>Tourism Indicator Framework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Brand </a:t>
                      </a:r>
                      <a:r>
                        <a:rPr lang="en-CA" sz="2000" u="none" strike="noStrike" dirty="0" smtClean="0">
                          <a:effectLst/>
                        </a:rPr>
                        <a:t>Health </a:t>
                      </a:r>
                      <a:r>
                        <a:rPr lang="en-CA" sz="1200" u="none" strike="noStrike" dirty="0" smtClean="0">
                          <a:effectLst/>
                        </a:rPr>
                        <a:t>(Research House, Hilton Barber, Cloud)</a:t>
                      </a:r>
                      <a:endParaRPr lang="en-C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                 20,000.00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Program Metrics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N/A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Visitor Exit </a:t>
                      </a:r>
                      <a:r>
                        <a:rPr lang="en-CA" sz="2000" u="none" strike="noStrike" dirty="0" smtClean="0">
                          <a:effectLst/>
                        </a:rPr>
                        <a:t>Survey </a:t>
                      </a:r>
                      <a:r>
                        <a:rPr lang="en-CA" sz="1200" u="none" strike="noStrike" dirty="0" smtClean="0">
                          <a:effectLst/>
                        </a:rPr>
                        <a:t>(In House)</a:t>
                      </a:r>
                      <a:endParaRPr lang="en-C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>
                          <a:effectLst/>
                        </a:rPr>
                        <a:t>                    7,300.00 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Business Index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>
                          <a:effectLst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Data </a:t>
                      </a:r>
                      <a:r>
                        <a:rPr lang="en-CA" sz="2000" u="none" strike="noStrike" dirty="0" smtClean="0">
                          <a:effectLst/>
                        </a:rPr>
                        <a:t>Collection </a:t>
                      </a:r>
                      <a:r>
                        <a:rPr lang="en-CA" sz="1200" u="none" strike="noStrike" dirty="0" smtClean="0">
                          <a:effectLst/>
                        </a:rPr>
                        <a:t>(Segal LLP)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248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>
                          <a:effectLst/>
                        </a:rPr>
                        <a:t>                  11,000.00 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Occupancy </a:t>
                      </a:r>
                      <a:r>
                        <a:rPr lang="en-CA" sz="2000" u="none" strike="noStrike" dirty="0" smtClean="0">
                          <a:effectLst/>
                        </a:rPr>
                        <a:t>Rates </a:t>
                      </a:r>
                      <a:r>
                        <a:rPr lang="en-CA" sz="1200" u="none" strike="noStrike" dirty="0" smtClean="0">
                          <a:effectLst/>
                        </a:rPr>
                        <a:t>(PKF)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248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>
                          <a:effectLst/>
                        </a:rPr>
                        <a:t>                    7,000.00 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Online </a:t>
                      </a:r>
                      <a:r>
                        <a:rPr lang="en-CA" sz="2000" u="none" strike="noStrike" dirty="0" smtClean="0">
                          <a:effectLst/>
                        </a:rPr>
                        <a:t>Creative </a:t>
                      </a:r>
                      <a:r>
                        <a:rPr lang="en-CA" sz="1200" u="none" strike="noStrike" dirty="0" smtClean="0">
                          <a:effectLst/>
                        </a:rPr>
                        <a:t>(Link-House)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248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                   3,500.00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Project </a:t>
                      </a:r>
                      <a:r>
                        <a:rPr lang="en-CA" sz="2000" u="none" strike="noStrike" dirty="0" smtClean="0">
                          <a:effectLst/>
                        </a:rPr>
                        <a:t>Management </a:t>
                      </a:r>
                      <a:r>
                        <a:rPr lang="en-CA" sz="1200" u="none" strike="noStrike" dirty="0" smtClean="0">
                          <a:effectLst/>
                        </a:rPr>
                        <a:t>(Cloud)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248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                   7,200.00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Tourism Indicator Framework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>
                          <a:effectLst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Jan Report / </a:t>
                      </a:r>
                      <a:r>
                        <a:rPr lang="en-CA" sz="2000" u="none" strike="noStrike" dirty="0" smtClean="0">
                          <a:effectLst/>
                        </a:rPr>
                        <a:t>Presentation </a:t>
                      </a:r>
                      <a:r>
                        <a:rPr lang="en-CA" sz="1200" u="none" strike="noStrike" dirty="0" smtClean="0">
                          <a:effectLst/>
                        </a:rPr>
                        <a:t>(Cloud)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248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                   2,000.00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 dirty="0">
                          <a:effectLst/>
                        </a:rPr>
                        <a:t>March Report / </a:t>
                      </a:r>
                      <a:r>
                        <a:rPr lang="en-CA" sz="2000" u="none" strike="noStrike" dirty="0" smtClean="0">
                          <a:effectLst/>
                        </a:rPr>
                        <a:t>Presentation </a:t>
                      </a:r>
                      <a:r>
                        <a:rPr lang="en-CA" sz="1200" u="none" strike="noStrike" dirty="0" smtClean="0">
                          <a:effectLst/>
                        </a:rPr>
                        <a:t>(Cloud)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248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                   2,000.00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>
                          <a:effectLst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 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r" fontAlgn="t"/>
                      <a:r>
                        <a:rPr lang="en-CA" sz="2000" u="none" strike="noStrike">
                          <a:effectLst/>
                        </a:rPr>
                        <a:t>Industry Analysis</a:t>
                      </a:r>
                      <a:endParaRPr lang="en-C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>
                          <a:effectLst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>
                          <a:effectLst/>
                        </a:rPr>
                        <a:t>Pure Muskoka, RCMG, TNS, David Foote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                   8,000.00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>
                          <a:effectLst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 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r" fontAlgn="t"/>
                      <a:r>
                        <a:rPr lang="en-CA" sz="2000" u="none" strike="noStrike" dirty="0">
                          <a:effectLst/>
                        </a:rPr>
                        <a:t>Industry Presentation Material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>
                          <a:effectLst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l" fontAlgn="t"/>
                      <a:r>
                        <a:rPr lang="en-CA" sz="2000" u="none" strike="noStrike">
                          <a:effectLst/>
                        </a:rPr>
                        <a:t>Creative / Hard Costs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u="none" strike="noStrike" dirty="0">
                          <a:effectLst/>
                        </a:rPr>
                        <a:t>                    2,000.00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201136">
                <a:tc>
                  <a:txBody>
                    <a:bodyPr/>
                    <a:lstStyle/>
                    <a:p>
                      <a:pPr algn="r" fontAlgn="t"/>
                      <a:r>
                        <a:rPr lang="en-CA" sz="2000" u="none" strike="noStrike">
                          <a:effectLst/>
                        </a:rPr>
                        <a:t>TOTAL BUDGET 2012/2013</a:t>
                      </a:r>
                      <a:endParaRPr lang="en-C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                 70,000.00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90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58834"/>
            <a:ext cx="12192000" cy="813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 Brand Health</a:t>
            </a:r>
          </a:p>
          <a:p>
            <a:pPr marL="0" indent="0">
              <a:buNone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Program Metrics</a:t>
            </a:r>
            <a:endParaRPr lang="en-CA" dirty="0"/>
          </a:p>
          <a:p>
            <a:pPr>
              <a:buFont typeface="Wingdings" panose="05000000000000000000" pitchFamily="2" charset="2"/>
              <a:buChar char="§"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Visitor Exit Survey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Business Index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/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/>
              <a:t>Analysis / Presentation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7274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Brand Health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00600" y="731519"/>
            <a:ext cx="6492240" cy="599101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CA" sz="2800" b="1" dirty="0" smtClean="0"/>
              <a:t>Quantitative Research Study – RTO12.ca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 2012 – 1230 sample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 2013 – 530 sample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 smtClean="0"/>
              <a:t>Awareness </a:t>
            </a:r>
            <a:r>
              <a:rPr lang="en-US" sz="2400" dirty="0"/>
              <a:t>of Explorers’ Edge amongst the all-important Ontario Explorers segment: </a:t>
            </a:r>
            <a:r>
              <a:rPr lang="en-CA" sz="2400" dirty="0" smtClean="0"/>
              <a:t>Coordinated Analysis</a:t>
            </a:r>
          </a:p>
          <a:p>
            <a:pPr marL="201168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dirty="0" smtClean="0"/>
          </a:p>
          <a:p>
            <a:pPr>
              <a:spcAft>
                <a:spcPts val="1200"/>
              </a:spcAft>
            </a:pPr>
            <a:r>
              <a:rPr lang="en-CA" sz="2800" b="1" dirty="0" smtClean="0"/>
              <a:t>2014 Quantitative Research Study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Consult RTO’s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Track brand health</a:t>
            </a:r>
            <a:endParaRPr lang="en-CA" sz="2400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>
            <a:normAutofit/>
          </a:bodyPr>
          <a:lstStyle/>
          <a:p>
            <a:r>
              <a:rPr lang="en-CA" sz="2800" dirty="0" smtClean="0"/>
              <a:t>Budget - 20k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9255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Program Metrics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00600" y="731519"/>
            <a:ext cx="6492240" cy="594021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CA" sz="3000" b="1" dirty="0" smtClean="0"/>
              <a:t>Signature Programs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600" dirty="0" smtClean="0"/>
              <a:t>Fuel and Fun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600" dirty="0" smtClean="0"/>
              <a:t>Explore the Edge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600" dirty="0" smtClean="0"/>
              <a:t>Booking, Redemption, Travel Patterns, Consumer insight</a:t>
            </a:r>
          </a:p>
          <a:p>
            <a:pPr marL="201168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3000" dirty="0" smtClean="0"/>
          </a:p>
          <a:p>
            <a:pPr>
              <a:spcAft>
                <a:spcPts val="1200"/>
              </a:spcAft>
            </a:pPr>
            <a:r>
              <a:rPr lang="en-CA" sz="3000" b="1" dirty="0" smtClean="0"/>
              <a:t>Marketing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600" dirty="0" smtClean="0"/>
              <a:t>Website Visits / Unique URL’s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600" dirty="0" smtClean="0"/>
              <a:t>Outbound Traffic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600" dirty="0" smtClean="0"/>
              <a:t>Time on Site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CA" dirty="0" smtClean="0"/>
          </a:p>
          <a:p>
            <a:endParaRPr lang="en-CA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>
            <a:normAutofit/>
          </a:bodyPr>
          <a:lstStyle/>
          <a:p>
            <a:r>
              <a:rPr lang="en-CA" sz="2800" dirty="0" smtClean="0"/>
              <a:t>Budget N/A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sz="2800" dirty="0" smtClean="0"/>
              <a:t>Included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76253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Visitor Exit Survey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CA" sz="2800" b="1" dirty="0" smtClean="0"/>
              <a:t>Visitor Exit Survey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In-house tracking &amp; Design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I-Pad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Incentive, gas card</a:t>
            </a:r>
          </a:p>
          <a:p>
            <a:pPr>
              <a:spcAft>
                <a:spcPts val="1200"/>
              </a:spcAft>
            </a:pPr>
            <a:endParaRPr lang="en-CA" sz="2800" dirty="0" smtClean="0"/>
          </a:p>
          <a:p>
            <a:pPr>
              <a:spcAft>
                <a:spcPts val="1200"/>
              </a:spcAft>
            </a:pPr>
            <a:r>
              <a:rPr lang="en-CA" sz="2800" b="1" dirty="0" smtClean="0"/>
              <a:t>Regional Operators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KOA Parry Sound, Cleveland's House, Sunny Point Resort, Motel 6, Hidden Valley, Sherwood Inn, Tally Ho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>
            <a:normAutofit/>
          </a:bodyPr>
          <a:lstStyle/>
          <a:p>
            <a:r>
              <a:rPr lang="en-CA" sz="2800" dirty="0" smtClean="0"/>
              <a:t>Budget $7,300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sz="2800" dirty="0" smtClean="0"/>
              <a:t>In-House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2373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Business Index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sz="2800" dirty="0" smtClean="0"/>
              <a:t>Budget $11,000 </a:t>
            </a:r>
          </a:p>
          <a:p>
            <a:r>
              <a:rPr lang="en-CA" dirty="0" smtClean="0"/>
              <a:t>1. HST</a:t>
            </a:r>
          </a:p>
          <a:p>
            <a:r>
              <a:rPr lang="en-CA" dirty="0" smtClean="0"/>
              <a:t>2. Rounds of Golf</a:t>
            </a:r>
          </a:p>
          <a:p>
            <a:r>
              <a:rPr lang="en-CA" dirty="0" smtClean="0"/>
              <a:t>3. Gate Receipts</a:t>
            </a:r>
            <a:endParaRPr lang="en-CA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53000" y="883920"/>
            <a:ext cx="6492240" cy="52578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CA" sz="2800" b="1" dirty="0" smtClean="0"/>
              <a:t>Data Collection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Historic and Current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Monthly</a:t>
            </a:r>
          </a:p>
          <a:p>
            <a:pPr marL="201168" lvl="1" indent="0">
              <a:spcBef>
                <a:spcPts val="1200"/>
              </a:spcBef>
              <a:spcAft>
                <a:spcPts val="1200"/>
              </a:spcAft>
              <a:buFont typeface="Calibri" pitchFamily="34" charset="0"/>
              <a:buNone/>
            </a:pPr>
            <a:endParaRPr lang="en-CA" dirty="0" smtClean="0"/>
          </a:p>
          <a:p>
            <a:pPr>
              <a:spcAft>
                <a:spcPts val="1200"/>
              </a:spcAft>
            </a:pPr>
            <a:r>
              <a:rPr lang="en-CA" sz="2800" b="1" dirty="0" smtClean="0"/>
              <a:t>Segal LLP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example</a:t>
            </a:r>
          </a:p>
          <a:p>
            <a:pPr>
              <a:spcAft>
                <a:spcPts val="1200"/>
              </a:spcAft>
            </a:pP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45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Business Index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sz="2800" dirty="0" smtClean="0"/>
              <a:t>Budget  </a:t>
            </a:r>
            <a:r>
              <a:rPr lang="en-CA" sz="2800" dirty="0" smtClean="0"/>
              <a:t>$7,000</a:t>
            </a:r>
          </a:p>
          <a:p>
            <a:r>
              <a:rPr lang="en-CA" dirty="0" smtClean="0"/>
              <a:t>4. </a:t>
            </a:r>
            <a:r>
              <a:rPr lang="en-CA" dirty="0" smtClean="0"/>
              <a:t>Occupancy</a:t>
            </a:r>
          </a:p>
          <a:p>
            <a:r>
              <a:rPr lang="en-CA" dirty="0" smtClean="0"/>
              <a:t>5. Provincial Park</a:t>
            </a:r>
            <a:endParaRPr lang="en-CA" dirty="0" smtClean="0"/>
          </a:p>
          <a:p>
            <a:r>
              <a:rPr lang="en-CA" dirty="0"/>
              <a:t>6</a:t>
            </a:r>
            <a:r>
              <a:rPr lang="en-CA" dirty="0" smtClean="0"/>
              <a:t>. </a:t>
            </a:r>
            <a:r>
              <a:rPr lang="en-CA" dirty="0" smtClean="0"/>
              <a:t>Weather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CA" sz="2800" b="1" dirty="0" smtClean="0"/>
              <a:t>Occupancy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PKF, Hospitality &amp; Tourism Business Advisors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Accommodation Industry Tracking Tool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18 Accommodations in RTO12</a:t>
            </a:r>
          </a:p>
          <a:p>
            <a:pPr marL="201168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dirty="0" smtClean="0"/>
          </a:p>
          <a:p>
            <a:pPr>
              <a:spcAft>
                <a:spcPts val="1200"/>
              </a:spcAft>
            </a:pPr>
            <a:r>
              <a:rPr lang="en-CA" sz="2800" b="1" dirty="0" smtClean="0"/>
              <a:t>Weather &amp; Provincial Park</a:t>
            </a:r>
            <a:endParaRPr lang="en-CA" sz="2800" b="1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/>
              <a:t>Cloud / Project Management</a:t>
            </a:r>
            <a:endParaRPr lang="en-CA" sz="2400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Precipitation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Arrowhead &amp; Algonquin</a:t>
            </a:r>
            <a:endParaRPr lang="en-CA" sz="24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57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Online Presentation</a:t>
            </a:r>
            <a:endParaRPr lang="en-CA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/>
          <a:lstStyle/>
          <a:p>
            <a:r>
              <a:rPr lang="en-CA" sz="2800" dirty="0" smtClean="0"/>
              <a:t>Budget $3,500</a:t>
            </a:r>
            <a:endParaRPr lang="en-CA" dirty="0"/>
          </a:p>
        </p:txBody>
      </p:sp>
      <p:pic>
        <p:nvPicPr>
          <p:cNvPr id="10" name="Content Placeholder 4" descr="Durham Overall Performance.png">
            <a:hlinkClick r:id="rId2"/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22800" y="983826"/>
            <a:ext cx="7117935" cy="5095241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50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Analysis &amp;Presentation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19"/>
            <a:ext cx="6492240" cy="737954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800" b="1" dirty="0" smtClean="0"/>
              <a:t>Cloud Ad Agents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Project Management (5 months, $1,400)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Presentation (Jan &amp; Mar)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Coordinated Analysis</a:t>
            </a:r>
          </a:p>
          <a:p>
            <a:pPr marL="201168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CA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800" b="1" dirty="0" smtClean="0"/>
              <a:t>Strategic Direction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Industry consultation i.e. Pure Muskoka, RCMG, TNS, David Foote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800" b="1" dirty="0" smtClean="0"/>
              <a:t>Industry Consultation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CA" sz="2400" dirty="0" smtClean="0"/>
              <a:t>Presentation Material / circulation 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609600" y="3078480"/>
            <a:ext cx="3200400" cy="3379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800" dirty="0" smtClean="0"/>
              <a:t>Project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smtClean="0"/>
              <a:t>$</a:t>
            </a:r>
            <a:r>
              <a:rPr lang="en-CA" sz="1800" smtClean="0"/>
              <a:t>7,200</a:t>
            </a:r>
            <a:endParaRPr lang="en-CA" sz="1800" dirty="0" smtClean="0"/>
          </a:p>
          <a:p>
            <a:r>
              <a:rPr lang="en-CA" sz="1800" dirty="0" smtClean="0"/>
              <a:t>Jan &amp; Mar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$4,000</a:t>
            </a:r>
          </a:p>
          <a:p>
            <a:r>
              <a:rPr lang="en-CA" sz="1800" dirty="0" smtClean="0"/>
              <a:t>Strategic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$8,000</a:t>
            </a:r>
          </a:p>
          <a:p>
            <a:r>
              <a:rPr lang="en-CA" sz="1800" dirty="0" smtClean="0"/>
              <a:t>Industry</a:t>
            </a:r>
            <a:endParaRPr lang="en-CA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$2,000</a:t>
            </a:r>
            <a:endParaRPr lang="en-CA" sz="1800" dirty="0"/>
          </a:p>
          <a:p>
            <a:endParaRPr lang="en-C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57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1755</TotalTime>
  <Words>389</Words>
  <Application>Microsoft Office PowerPoint</Application>
  <PresentationFormat>Widescreen</PresentationFormat>
  <Paragraphs>132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Retrospect</vt:lpstr>
      <vt:lpstr>Research Tracking and Measurement </vt:lpstr>
      <vt:lpstr>Overview</vt:lpstr>
      <vt:lpstr>Brand Health</vt:lpstr>
      <vt:lpstr>Program Metrics</vt:lpstr>
      <vt:lpstr>Visitor Exit Survey</vt:lpstr>
      <vt:lpstr>Business Index</vt:lpstr>
      <vt:lpstr>Business Index</vt:lpstr>
      <vt:lpstr>Online Presentation</vt:lpstr>
      <vt:lpstr>Analysis &amp;Presentation</vt:lpstr>
      <vt:lpstr>Budget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Northern Tourism Meeting</dc:title>
  <dc:creator>James</dc:creator>
  <cp:lastModifiedBy>James</cp:lastModifiedBy>
  <cp:revision>47</cp:revision>
  <cp:lastPrinted>2013-10-07T13:44:25Z</cp:lastPrinted>
  <dcterms:created xsi:type="dcterms:W3CDTF">2013-08-16T19:22:22Z</dcterms:created>
  <dcterms:modified xsi:type="dcterms:W3CDTF">2013-10-21T19:24:33Z</dcterms:modified>
</cp:coreProperties>
</file>