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1" r:id="rId1"/>
    <p:sldMasterId id="2147483795" r:id="rId2"/>
    <p:sldMasterId id="2147484383" r:id="rId3"/>
    <p:sldMasterId id="2147484402" r:id="rId4"/>
  </p:sldMasterIdLst>
  <p:notesMasterIdLst>
    <p:notesMasterId r:id="rId29"/>
  </p:notesMasterIdLst>
  <p:handoutMasterIdLst>
    <p:handoutMasterId r:id="rId30"/>
  </p:handoutMasterIdLst>
  <p:sldIdLst>
    <p:sldId id="373" r:id="rId5"/>
    <p:sldId id="485" r:id="rId6"/>
    <p:sldId id="377" r:id="rId7"/>
    <p:sldId id="378" r:id="rId8"/>
    <p:sldId id="480" r:id="rId9"/>
    <p:sldId id="481" r:id="rId10"/>
    <p:sldId id="464" r:id="rId11"/>
    <p:sldId id="454" r:id="rId12"/>
    <p:sldId id="437" r:id="rId13"/>
    <p:sldId id="469" r:id="rId14"/>
    <p:sldId id="379" r:id="rId15"/>
    <p:sldId id="380" r:id="rId16"/>
    <p:sldId id="381" r:id="rId17"/>
    <p:sldId id="470" r:id="rId18"/>
    <p:sldId id="383" r:id="rId19"/>
    <p:sldId id="384" r:id="rId20"/>
    <p:sldId id="428" r:id="rId21"/>
    <p:sldId id="465" r:id="rId22"/>
    <p:sldId id="467" r:id="rId23"/>
    <p:sldId id="468" r:id="rId24"/>
    <p:sldId id="483" r:id="rId25"/>
    <p:sldId id="392" r:id="rId26"/>
    <p:sldId id="484" r:id="rId27"/>
    <p:sldId id="393" r:id="rId28"/>
  </p:sldIdLst>
  <p:sldSz cx="9144000" cy="6858000" type="screen4x3"/>
  <p:notesSz cx="7010400" cy="9296400"/>
  <p:defaultTextStyle>
    <a:defPPr>
      <a:defRPr lang="en-CA"/>
    </a:defPPr>
    <a:lvl1pPr algn="ctr" rtl="0" fontAlgn="base">
      <a:spcBef>
        <a:spcPct val="50000"/>
      </a:spcBef>
      <a:spcAft>
        <a:spcPct val="0"/>
      </a:spcAft>
      <a:defRPr kern="1200">
        <a:solidFill>
          <a:schemeClr val="tx1"/>
        </a:solidFill>
        <a:latin typeface="Arial" charset="0"/>
        <a:ea typeface="+mn-ea"/>
        <a:cs typeface="+mn-cs"/>
      </a:defRPr>
    </a:lvl1pPr>
    <a:lvl2pPr marL="457200" algn="ctr" rtl="0" fontAlgn="base">
      <a:spcBef>
        <a:spcPct val="50000"/>
      </a:spcBef>
      <a:spcAft>
        <a:spcPct val="0"/>
      </a:spcAft>
      <a:defRPr kern="1200">
        <a:solidFill>
          <a:schemeClr val="tx1"/>
        </a:solidFill>
        <a:latin typeface="Arial" charset="0"/>
        <a:ea typeface="+mn-ea"/>
        <a:cs typeface="+mn-cs"/>
      </a:defRPr>
    </a:lvl2pPr>
    <a:lvl3pPr marL="914400" algn="ctr" rtl="0" fontAlgn="base">
      <a:spcBef>
        <a:spcPct val="50000"/>
      </a:spcBef>
      <a:spcAft>
        <a:spcPct val="0"/>
      </a:spcAft>
      <a:defRPr kern="1200">
        <a:solidFill>
          <a:schemeClr val="tx1"/>
        </a:solidFill>
        <a:latin typeface="Arial" charset="0"/>
        <a:ea typeface="+mn-ea"/>
        <a:cs typeface="+mn-cs"/>
      </a:defRPr>
    </a:lvl3pPr>
    <a:lvl4pPr marL="1371600" algn="ctr" rtl="0" fontAlgn="base">
      <a:spcBef>
        <a:spcPct val="50000"/>
      </a:spcBef>
      <a:spcAft>
        <a:spcPct val="0"/>
      </a:spcAft>
      <a:defRPr kern="1200">
        <a:solidFill>
          <a:schemeClr val="tx1"/>
        </a:solidFill>
        <a:latin typeface="Arial" charset="0"/>
        <a:ea typeface="+mn-ea"/>
        <a:cs typeface="+mn-cs"/>
      </a:defRPr>
    </a:lvl4pPr>
    <a:lvl5pPr marL="1828800" algn="ctr" rtl="0" fontAlgn="base">
      <a:spcBef>
        <a:spcPct val="5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9900"/>
    <a:srgbClr val="CCECFF"/>
    <a:srgbClr val="CC99FF"/>
    <a:srgbClr val="FFFFFF"/>
    <a:srgbClr val="FFCCFF"/>
    <a:srgbClr val="CCFF99"/>
    <a:srgbClr val="6600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961" autoAdjust="0"/>
    <p:restoredTop sz="89490" autoAdjust="0"/>
  </p:normalViewPr>
  <p:slideViewPr>
    <p:cSldViewPr>
      <p:cViewPr>
        <p:scale>
          <a:sx n="66" d="100"/>
          <a:sy n="66" d="100"/>
        </p:scale>
        <p:origin x="-177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2040"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31" b="1" i="0" u="none" strike="noStrike" baseline="0">
                <a:solidFill>
                  <a:schemeClr val="tx1"/>
                </a:solidFill>
                <a:latin typeface="Arial"/>
                <a:ea typeface="Arial"/>
                <a:cs typeface="Arial"/>
              </a:defRPr>
            </a:pPr>
            <a:r>
              <a:rPr lang="en-CA" sz="1000" b="1" i="0" u="none" strike="noStrike" baseline="0" dirty="0" smtClean="0">
                <a:solidFill>
                  <a:srgbClr val="000000"/>
                </a:solidFill>
                <a:latin typeface="Arial"/>
                <a:cs typeface="Arial"/>
              </a:rPr>
              <a:t>Casino Visits </a:t>
            </a:r>
            <a:r>
              <a:rPr lang="en-CA" sz="1000" b="1" i="0" u="none" strike="noStrike" baseline="0" dirty="0">
                <a:solidFill>
                  <a:srgbClr val="000000"/>
                </a:solidFill>
                <a:latin typeface="Arial"/>
                <a:cs typeface="Arial"/>
              </a:rPr>
              <a:t>by </a:t>
            </a:r>
            <a:r>
              <a:rPr lang="en-CA" sz="1000" b="1" i="0" u="none" strike="noStrike" baseline="0" dirty="0" smtClean="0">
                <a:solidFill>
                  <a:srgbClr val="000000"/>
                </a:solidFill>
                <a:latin typeface="Arial"/>
                <a:cs typeface="Arial"/>
              </a:rPr>
              <a:t>Origin</a:t>
            </a:r>
          </a:p>
          <a:p>
            <a:pPr>
              <a:defRPr sz="1031" b="1" i="0" u="none" strike="noStrike" baseline="0">
                <a:solidFill>
                  <a:schemeClr val="tx1"/>
                </a:solidFill>
                <a:latin typeface="Arial"/>
                <a:ea typeface="Arial"/>
                <a:cs typeface="Arial"/>
              </a:defRPr>
            </a:pPr>
            <a:r>
              <a:rPr lang="en-CA" sz="1000" dirty="0" smtClean="0"/>
              <a:t>3.6 million</a:t>
            </a:r>
            <a:endParaRPr lang="en-CA" sz="1000" dirty="0"/>
          </a:p>
        </c:rich>
      </c:tx>
      <c:layout>
        <c:manualLayout>
          <c:xMode val="edge"/>
          <c:yMode val="edge"/>
          <c:x val="0.27138709854687904"/>
          <c:y val="0.86756275200691235"/>
        </c:manualLayout>
      </c:layout>
      <c:overlay val="0"/>
      <c:spPr>
        <a:noFill/>
        <a:ln w="23800">
          <a:noFill/>
        </a:ln>
      </c:spPr>
    </c:title>
    <c:autoTitleDeleted val="0"/>
    <c:plotArea>
      <c:layout>
        <c:manualLayout>
          <c:layoutTarget val="inner"/>
          <c:xMode val="edge"/>
          <c:yMode val="edge"/>
          <c:x val="0.13687150837988826"/>
          <c:y val="0.10334346504559271"/>
          <c:w val="0.68715083798882681"/>
          <c:h val="0.74772036474164139"/>
        </c:manualLayout>
      </c:layout>
      <c:pieChart>
        <c:varyColors val="1"/>
        <c:ser>
          <c:idx val="0"/>
          <c:order val="0"/>
          <c:tx>
            <c:strRef>
              <c:f>Sheet1!$A$2</c:f>
              <c:strCache>
                <c:ptCount val="1"/>
                <c:pt idx="0">
                  <c:v>Visits</c:v>
                </c:pt>
              </c:strCache>
            </c:strRef>
          </c:tx>
          <c:spPr>
            <a:solidFill>
              <a:schemeClr val="accent1"/>
            </a:solidFill>
            <a:ln w="11900">
              <a:solidFill>
                <a:schemeClr val="tx1"/>
              </a:solidFill>
              <a:prstDash val="solid"/>
            </a:ln>
          </c:spPr>
          <c:dPt>
            <c:idx val="0"/>
            <c:bubble3D val="0"/>
          </c:dPt>
          <c:dPt>
            <c:idx val="1"/>
            <c:bubble3D val="0"/>
            <c:spPr>
              <a:solidFill>
                <a:schemeClr val="accent2"/>
              </a:solidFill>
              <a:ln w="11900">
                <a:solidFill>
                  <a:schemeClr val="tx1"/>
                </a:solidFill>
                <a:prstDash val="solid"/>
              </a:ln>
            </c:spPr>
          </c:dPt>
          <c:dPt>
            <c:idx val="2"/>
            <c:bubble3D val="0"/>
            <c:spPr>
              <a:solidFill>
                <a:srgbClr val="FF0000"/>
              </a:solidFill>
              <a:ln w="11900">
                <a:solidFill>
                  <a:schemeClr val="tx1"/>
                </a:solidFill>
                <a:prstDash val="solid"/>
              </a:ln>
            </c:spPr>
          </c:dPt>
          <c:dPt>
            <c:idx val="3"/>
            <c:bubble3D val="0"/>
            <c:spPr>
              <a:solidFill>
                <a:schemeClr val="folHlink"/>
              </a:solidFill>
              <a:ln w="11900">
                <a:solidFill>
                  <a:schemeClr val="tx1"/>
                </a:solidFill>
                <a:prstDash val="solid"/>
              </a:ln>
            </c:spPr>
          </c:dPt>
          <c:dLbls>
            <c:dLbl>
              <c:idx val="0"/>
              <c:layout>
                <c:manualLayout>
                  <c:x val="-0.22565453246559533"/>
                  <c:y val="-0.17825298904935225"/>
                </c:manualLayout>
              </c:layout>
              <c:showLegendKey val="0"/>
              <c:showVal val="1"/>
              <c:showCatName val="1"/>
              <c:showSerName val="0"/>
              <c:showPercent val="0"/>
              <c:showBubbleSize val="0"/>
            </c:dLbl>
            <c:dLbl>
              <c:idx val="1"/>
              <c:layout>
                <c:manualLayout>
                  <c:x val="0.19347971832533895"/>
                  <c:y val="1.929821383345131E-2"/>
                </c:manualLayout>
              </c:layout>
              <c:tx>
                <c:rich>
                  <a:bodyPr/>
                  <a:lstStyle/>
                  <a:p>
                    <a:r>
                      <a:rPr lang="en-US" dirty="0">
                        <a:solidFill>
                          <a:schemeClr val="bg1"/>
                        </a:solidFill>
                      </a:rPr>
                      <a:t>U.S., 24.2%</a:t>
                    </a:r>
                  </a:p>
                </c:rich>
              </c:tx>
              <c:showLegendKey val="0"/>
              <c:showVal val="1"/>
              <c:showCatName val="1"/>
              <c:showSerName val="0"/>
              <c:showPercent val="0"/>
              <c:showBubbleSize val="0"/>
            </c:dLbl>
            <c:showLegendKey val="0"/>
            <c:showVal val="1"/>
            <c:showCatName val="1"/>
            <c:showSerName val="0"/>
            <c:showPercent val="0"/>
            <c:showBubbleSize val="0"/>
            <c:showLeaderLines val="1"/>
          </c:dLbls>
          <c:cat>
            <c:strRef>
              <c:f>Sheet1!$B$1:$E$1</c:f>
              <c:strCache>
                <c:ptCount val="4"/>
                <c:pt idx="0">
                  <c:v>Ont</c:v>
                </c:pt>
                <c:pt idx="1">
                  <c:v>U.S.</c:v>
                </c:pt>
                <c:pt idx="2">
                  <c:v>Other Can</c:v>
                </c:pt>
                <c:pt idx="3">
                  <c:v>Overseas</c:v>
                </c:pt>
              </c:strCache>
            </c:strRef>
          </c:cat>
          <c:val>
            <c:numRef>
              <c:f>Sheet1!$B$2:$E$2</c:f>
              <c:numCache>
                <c:formatCode>0.0%</c:formatCode>
                <c:ptCount val="4"/>
                <c:pt idx="0">
                  <c:v>0.654551585215154</c:v>
                </c:pt>
                <c:pt idx="1">
                  <c:v>0.24197485958101508</c:v>
                </c:pt>
                <c:pt idx="2">
                  <c:v>4.1804406314158722E-2</c:v>
                </c:pt>
                <c:pt idx="3">
                  <c:v>6.1669148889672086E-2</c:v>
                </c:pt>
              </c:numCache>
            </c:numRef>
          </c:val>
        </c:ser>
        <c:dLbls>
          <c:showLegendKey val="0"/>
          <c:showVal val="0"/>
          <c:showCatName val="0"/>
          <c:showSerName val="0"/>
          <c:showPercent val="0"/>
          <c:showBubbleSize val="0"/>
          <c:showLeaderLines val="1"/>
        </c:dLbls>
        <c:firstSliceAng val="0"/>
      </c:pieChart>
      <c:spPr>
        <a:noFill/>
        <a:ln w="25401">
          <a:noFill/>
        </a:ln>
      </c:spPr>
    </c:plotArea>
    <c:plotVisOnly val="1"/>
    <c:dispBlanksAs val="zero"/>
    <c:showDLblsOverMax val="0"/>
  </c:chart>
  <c:spPr>
    <a:noFill/>
    <a:ln>
      <a:noFill/>
    </a:ln>
  </c:spPr>
  <c:txPr>
    <a:bodyPr/>
    <a:lstStyle/>
    <a:p>
      <a:pPr>
        <a:defRPr sz="960" b="1" i="0" u="none" strike="noStrike" baseline="0">
          <a:solidFill>
            <a:schemeClr val="tx1"/>
          </a:solidFill>
          <a:latin typeface="Arial"/>
          <a:ea typeface="Arial"/>
          <a:cs typeface="Arial"/>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476190476190476"/>
          <c:y val="3.2967032967032968E-2"/>
          <c:w val="0.88412698412698409"/>
          <c:h val="0.63186813186813184"/>
        </c:manualLayout>
      </c:layout>
      <c:barChart>
        <c:barDir val="col"/>
        <c:grouping val="percentStacked"/>
        <c:varyColors val="0"/>
        <c:ser>
          <c:idx val="0"/>
          <c:order val="0"/>
          <c:tx>
            <c:strRef>
              <c:f>Sheet1!$A$2</c:f>
              <c:strCache>
                <c:ptCount val="1"/>
                <c:pt idx="0">
                  <c:v>Transportation</c:v>
                </c:pt>
              </c:strCache>
            </c:strRef>
          </c:tx>
          <c:spPr>
            <a:solidFill>
              <a:srgbClr val="FF0000"/>
            </a:solidFill>
            <a:ln w="12717">
              <a:solidFill>
                <a:schemeClr val="tx1"/>
              </a:solidFill>
              <a:prstDash val="solid"/>
            </a:ln>
          </c:spPr>
          <c:invertIfNegative val="0"/>
          <c:dLbls>
            <c:numFmt formatCode="0.0%" sourceLinked="0"/>
            <c:spPr>
              <a:noFill/>
              <a:ln w="25432">
                <a:noFill/>
              </a:ln>
            </c:spPr>
            <c:txPr>
              <a:bodyPr/>
              <a:lstStyle/>
              <a:p>
                <a:pPr>
                  <a:defRPr sz="927"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Casino</c:v>
                </c:pt>
                <c:pt idx="1">
                  <c:v>Total</c:v>
                </c:pt>
              </c:strCache>
            </c:strRef>
          </c:cat>
          <c:val>
            <c:numRef>
              <c:f>Sheet1!$B$2:$C$2</c:f>
              <c:numCache>
                <c:formatCode>0.0%</c:formatCode>
                <c:ptCount val="2"/>
                <c:pt idx="0">
                  <c:v>0.28542733337458431</c:v>
                </c:pt>
                <c:pt idx="1">
                  <c:v>0.35919713262611808</c:v>
                </c:pt>
              </c:numCache>
            </c:numRef>
          </c:val>
        </c:ser>
        <c:ser>
          <c:idx val="1"/>
          <c:order val="1"/>
          <c:tx>
            <c:strRef>
              <c:f>Sheet1!$A$3</c:f>
              <c:strCache>
                <c:ptCount val="1"/>
                <c:pt idx="0">
                  <c:v>Accommodation</c:v>
                </c:pt>
              </c:strCache>
            </c:strRef>
          </c:tx>
          <c:spPr>
            <a:solidFill>
              <a:srgbClr val="3366FF"/>
            </a:solidFill>
            <a:ln w="12717">
              <a:solidFill>
                <a:schemeClr val="tx1"/>
              </a:solidFill>
              <a:prstDash val="solid"/>
            </a:ln>
          </c:spPr>
          <c:invertIfNegative val="0"/>
          <c:dLbls>
            <c:numFmt formatCode="0.0%" sourceLinked="0"/>
            <c:spPr>
              <a:noFill/>
              <a:ln w="25432">
                <a:noFill/>
              </a:ln>
            </c:spPr>
            <c:txPr>
              <a:bodyPr/>
              <a:lstStyle/>
              <a:p>
                <a:pPr>
                  <a:defRPr sz="927"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Casino</c:v>
                </c:pt>
                <c:pt idx="1">
                  <c:v>Total</c:v>
                </c:pt>
              </c:strCache>
            </c:strRef>
          </c:cat>
          <c:val>
            <c:numRef>
              <c:f>Sheet1!$B$3:$C$3</c:f>
              <c:numCache>
                <c:formatCode>0.0%</c:formatCode>
                <c:ptCount val="2"/>
                <c:pt idx="0">
                  <c:v>0.22061297751773778</c:v>
                </c:pt>
                <c:pt idx="1">
                  <c:v>0.16687000074201819</c:v>
                </c:pt>
              </c:numCache>
            </c:numRef>
          </c:val>
        </c:ser>
        <c:ser>
          <c:idx val="2"/>
          <c:order val="2"/>
          <c:tx>
            <c:strRef>
              <c:f>Sheet1!$A$4</c:f>
              <c:strCache>
                <c:ptCount val="1"/>
                <c:pt idx="0">
                  <c:v>Food &amp; Beverage </c:v>
                </c:pt>
              </c:strCache>
            </c:strRef>
          </c:tx>
          <c:spPr>
            <a:solidFill>
              <a:srgbClr val="FFFF00"/>
            </a:solidFill>
            <a:ln w="12717">
              <a:solidFill>
                <a:schemeClr val="tx1"/>
              </a:solidFill>
              <a:prstDash val="solid"/>
            </a:ln>
          </c:spPr>
          <c:invertIfNegative val="0"/>
          <c:dLbls>
            <c:numFmt formatCode="0.0%" sourceLinked="0"/>
            <c:spPr>
              <a:noFill/>
              <a:ln w="25432">
                <a:noFill/>
              </a:ln>
            </c:spPr>
            <c:txPr>
              <a:bodyPr/>
              <a:lstStyle/>
              <a:p>
                <a:pPr>
                  <a:defRPr sz="927"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Casino</c:v>
                </c:pt>
                <c:pt idx="1">
                  <c:v>Total</c:v>
                </c:pt>
              </c:strCache>
            </c:strRef>
          </c:cat>
          <c:val>
            <c:numRef>
              <c:f>Sheet1!$B$4:$C$4</c:f>
              <c:numCache>
                <c:formatCode>0.0%</c:formatCode>
                <c:ptCount val="2"/>
                <c:pt idx="0">
                  <c:v>0.22315725929872252</c:v>
                </c:pt>
                <c:pt idx="1">
                  <c:v>0.27226165329274932</c:v>
                </c:pt>
              </c:numCache>
            </c:numRef>
          </c:val>
        </c:ser>
        <c:ser>
          <c:idx val="3"/>
          <c:order val="3"/>
          <c:tx>
            <c:strRef>
              <c:f>Sheet1!$A$5</c:f>
              <c:strCache>
                <c:ptCount val="1"/>
                <c:pt idx="0">
                  <c:v>Recreation/Entertainment</c:v>
                </c:pt>
              </c:strCache>
            </c:strRef>
          </c:tx>
          <c:spPr>
            <a:solidFill>
              <a:srgbClr val="00FF00"/>
            </a:solidFill>
            <a:ln w="12717">
              <a:solidFill>
                <a:schemeClr val="tx1"/>
              </a:solidFill>
              <a:prstDash val="solid"/>
            </a:ln>
          </c:spPr>
          <c:invertIfNegative val="0"/>
          <c:dLbls>
            <c:numFmt formatCode="0.0%" sourceLinked="0"/>
            <c:spPr>
              <a:noFill/>
              <a:ln w="25432">
                <a:noFill/>
              </a:ln>
            </c:spPr>
            <c:txPr>
              <a:bodyPr/>
              <a:lstStyle/>
              <a:p>
                <a:pPr>
                  <a:defRPr sz="927"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Casino</c:v>
                </c:pt>
                <c:pt idx="1">
                  <c:v>Total</c:v>
                </c:pt>
              </c:strCache>
            </c:strRef>
          </c:cat>
          <c:val>
            <c:numRef>
              <c:f>Sheet1!$B$5:$C$5</c:f>
              <c:numCache>
                <c:formatCode>0.0%</c:formatCode>
                <c:ptCount val="2"/>
                <c:pt idx="0">
                  <c:v>0.16972668102065419</c:v>
                </c:pt>
                <c:pt idx="1">
                  <c:v>7.6192761574933515E-2</c:v>
                </c:pt>
              </c:numCache>
            </c:numRef>
          </c:val>
        </c:ser>
        <c:ser>
          <c:idx val="4"/>
          <c:order val="4"/>
          <c:tx>
            <c:strRef>
              <c:f>Sheet1!$A$6</c:f>
              <c:strCache>
                <c:ptCount val="1"/>
                <c:pt idx="0">
                  <c:v>Retail/Other</c:v>
                </c:pt>
              </c:strCache>
            </c:strRef>
          </c:tx>
          <c:spPr>
            <a:solidFill>
              <a:srgbClr val="FF00FF"/>
            </a:solidFill>
            <a:ln w="12717">
              <a:solidFill>
                <a:schemeClr val="tx1"/>
              </a:solidFill>
              <a:prstDash val="solid"/>
            </a:ln>
          </c:spPr>
          <c:invertIfNegative val="0"/>
          <c:dLbls>
            <c:numFmt formatCode="0.0%" sourceLinked="0"/>
            <c:spPr>
              <a:noFill/>
              <a:ln w="25432">
                <a:noFill/>
              </a:ln>
            </c:spPr>
            <c:txPr>
              <a:bodyPr/>
              <a:lstStyle/>
              <a:p>
                <a:pPr>
                  <a:defRPr sz="927"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Casino</c:v>
                </c:pt>
                <c:pt idx="1">
                  <c:v>Total</c:v>
                </c:pt>
              </c:strCache>
            </c:strRef>
          </c:cat>
          <c:val>
            <c:numRef>
              <c:f>Sheet1!$B$6:$C$6</c:f>
              <c:numCache>
                <c:formatCode>0.0%</c:formatCode>
                <c:ptCount val="2"/>
                <c:pt idx="0">
                  <c:v>0.1010757487882336</c:v>
                </c:pt>
                <c:pt idx="1">
                  <c:v>0.12547845176420053</c:v>
                </c:pt>
              </c:numCache>
            </c:numRef>
          </c:val>
        </c:ser>
        <c:dLbls>
          <c:showLegendKey val="0"/>
          <c:showVal val="0"/>
          <c:showCatName val="0"/>
          <c:showSerName val="0"/>
          <c:showPercent val="0"/>
          <c:showBubbleSize val="0"/>
        </c:dLbls>
        <c:gapWidth val="150"/>
        <c:overlap val="100"/>
        <c:axId val="28683264"/>
        <c:axId val="28693248"/>
      </c:barChart>
      <c:catAx>
        <c:axId val="28683264"/>
        <c:scaling>
          <c:orientation val="minMax"/>
        </c:scaling>
        <c:delete val="0"/>
        <c:axPos val="b"/>
        <c:numFmt formatCode="General" sourceLinked="1"/>
        <c:majorTickMark val="out"/>
        <c:minorTickMark val="none"/>
        <c:tickLblPos val="nextTo"/>
        <c:spPr>
          <a:ln w="3177">
            <a:solidFill>
              <a:schemeClr val="tx1"/>
            </a:solidFill>
            <a:prstDash val="solid"/>
          </a:ln>
        </c:spPr>
        <c:txPr>
          <a:bodyPr rot="0" vert="horz"/>
          <a:lstStyle/>
          <a:p>
            <a:pPr>
              <a:defRPr sz="1076" b="1" i="0" u="none" strike="noStrike" baseline="0">
                <a:solidFill>
                  <a:schemeClr val="tx1"/>
                </a:solidFill>
                <a:latin typeface="Arial"/>
                <a:ea typeface="Arial"/>
                <a:cs typeface="Arial"/>
              </a:defRPr>
            </a:pPr>
            <a:endParaRPr lang="en-US"/>
          </a:p>
        </c:txPr>
        <c:crossAx val="28693248"/>
        <c:crosses val="autoZero"/>
        <c:auto val="1"/>
        <c:lblAlgn val="ctr"/>
        <c:lblOffset val="100"/>
        <c:tickLblSkip val="1"/>
        <c:tickMarkSkip val="1"/>
        <c:noMultiLvlLbl val="0"/>
      </c:catAx>
      <c:valAx>
        <c:axId val="28693248"/>
        <c:scaling>
          <c:orientation val="minMax"/>
        </c:scaling>
        <c:delete val="0"/>
        <c:axPos val="l"/>
        <c:numFmt formatCode="0%" sourceLinked="1"/>
        <c:majorTickMark val="out"/>
        <c:minorTickMark val="none"/>
        <c:tickLblPos val="nextTo"/>
        <c:spPr>
          <a:ln w="3177">
            <a:solidFill>
              <a:schemeClr val="tx1"/>
            </a:solidFill>
            <a:prstDash val="solid"/>
          </a:ln>
        </c:spPr>
        <c:txPr>
          <a:bodyPr rot="0" vert="horz"/>
          <a:lstStyle/>
          <a:p>
            <a:pPr>
              <a:defRPr sz="927" b="1" i="0" u="none" strike="noStrike" baseline="0">
                <a:solidFill>
                  <a:schemeClr val="tx1"/>
                </a:solidFill>
                <a:latin typeface="Arial"/>
                <a:ea typeface="Arial"/>
                <a:cs typeface="Arial"/>
              </a:defRPr>
            </a:pPr>
            <a:endParaRPr lang="en-US"/>
          </a:p>
        </c:txPr>
        <c:crossAx val="28683264"/>
        <c:crosses val="autoZero"/>
        <c:crossBetween val="between"/>
        <c:majorUnit val="0.2"/>
      </c:valAx>
      <c:spPr>
        <a:noFill/>
        <a:ln w="12717">
          <a:solidFill>
            <a:schemeClr val="tx1"/>
          </a:solidFill>
          <a:prstDash val="solid"/>
        </a:ln>
      </c:spPr>
    </c:plotArea>
    <c:legend>
      <c:legendPos val="b"/>
      <c:layout>
        <c:manualLayout>
          <c:xMode val="edge"/>
          <c:yMode val="edge"/>
          <c:x val="6.5079404631383106E-2"/>
          <c:y val="0.76373638226728513"/>
          <c:w val="0.92698411907372347"/>
          <c:h val="0.12087901341099483"/>
        </c:manualLayout>
      </c:layout>
      <c:overlay val="0"/>
      <c:spPr>
        <a:noFill/>
        <a:ln w="25432">
          <a:noFill/>
        </a:ln>
      </c:spPr>
      <c:txPr>
        <a:bodyPr/>
        <a:lstStyle/>
        <a:p>
          <a:pPr>
            <a:defRPr sz="922"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77" b="1" i="0" u="none" strike="noStrike" baseline="0">
          <a:solidFill>
            <a:schemeClr val="tx1"/>
          </a:solidFill>
          <a:latin typeface="Arial"/>
          <a:ea typeface="Arial"/>
          <a:cs typeface="Arial"/>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476190476190476"/>
          <c:y val="3.2967032967032968E-2"/>
          <c:w val="0.88412698412698409"/>
          <c:h val="0.63461538461538458"/>
        </c:manualLayout>
      </c:layout>
      <c:barChart>
        <c:barDir val="col"/>
        <c:grouping val="percentStacked"/>
        <c:varyColors val="0"/>
        <c:ser>
          <c:idx val="0"/>
          <c:order val="0"/>
          <c:tx>
            <c:strRef>
              <c:f>Sheet1!$A$2</c:f>
              <c:strCache>
                <c:ptCount val="1"/>
                <c:pt idx="0">
                  <c:v>Pleasure</c:v>
                </c:pt>
              </c:strCache>
            </c:strRef>
          </c:tx>
          <c:spPr>
            <a:solidFill>
              <a:srgbClr val="FF0000"/>
            </a:solidFill>
            <a:ln w="12682">
              <a:solidFill>
                <a:schemeClr val="tx1"/>
              </a:solidFill>
              <a:prstDash val="solid"/>
            </a:ln>
          </c:spPr>
          <c:invertIfNegative val="0"/>
          <c:dLbls>
            <c:numFmt formatCode="0.0%" sourceLinked="0"/>
            <c:spPr>
              <a:noFill/>
              <a:ln w="25364">
                <a:noFill/>
              </a:ln>
            </c:spPr>
            <c:txPr>
              <a:bodyPr/>
              <a:lstStyle/>
              <a:p>
                <a:pPr>
                  <a:defRPr sz="92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Casino</c:v>
                </c:pt>
                <c:pt idx="1">
                  <c:v>Total</c:v>
                </c:pt>
              </c:strCache>
            </c:strRef>
          </c:cat>
          <c:val>
            <c:numRef>
              <c:f>Sheet1!$B$2:$C$2</c:f>
              <c:numCache>
                <c:formatCode>0.0%</c:formatCode>
                <c:ptCount val="2"/>
                <c:pt idx="0">
                  <c:v>0.66421994453647493</c:v>
                </c:pt>
                <c:pt idx="1">
                  <c:v>0.35232863482149879</c:v>
                </c:pt>
              </c:numCache>
            </c:numRef>
          </c:val>
        </c:ser>
        <c:ser>
          <c:idx val="1"/>
          <c:order val="1"/>
          <c:tx>
            <c:strRef>
              <c:f>Sheet1!$A$3</c:f>
              <c:strCache>
                <c:ptCount val="1"/>
                <c:pt idx="0">
                  <c:v>VFR</c:v>
                </c:pt>
              </c:strCache>
            </c:strRef>
          </c:tx>
          <c:spPr>
            <a:solidFill>
              <a:srgbClr val="3366FF"/>
            </a:solidFill>
            <a:ln w="12682">
              <a:solidFill>
                <a:schemeClr val="tx1"/>
              </a:solidFill>
              <a:prstDash val="solid"/>
            </a:ln>
          </c:spPr>
          <c:invertIfNegative val="0"/>
          <c:dLbls>
            <c:numFmt formatCode="0.0%" sourceLinked="0"/>
            <c:spPr>
              <a:noFill/>
              <a:ln w="25364">
                <a:noFill/>
              </a:ln>
            </c:spPr>
            <c:txPr>
              <a:bodyPr/>
              <a:lstStyle/>
              <a:p>
                <a:pPr>
                  <a:defRPr sz="92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Casino</c:v>
                </c:pt>
                <c:pt idx="1">
                  <c:v>Total</c:v>
                </c:pt>
              </c:strCache>
            </c:strRef>
          </c:cat>
          <c:val>
            <c:numRef>
              <c:f>Sheet1!$B$3:$C$3</c:f>
              <c:numCache>
                <c:formatCode>0.0%</c:formatCode>
                <c:ptCount val="2"/>
                <c:pt idx="0">
                  <c:v>0.2147899249584139</c:v>
                </c:pt>
                <c:pt idx="1">
                  <c:v>0.45981809624742631</c:v>
                </c:pt>
              </c:numCache>
            </c:numRef>
          </c:val>
        </c:ser>
        <c:ser>
          <c:idx val="2"/>
          <c:order val="2"/>
          <c:tx>
            <c:strRef>
              <c:f>Sheet1!$A$4</c:f>
              <c:strCache>
                <c:ptCount val="1"/>
                <c:pt idx="0">
                  <c:v>Business</c:v>
                </c:pt>
              </c:strCache>
            </c:strRef>
          </c:tx>
          <c:spPr>
            <a:solidFill>
              <a:srgbClr val="FFFF00"/>
            </a:solidFill>
            <a:ln w="12682">
              <a:solidFill>
                <a:schemeClr val="tx1"/>
              </a:solidFill>
              <a:prstDash val="solid"/>
            </a:ln>
          </c:spPr>
          <c:invertIfNegative val="0"/>
          <c:dLbls>
            <c:numFmt formatCode="0.0%" sourceLinked="0"/>
            <c:spPr>
              <a:noFill/>
              <a:ln w="25364">
                <a:noFill/>
              </a:ln>
            </c:spPr>
            <c:txPr>
              <a:bodyPr/>
              <a:lstStyle/>
              <a:p>
                <a:pPr>
                  <a:defRPr sz="92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Casino</c:v>
                </c:pt>
                <c:pt idx="1">
                  <c:v>Total</c:v>
                </c:pt>
              </c:strCache>
            </c:strRef>
          </c:cat>
          <c:val>
            <c:numRef>
              <c:f>Sheet1!$B$4:$C$4</c:f>
              <c:numCache>
                <c:formatCode>0.0%</c:formatCode>
                <c:ptCount val="2"/>
                <c:pt idx="0">
                  <c:v>3.9526004936033948E-2</c:v>
                </c:pt>
                <c:pt idx="1">
                  <c:v>8.5166116089601285E-2</c:v>
                </c:pt>
              </c:numCache>
            </c:numRef>
          </c:val>
        </c:ser>
        <c:ser>
          <c:idx val="3"/>
          <c:order val="3"/>
          <c:tx>
            <c:strRef>
              <c:f>Sheet1!$A$5</c:f>
              <c:strCache>
                <c:ptCount val="1"/>
                <c:pt idx="0">
                  <c:v>Other</c:v>
                </c:pt>
              </c:strCache>
            </c:strRef>
          </c:tx>
          <c:spPr>
            <a:solidFill>
              <a:srgbClr val="00FF00"/>
            </a:solidFill>
            <a:ln w="12682">
              <a:solidFill>
                <a:schemeClr val="tx1"/>
              </a:solidFill>
              <a:prstDash val="solid"/>
            </a:ln>
          </c:spPr>
          <c:invertIfNegative val="0"/>
          <c:dLbls>
            <c:numFmt formatCode="0.0%" sourceLinked="0"/>
            <c:spPr>
              <a:noFill/>
              <a:ln w="25364">
                <a:noFill/>
              </a:ln>
            </c:spPr>
            <c:txPr>
              <a:bodyPr/>
              <a:lstStyle/>
              <a:p>
                <a:pPr>
                  <a:defRPr sz="92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Casino</c:v>
                </c:pt>
                <c:pt idx="1">
                  <c:v>Total</c:v>
                </c:pt>
              </c:strCache>
            </c:strRef>
          </c:cat>
          <c:val>
            <c:numRef>
              <c:f>Sheet1!$B$5:$C$5</c:f>
              <c:numCache>
                <c:formatCode>0.0%</c:formatCode>
                <c:ptCount val="2"/>
                <c:pt idx="0">
                  <c:v>8.1464125569077228E-2</c:v>
                </c:pt>
                <c:pt idx="1">
                  <c:v>0.10268715284147367</c:v>
                </c:pt>
              </c:numCache>
            </c:numRef>
          </c:val>
        </c:ser>
        <c:dLbls>
          <c:showLegendKey val="0"/>
          <c:showVal val="0"/>
          <c:showCatName val="0"/>
          <c:showSerName val="0"/>
          <c:showPercent val="0"/>
          <c:showBubbleSize val="0"/>
        </c:dLbls>
        <c:gapWidth val="150"/>
        <c:overlap val="100"/>
        <c:axId val="29274496"/>
        <c:axId val="29277184"/>
      </c:barChart>
      <c:catAx>
        <c:axId val="29274496"/>
        <c:scaling>
          <c:orientation val="minMax"/>
        </c:scaling>
        <c:delete val="0"/>
        <c:axPos val="b"/>
        <c:numFmt formatCode="General" sourceLinked="1"/>
        <c:majorTickMark val="out"/>
        <c:minorTickMark val="none"/>
        <c:tickLblPos val="nextTo"/>
        <c:spPr>
          <a:ln w="3170">
            <a:solidFill>
              <a:schemeClr val="tx1"/>
            </a:solidFill>
            <a:prstDash val="solid"/>
          </a:ln>
        </c:spPr>
        <c:txPr>
          <a:bodyPr rot="0" vert="horz"/>
          <a:lstStyle/>
          <a:p>
            <a:pPr>
              <a:defRPr sz="924" b="1" i="0" u="none" strike="noStrike" baseline="0">
                <a:solidFill>
                  <a:schemeClr val="tx1"/>
                </a:solidFill>
                <a:latin typeface="Arial"/>
                <a:ea typeface="Arial"/>
                <a:cs typeface="Arial"/>
              </a:defRPr>
            </a:pPr>
            <a:endParaRPr lang="en-US"/>
          </a:p>
        </c:txPr>
        <c:crossAx val="29277184"/>
        <c:crosses val="autoZero"/>
        <c:auto val="1"/>
        <c:lblAlgn val="ctr"/>
        <c:lblOffset val="100"/>
        <c:tickLblSkip val="1"/>
        <c:tickMarkSkip val="1"/>
        <c:noMultiLvlLbl val="0"/>
      </c:catAx>
      <c:valAx>
        <c:axId val="29277184"/>
        <c:scaling>
          <c:orientation val="minMax"/>
        </c:scaling>
        <c:delete val="0"/>
        <c:axPos val="l"/>
        <c:numFmt formatCode="0%" sourceLinked="1"/>
        <c:majorTickMark val="out"/>
        <c:minorTickMark val="none"/>
        <c:tickLblPos val="nextTo"/>
        <c:spPr>
          <a:ln w="3170">
            <a:solidFill>
              <a:schemeClr val="tx1"/>
            </a:solidFill>
            <a:prstDash val="solid"/>
          </a:ln>
        </c:spPr>
        <c:txPr>
          <a:bodyPr rot="0" vert="horz"/>
          <a:lstStyle/>
          <a:p>
            <a:pPr>
              <a:defRPr sz="924" b="1" i="0" u="none" strike="noStrike" baseline="0">
                <a:solidFill>
                  <a:schemeClr val="tx1"/>
                </a:solidFill>
                <a:latin typeface="Arial"/>
                <a:ea typeface="Arial"/>
                <a:cs typeface="Arial"/>
              </a:defRPr>
            </a:pPr>
            <a:endParaRPr lang="en-US"/>
          </a:p>
        </c:txPr>
        <c:crossAx val="29274496"/>
        <c:crosses val="autoZero"/>
        <c:crossBetween val="between"/>
        <c:majorUnit val="0.2"/>
      </c:valAx>
      <c:spPr>
        <a:noFill/>
        <a:ln w="12682">
          <a:solidFill>
            <a:schemeClr val="tx1"/>
          </a:solidFill>
          <a:prstDash val="solid"/>
        </a:ln>
      </c:spPr>
    </c:plotArea>
    <c:legend>
      <c:legendPos val="b"/>
      <c:layout>
        <c:manualLayout>
          <c:xMode val="edge"/>
          <c:yMode val="edge"/>
          <c:x val="6.3492023751403087E-2"/>
          <c:y val="0.76923074698307337"/>
          <c:w val="0.91269848820566746"/>
          <c:h val="9.3406506004931167E-2"/>
        </c:manualLayout>
      </c:layout>
      <c:overlay val="0"/>
      <c:spPr>
        <a:noFill/>
        <a:ln w="25364">
          <a:noFill/>
        </a:ln>
      </c:spPr>
      <c:txPr>
        <a:bodyPr/>
        <a:lstStyle/>
        <a:p>
          <a:pPr>
            <a:defRPr sz="1099"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73" b="1" i="0" u="none" strike="noStrike" baseline="0">
          <a:solidFill>
            <a:schemeClr val="tx1"/>
          </a:solidFill>
          <a:latin typeface="Arial"/>
          <a:ea typeface="Arial"/>
          <a:cs typeface="Arial"/>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376134889753567"/>
          <c:y val="5.4545454545454543E-2"/>
          <c:w val="0.84954604409857326"/>
          <c:h val="0.68888888888888888"/>
        </c:manualLayout>
      </c:layout>
      <c:barChart>
        <c:barDir val="col"/>
        <c:grouping val="clustered"/>
        <c:varyColors val="0"/>
        <c:ser>
          <c:idx val="0"/>
          <c:order val="0"/>
          <c:tx>
            <c:strRef>
              <c:f>Sheet1!$A$2</c:f>
              <c:strCache>
                <c:ptCount val="1"/>
                <c:pt idx="0">
                  <c:v>Private</c:v>
                </c:pt>
              </c:strCache>
            </c:strRef>
          </c:tx>
          <c:spPr>
            <a:solidFill>
              <a:srgbClr val="FF0000"/>
            </a:solidFill>
            <a:ln w="9352">
              <a:solidFill>
                <a:schemeClr val="tx1"/>
              </a:solidFill>
              <a:prstDash val="solid"/>
            </a:ln>
          </c:spPr>
          <c:invertIfNegative val="0"/>
          <c:dLbls>
            <c:numFmt formatCode="0.0%" sourceLinked="0"/>
            <c:spPr>
              <a:noFill/>
              <a:ln w="18704">
                <a:noFill/>
              </a:ln>
            </c:spPr>
            <c:txPr>
              <a:bodyPr/>
              <a:lstStyle/>
              <a:p>
                <a:pPr>
                  <a:defRPr sz="1032"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Casino</c:v>
                </c:pt>
                <c:pt idx="1">
                  <c:v>Total</c:v>
                </c:pt>
              </c:strCache>
            </c:strRef>
          </c:cat>
          <c:val>
            <c:numRef>
              <c:f>Sheet1!$B$2:$C$2</c:f>
              <c:numCache>
                <c:formatCode>0.0%</c:formatCode>
                <c:ptCount val="2"/>
                <c:pt idx="0">
                  <c:v>0.38403213036537603</c:v>
                </c:pt>
                <c:pt idx="1">
                  <c:v>0.61216774659652284</c:v>
                </c:pt>
              </c:numCache>
            </c:numRef>
          </c:val>
        </c:ser>
        <c:ser>
          <c:idx val="1"/>
          <c:order val="1"/>
          <c:tx>
            <c:strRef>
              <c:f>Sheet1!$A$3</c:f>
              <c:strCache>
                <c:ptCount val="1"/>
                <c:pt idx="0">
                  <c:v>Commercial</c:v>
                </c:pt>
              </c:strCache>
            </c:strRef>
          </c:tx>
          <c:spPr>
            <a:solidFill>
              <a:srgbClr val="3366FF"/>
            </a:solidFill>
            <a:ln w="9352">
              <a:solidFill>
                <a:schemeClr val="tx1"/>
              </a:solidFill>
              <a:prstDash val="solid"/>
            </a:ln>
          </c:spPr>
          <c:invertIfNegative val="0"/>
          <c:dLbls>
            <c:dLbl>
              <c:idx val="0"/>
              <c:layout>
                <c:manualLayout>
                  <c:x val="1.8917801676853391E-2"/>
                  <c:y val="-4.0148442392133766E-3"/>
                </c:manualLayout>
              </c:layout>
              <c:dLblPos val="outEnd"/>
              <c:showLegendKey val="0"/>
              <c:showVal val="1"/>
              <c:showCatName val="0"/>
              <c:showSerName val="0"/>
              <c:showPercent val="0"/>
              <c:showBubbleSize val="0"/>
            </c:dLbl>
            <c:dLbl>
              <c:idx val="1"/>
              <c:layout>
                <c:manualLayout>
                  <c:x val="1.2432737362660453E-2"/>
                  <c:y val="-7.8255688029534535E-3"/>
                </c:manualLayout>
              </c:layout>
              <c:dLblPos val="outEnd"/>
              <c:showLegendKey val="0"/>
              <c:showVal val="1"/>
              <c:showCatName val="0"/>
              <c:showSerName val="0"/>
              <c:showPercent val="0"/>
              <c:showBubbleSize val="0"/>
            </c:dLbl>
            <c:dLbl>
              <c:idx val="3"/>
              <c:layout>
                <c:manualLayout>
                  <c:x val="2.1511709667082352E-2"/>
                  <c:y val="-5.3633272984242577E-3"/>
                </c:manualLayout>
              </c:layout>
              <c:dLblPos val="outEnd"/>
              <c:showLegendKey val="0"/>
              <c:showVal val="1"/>
              <c:showCatName val="0"/>
              <c:showSerName val="0"/>
              <c:showPercent val="0"/>
              <c:showBubbleSize val="0"/>
            </c:dLbl>
            <c:numFmt formatCode="0.0%" sourceLinked="0"/>
            <c:spPr>
              <a:noFill/>
              <a:ln w="18704">
                <a:noFill/>
              </a:ln>
            </c:spPr>
            <c:txPr>
              <a:bodyPr/>
              <a:lstStyle/>
              <a:p>
                <a:pPr>
                  <a:defRPr sz="1032"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Casino</c:v>
                </c:pt>
                <c:pt idx="1">
                  <c:v>Total</c:v>
                </c:pt>
              </c:strCache>
            </c:strRef>
          </c:cat>
          <c:val>
            <c:numRef>
              <c:f>Sheet1!$B$3:$C$3</c:f>
              <c:numCache>
                <c:formatCode>0.0%</c:formatCode>
                <c:ptCount val="2"/>
                <c:pt idx="0">
                  <c:v>0.4161989538857766</c:v>
                </c:pt>
                <c:pt idx="1">
                  <c:v>0.25933282517741896</c:v>
                </c:pt>
              </c:numCache>
            </c:numRef>
          </c:val>
        </c:ser>
        <c:ser>
          <c:idx val="2"/>
          <c:order val="2"/>
          <c:tx>
            <c:strRef>
              <c:f>Sheet1!$A$4</c:f>
              <c:strCache>
                <c:ptCount val="1"/>
                <c:pt idx="0">
                  <c:v>Campgrounds</c:v>
                </c:pt>
              </c:strCache>
            </c:strRef>
          </c:tx>
          <c:spPr>
            <a:solidFill>
              <a:srgbClr val="00FF00"/>
            </a:solidFill>
            <a:ln w="9352">
              <a:solidFill>
                <a:schemeClr val="tx1"/>
              </a:solidFill>
              <a:prstDash val="solid"/>
            </a:ln>
          </c:spPr>
          <c:invertIfNegative val="0"/>
          <c:dLbls>
            <c:dLbl>
              <c:idx val="0"/>
              <c:layout>
                <c:manualLayout>
                  <c:x val="2.1078021219743084E-2"/>
                  <c:y val="-6.275067476072759E-3"/>
                </c:manualLayout>
              </c:layout>
              <c:dLblPos val="outEnd"/>
              <c:showLegendKey val="0"/>
              <c:showVal val="1"/>
              <c:showCatName val="0"/>
              <c:showSerName val="0"/>
              <c:showPercent val="0"/>
              <c:showBubbleSize val="0"/>
            </c:dLbl>
            <c:dLbl>
              <c:idx val="1"/>
              <c:layout>
                <c:manualLayout>
                  <c:x val="1.7186990627988528E-2"/>
                  <c:y val="-4.0880470877834368E-3"/>
                </c:manualLayout>
              </c:layout>
              <c:dLblPos val="outEnd"/>
              <c:showLegendKey val="0"/>
              <c:showVal val="1"/>
              <c:showCatName val="0"/>
              <c:showSerName val="0"/>
              <c:showPercent val="0"/>
              <c:showBubbleSize val="0"/>
            </c:dLbl>
            <c:dLbl>
              <c:idx val="2"/>
              <c:layout>
                <c:manualLayout>
                  <c:x val="2.1077875495630619E-2"/>
                  <c:y val="-9.257306298185693E-3"/>
                </c:manualLayout>
              </c:layout>
              <c:dLblPos val="outEnd"/>
              <c:showLegendKey val="0"/>
              <c:showVal val="1"/>
              <c:showCatName val="0"/>
              <c:showSerName val="0"/>
              <c:showPercent val="0"/>
              <c:showBubbleSize val="0"/>
            </c:dLbl>
            <c:dLbl>
              <c:idx val="3"/>
              <c:layout>
                <c:manualLayout>
                  <c:x val="2.1077895487533607E-2"/>
                  <c:y val="-4.7522273581860749E-3"/>
                </c:manualLayout>
              </c:layout>
              <c:dLblPos val="outEnd"/>
              <c:showLegendKey val="0"/>
              <c:showVal val="1"/>
              <c:showCatName val="0"/>
              <c:showSerName val="0"/>
              <c:showPercent val="0"/>
              <c:showBubbleSize val="0"/>
            </c:dLbl>
            <c:dLbl>
              <c:idx val="4"/>
              <c:layout>
                <c:manualLayout>
                  <c:x val="1.5889848034559832E-2"/>
                  <c:y val="-5.714264160096974E-3"/>
                </c:manualLayout>
              </c:layout>
              <c:dLblPos val="outEnd"/>
              <c:showLegendKey val="0"/>
              <c:showVal val="1"/>
              <c:showCatName val="0"/>
              <c:showSerName val="0"/>
              <c:showPercent val="0"/>
              <c:showBubbleSize val="0"/>
            </c:dLbl>
            <c:numFmt formatCode="0.0%" sourceLinked="0"/>
            <c:spPr>
              <a:noFill/>
              <a:ln w="18704">
                <a:noFill/>
              </a:ln>
            </c:spPr>
            <c:txPr>
              <a:bodyPr/>
              <a:lstStyle/>
              <a:p>
                <a:pPr>
                  <a:defRPr sz="1032"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Casino</c:v>
                </c:pt>
                <c:pt idx="1">
                  <c:v>Total</c:v>
                </c:pt>
              </c:strCache>
            </c:strRef>
          </c:cat>
          <c:val>
            <c:numRef>
              <c:f>Sheet1!$B$4:$C$4</c:f>
              <c:numCache>
                <c:formatCode>0.0%</c:formatCode>
                <c:ptCount val="2"/>
                <c:pt idx="0">
                  <c:v>2.9239335579713199E-2</c:v>
                </c:pt>
                <c:pt idx="1">
                  <c:v>5.3090812696641967E-2</c:v>
                </c:pt>
              </c:numCache>
            </c:numRef>
          </c:val>
        </c:ser>
        <c:dLbls>
          <c:showLegendKey val="0"/>
          <c:showVal val="0"/>
          <c:showCatName val="0"/>
          <c:showSerName val="0"/>
          <c:showPercent val="0"/>
          <c:showBubbleSize val="0"/>
        </c:dLbls>
        <c:gapWidth val="150"/>
        <c:axId val="141370112"/>
        <c:axId val="141372032"/>
      </c:barChart>
      <c:catAx>
        <c:axId val="141370112"/>
        <c:scaling>
          <c:orientation val="minMax"/>
        </c:scaling>
        <c:delete val="0"/>
        <c:axPos val="b"/>
        <c:numFmt formatCode="General" sourceLinked="1"/>
        <c:majorTickMark val="out"/>
        <c:minorTickMark val="none"/>
        <c:tickLblPos val="nextTo"/>
        <c:spPr>
          <a:ln w="2339">
            <a:solidFill>
              <a:schemeClr val="tx1"/>
            </a:solidFill>
            <a:prstDash val="solid"/>
          </a:ln>
        </c:spPr>
        <c:txPr>
          <a:bodyPr rot="0" vert="horz"/>
          <a:lstStyle/>
          <a:p>
            <a:pPr>
              <a:defRPr sz="1032" b="1" i="0" u="none" strike="noStrike" baseline="0">
                <a:solidFill>
                  <a:schemeClr val="tx1"/>
                </a:solidFill>
                <a:latin typeface="Arial"/>
                <a:ea typeface="Arial"/>
                <a:cs typeface="Arial"/>
              </a:defRPr>
            </a:pPr>
            <a:endParaRPr lang="en-US"/>
          </a:p>
        </c:txPr>
        <c:crossAx val="141372032"/>
        <c:crosses val="autoZero"/>
        <c:auto val="1"/>
        <c:lblAlgn val="ctr"/>
        <c:lblOffset val="100"/>
        <c:tickLblSkip val="1"/>
        <c:tickMarkSkip val="1"/>
        <c:noMultiLvlLbl val="0"/>
      </c:catAx>
      <c:valAx>
        <c:axId val="141372032"/>
        <c:scaling>
          <c:orientation val="minMax"/>
        </c:scaling>
        <c:delete val="0"/>
        <c:axPos val="l"/>
        <c:numFmt formatCode="0%" sourceLinked="0"/>
        <c:majorTickMark val="out"/>
        <c:minorTickMark val="none"/>
        <c:tickLblPos val="nextTo"/>
        <c:spPr>
          <a:ln w="2339">
            <a:solidFill>
              <a:schemeClr val="tx1"/>
            </a:solidFill>
            <a:prstDash val="solid"/>
          </a:ln>
        </c:spPr>
        <c:txPr>
          <a:bodyPr rot="0" vert="horz"/>
          <a:lstStyle/>
          <a:p>
            <a:pPr>
              <a:defRPr sz="1032" b="1" i="0" u="none" strike="noStrike" baseline="0">
                <a:solidFill>
                  <a:schemeClr val="tx1"/>
                </a:solidFill>
                <a:latin typeface="Arial"/>
                <a:ea typeface="Arial"/>
                <a:cs typeface="Arial"/>
              </a:defRPr>
            </a:pPr>
            <a:endParaRPr lang="en-US"/>
          </a:p>
        </c:txPr>
        <c:crossAx val="141370112"/>
        <c:crosses val="autoZero"/>
        <c:crossBetween val="between"/>
        <c:majorUnit val="0.2"/>
      </c:valAx>
      <c:spPr>
        <a:noFill/>
        <a:ln w="25398">
          <a:noFill/>
        </a:ln>
      </c:spPr>
    </c:plotArea>
    <c:legend>
      <c:legendPos val="b"/>
      <c:layout>
        <c:manualLayout>
          <c:xMode val="edge"/>
          <c:yMode val="edge"/>
          <c:x val="0.1841764744071302"/>
          <c:y val="0.89494960919940258"/>
          <c:w val="0.67055767322370929"/>
          <c:h val="0.10505039080059742"/>
        </c:manualLayout>
      </c:layout>
      <c:overlay val="0"/>
      <c:spPr>
        <a:noFill/>
        <a:ln w="18704">
          <a:noFill/>
        </a:ln>
      </c:spPr>
      <c:txPr>
        <a:bodyPr/>
        <a:lstStyle/>
        <a:p>
          <a:pPr>
            <a:defRPr sz="947"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84" b="1" i="0" u="none" strike="noStrike" baseline="0">
          <a:solidFill>
            <a:schemeClr val="tx1"/>
          </a:solidFill>
          <a:latin typeface="Arial"/>
          <a:ea typeface="Arial"/>
          <a:cs typeface="Arial"/>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476190476190476"/>
          <c:y val="3.2967032967032968E-2"/>
          <c:w val="0.88412698412698409"/>
          <c:h val="0.63736263736263732"/>
        </c:manualLayout>
      </c:layout>
      <c:barChart>
        <c:barDir val="col"/>
        <c:grouping val="percentStacked"/>
        <c:varyColors val="0"/>
        <c:ser>
          <c:idx val="0"/>
          <c:order val="0"/>
          <c:tx>
            <c:strRef>
              <c:f>Sheet1!$A$2</c:f>
              <c:strCache>
                <c:ptCount val="1"/>
                <c:pt idx="0">
                  <c:v>Jan-Mar</c:v>
                </c:pt>
              </c:strCache>
            </c:strRef>
          </c:tx>
          <c:spPr>
            <a:solidFill>
              <a:srgbClr val="FF0000"/>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Casino</c:v>
                </c:pt>
                <c:pt idx="1">
                  <c:v>Total</c:v>
                </c:pt>
              </c:strCache>
            </c:strRef>
          </c:cat>
          <c:val>
            <c:numRef>
              <c:f>Sheet1!$B$2:$C$2</c:f>
              <c:numCache>
                <c:formatCode>0.0%</c:formatCode>
                <c:ptCount val="2"/>
                <c:pt idx="0">
                  <c:v>0.18359001460886737</c:v>
                </c:pt>
                <c:pt idx="1">
                  <c:v>0.19853954233208712</c:v>
                </c:pt>
              </c:numCache>
            </c:numRef>
          </c:val>
        </c:ser>
        <c:ser>
          <c:idx val="1"/>
          <c:order val="1"/>
          <c:tx>
            <c:strRef>
              <c:f>Sheet1!$A$3</c:f>
              <c:strCache>
                <c:ptCount val="1"/>
                <c:pt idx="0">
                  <c:v>Apr-Jun</c:v>
                </c:pt>
              </c:strCache>
            </c:strRef>
          </c:tx>
          <c:spPr>
            <a:solidFill>
              <a:srgbClr val="3366FF"/>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Casino</c:v>
                </c:pt>
                <c:pt idx="1">
                  <c:v>Total</c:v>
                </c:pt>
              </c:strCache>
            </c:strRef>
          </c:cat>
          <c:val>
            <c:numRef>
              <c:f>Sheet1!$B$3:$C$3</c:f>
              <c:numCache>
                <c:formatCode>0.0%</c:formatCode>
                <c:ptCount val="2"/>
                <c:pt idx="0">
                  <c:v>0.26503023395894343</c:v>
                </c:pt>
                <c:pt idx="1">
                  <c:v>0.26167628599961495</c:v>
                </c:pt>
              </c:numCache>
            </c:numRef>
          </c:val>
        </c:ser>
        <c:ser>
          <c:idx val="2"/>
          <c:order val="2"/>
          <c:tx>
            <c:strRef>
              <c:f>Sheet1!$A$4</c:f>
              <c:strCache>
                <c:ptCount val="1"/>
                <c:pt idx="0">
                  <c:v>Jul-Sep</c:v>
                </c:pt>
              </c:strCache>
            </c:strRef>
          </c:tx>
          <c:spPr>
            <a:solidFill>
              <a:srgbClr val="FFFF00"/>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Casino</c:v>
                </c:pt>
                <c:pt idx="1">
                  <c:v>Total</c:v>
                </c:pt>
              </c:strCache>
            </c:strRef>
          </c:cat>
          <c:val>
            <c:numRef>
              <c:f>Sheet1!$B$4:$C$4</c:f>
              <c:numCache>
                <c:formatCode>0.0%</c:formatCode>
                <c:ptCount val="2"/>
                <c:pt idx="0">
                  <c:v>0.2726664502433076</c:v>
                </c:pt>
                <c:pt idx="1">
                  <c:v>0.30817411633213626</c:v>
                </c:pt>
              </c:numCache>
            </c:numRef>
          </c:val>
        </c:ser>
        <c:ser>
          <c:idx val="3"/>
          <c:order val="3"/>
          <c:tx>
            <c:strRef>
              <c:f>Sheet1!$A$5</c:f>
              <c:strCache>
                <c:ptCount val="1"/>
                <c:pt idx="0">
                  <c:v>Oct-Dec</c:v>
                </c:pt>
              </c:strCache>
            </c:strRef>
          </c:tx>
          <c:spPr>
            <a:solidFill>
              <a:srgbClr val="00FF00"/>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Casino</c:v>
                </c:pt>
                <c:pt idx="1">
                  <c:v>Total</c:v>
                </c:pt>
              </c:strCache>
            </c:strRef>
          </c:cat>
          <c:val>
            <c:numRef>
              <c:f>Sheet1!$B$5:$C$5</c:f>
              <c:numCache>
                <c:formatCode>0.0%</c:formatCode>
                <c:ptCount val="2"/>
                <c:pt idx="0">
                  <c:v>0.27871330116108223</c:v>
                </c:pt>
                <c:pt idx="1">
                  <c:v>0.23161005533616166</c:v>
                </c:pt>
              </c:numCache>
            </c:numRef>
          </c:val>
        </c:ser>
        <c:dLbls>
          <c:showLegendKey val="0"/>
          <c:showVal val="0"/>
          <c:showCatName val="0"/>
          <c:showSerName val="0"/>
          <c:showPercent val="0"/>
          <c:showBubbleSize val="0"/>
        </c:dLbls>
        <c:gapWidth val="150"/>
        <c:overlap val="100"/>
        <c:axId val="141773440"/>
        <c:axId val="141796096"/>
      </c:barChart>
      <c:catAx>
        <c:axId val="141773440"/>
        <c:scaling>
          <c:orientation val="minMax"/>
        </c:scaling>
        <c:delete val="0"/>
        <c:axPos val="b"/>
        <c:numFmt formatCode="General" sourceLinked="1"/>
        <c:majorTickMark val="out"/>
        <c:minorTickMark val="none"/>
        <c:tickLblPos val="nextTo"/>
        <c:spPr>
          <a:ln w="3188">
            <a:solidFill>
              <a:schemeClr val="tx1"/>
            </a:solidFill>
            <a:prstDash val="solid"/>
          </a:ln>
        </c:spPr>
        <c:txPr>
          <a:bodyPr rot="0" vert="horz"/>
          <a:lstStyle/>
          <a:p>
            <a:pPr>
              <a:defRPr sz="1001" b="1" i="0" u="none" strike="noStrike" baseline="0">
                <a:solidFill>
                  <a:schemeClr val="tx1"/>
                </a:solidFill>
                <a:latin typeface="Arial"/>
                <a:ea typeface="Arial"/>
                <a:cs typeface="Arial"/>
              </a:defRPr>
            </a:pPr>
            <a:endParaRPr lang="en-US"/>
          </a:p>
        </c:txPr>
        <c:crossAx val="141796096"/>
        <c:crosses val="autoZero"/>
        <c:auto val="1"/>
        <c:lblAlgn val="ctr"/>
        <c:lblOffset val="100"/>
        <c:tickLblSkip val="1"/>
        <c:tickMarkSkip val="1"/>
        <c:noMultiLvlLbl val="0"/>
      </c:catAx>
      <c:valAx>
        <c:axId val="141796096"/>
        <c:scaling>
          <c:orientation val="minMax"/>
        </c:scaling>
        <c:delete val="0"/>
        <c:axPos val="l"/>
        <c:numFmt formatCode="0%" sourceLinked="1"/>
        <c:majorTickMark val="out"/>
        <c:minorTickMark val="none"/>
        <c:tickLblPos val="nextTo"/>
        <c:spPr>
          <a:ln w="3188">
            <a:solidFill>
              <a:schemeClr val="tx1"/>
            </a:solidFill>
            <a:prstDash val="solid"/>
          </a:ln>
        </c:spPr>
        <c:txPr>
          <a:bodyPr rot="0" vert="horz"/>
          <a:lstStyle/>
          <a:p>
            <a:pPr>
              <a:defRPr sz="1001" b="1" i="0" u="none" strike="noStrike" baseline="0">
                <a:solidFill>
                  <a:schemeClr val="tx1"/>
                </a:solidFill>
                <a:latin typeface="Arial"/>
                <a:ea typeface="Arial"/>
                <a:cs typeface="Arial"/>
              </a:defRPr>
            </a:pPr>
            <a:endParaRPr lang="en-US"/>
          </a:p>
        </c:txPr>
        <c:crossAx val="141773440"/>
        <c:crosses val="autoZero"/>
        <c:crossBetween val="between"/>
        <c:majorUnit val="0.2"/>
      </c:valAx>
      <c:spPr>
        <a:noFill/>
        <a:ln w="12754">
          <a:solidFill>
            <a:schemeClr val="tx1"/>
          </a:solidFill>
          <a:prstDash val="solid"/>
        </a:ln>
      </c:spPr>
    </c:plotArea>
    <c:legend>
      <c:legendPos val="b"/>
      <c:layout>
        <c:manualLayout>
          <c:xMode val="edge"/>
          <c:yMode val="edge"/>
          <c:x val="5.8730190371773149E-2"/>
          <c:y val="0.76923079135655992"/>
          <c:w val="0.9126984285192199"/>
          <c:h val="9.3406680329342406E-2"/>
        </c:manualLayout>
      </c:layout>
      <c:overlay val="0"/>
      <c:spPr>
        <a:noFill/>
        <a:ln w="25508">
          <a:noFill/>
        </a:ln>
      </c:spPr>
      <c:txPr>
        <a:bodyPr/>
        <a:lstStyle/>
        <a:p>
          <a:pPr>
            <a:defRPr sz="1105"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81" b="1" i="0" u="none" strike="noStrike" baseline="0">
          <a:solidFill>
            <a:schemeClr val="tx1"/>
          </a:solidFill>
          <a:latin typeface="Arial"/>
          <a:ea typeface="Arial"/>
          <a:cs typeface="Arial"/>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8779134295227528E-2"/>
          <c:y val="5.2738336713995942E-2"/>
          <c:w val="0.65260821309655936"/>
          <c:h val="0.69371196754563891"/>
        </c:manualLayout>
      </c:layout>
      <c:barChart>
        <c:barDir val="col"/>
        <c:grouping val="clustered"/>
        <c:varyColors val="0"/>
        <c:ser>
          <c:idx val="0"/>
          <c:order val="0"/>
          <c:tx>
            <c:strRef>
              <c:f>Sheet1!$A$2</c:f>
              <c:strCache>
                <c:ptCount val="1"/>
                <c:pt idx="0">
                  <c:v>Male</c:v>
                </c:pt>
              </c:strCache>
            </c:strRef>
          </c:tx>
          <c:spPr>
            <a:solidFill>
              <a:srgbClr val="FF0000"/>
            </a:solidFill>
            <a:ln w="9403">
              <a:solidFill>
                <a:schemeClr val="tx1"/>
              </a:solidFill>
              <a:prstDash val="solid"/>
            </a:ln>
          </c:spPr>
          <c:invertIfNegative val="0"/>
          <c:dLbls>
            <c:numFmt formatCode="0.0%" sourceLinked="0"/>
            <c:spPr>
              <a:noFill/>
              <a:ln w="18805">
                <a:noFill/>
              </a:ln>
            </c:spPr>
            <c:txPr>
              <a:bodyPr/>
              <a:lstStyle/>
              <a:p>
                <a:pPr>
                  <a:defRPr sz="98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Casino</c:v>
                </c:pt>
                <c:pt idx="1">
                  <c:v>Total</c:v>
                </c:pt>
              </c:strCache>
            </c:strRef>
          </c:cat>
          <c:val>
            <c:numRef>
              <c:f>Sheet1!$B$2:$C$2</c:f>
              <c:numCache>
                <c:formatCode>0.0%</c:formatCode>
                <c:ptCount val="2"/>
                <c:pt idx="0">
                  <c:v>0.57285153918668075</c:v>
                </c:pt>
                <c:pt idx="1">
                  <c:v>0.53538168901597205</c:v>
                </c:pt>
              </c:numCache>
            </c:numRef>
          </c:val>
        </c:ser>
        <c:ser>
          <c:idx val="1"/>
          <c:order val="1"/>
          <c:tx>
            <c:strRef>
              <c:f>Sheet1!$A$3</c:f>
              <c:strCache>
                <c:ptCount val="1"/>
                <c:pt idx="0">
                  <c:v>Female</c:v>
                </c:pt>
              </c:strCache>
            </c:strRef>
          </c:tx>
          <c:spPr>
            <a:solidFill>
              <a:srgbClr val="3366FF"/>
            </a:solidFill>
            <a:ln w="9403">
              <a:solidFill>
                <a:schemeClr val="tx1"/>
              </a:solidFill>
              <a:prstDash val="solid"/>
            </a:ln>
          </c:spPr>
          <c:invertIfNegative val="0"/>
          <c:dLbls>
            <c:dLbl>
              <c:idx val="0"/>
              <c:layout>
                <c:manualLayout>
                  <c:x val="1.2339669197590842E-2"/>
                  <c:y val="-4.7832450672577985E-3"/>
                </c:manualLayout>
              </c:layout>
              <c:dLblPos val="outEnd"/>
              <c:showLegendKey val="0"/>
              <c:showVal val="1"/>
              <c:showCatName val="0"/>
              <c:showSerName val="0"/>
              <c:showPercent val="0"/>
              <c:showBubbleSize val="0"/>
            </c:dLbl>
            <c:dLbl>
              <c:idx val="1"/>
              <c:layout>
                <c:manualLayout>
                  <c:x val="6.1244493313323415E-3"/>
                  <c:y val="-6.8034609208079714E-3"/>
                </c:manualLayout>
              </c:layout>
              <c:dLblPos val="outEnd"/>
              <c:showLegendKey val="0"/>
              <c:showVal val="1"/>
              <c:showCatName val="0"/>
              <c:showSerName val="0"/>
              <c:showPercent val="0"/>
              <c:showBubbleSize val="0"/>
            </c:dLbl>
            <c:dLbl>
              <c:idx val="3"/>
              <c:layout>
                <c:manualLayout>
                  <c:x val="1.2561790963194422E-2"/>
                  <c:y val="-4.5357147363740526E-3"/>
                </c:manualLayout>
              </c:layout>
              <c:dLblPos val="outEnd"/>
              <c:showLegendKey val="0"/>
              <c:showVal val="1"/>
              <c:showCatName val="0"/>
              <c:showSerName val="0"/>
              <c:showPercent val="0"/>
              <c:showBubbleSize val="0"/>
            </c:dLbl>
            <c:numFmt formatCode="0.0%" sourceLinked="0"/>
            <c:spPr>
              <a:noFill/>
              <a:ln w="18805">
                <a:noFill/>
              </a:ln>
            </c:spPr>
            <c:txPr>
              <a:bodyPr/>
              <a:lstStyle/>
              <a:p>
                <a:pPr>
                  <a:defRPr sz="98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Casino</c:v>
                </c:pt>
                <c:pt idx="1">
                  <c:v>Total</c:v>
                </c:pt>
              </c:strCache>
            </c:strRef>
          </c:cat>
          <c:val>
            <c:numRef>
              <c:f>Sheet1!$B$3:$C$3</c:f>
              <c:numCache>
                <c:formatCode>0.0%</c:formatCode>
                <c:ptCount val="2"/>
                <c:pt idx="0">
                  <c:v>0.42714846081331925</c:v>
                </c:pt>
                <c:pt idx="1">
                  <c:v>0.46461831098402784</c:v>
                </c:pt>
              </c:numCache>
            </c:numRef>
          </c:val>
        </c:ser>
        <c:dLbls>
          <c:showLegendKey val="0"/>
          <c:showVal val="0"/>
          <c:showCatName val="0"/>
          <c:showSerName val="0"/>
          <c:showPercent val="0"/>
          <c:showBubbleSize val="0"/>
        </c:dLbls>
        <c:gapWidth val="150"/>
        <c:axId val="150652032"/>
        <c:axId val="150653568"/>
      </c:barChart>
      <c:catAx>
        <c:axId val="150652032"/>
        <c:scaling>
          <c:orientation val="minMax"/>
        </c:scaling>
        <c:delete val="0"/>
        <c:axPos val="b"/>
        <c:numFmt formatCode="General" sourceLinked="1"/>
        <c:majorTickMark val="out"/>
        <c:minorTickMark val="none"/>
        <c:tickLblPos val="nextTo"/>
        <c:spPr>
          <a:ln w="2351">
            <a:solidFill>
              <a:schemeClr val="tx1"/>
            </a:solidFill>
            <a:prstDash val="solid"/>
          </a:ln>
        </c:spPr>
        <c:txPr>
          <a:bodyPr rot="0" vert="horz"/>
          <a:lstStyle/>
          <a:p>
            <a:pPr>
              <a:defRPr sz="999" b="1" i="0" u="none" strike="noStrike" baseline="0">
                <a:solidFill>
                  <a:schemeClr val="tx1"/>
                </a:solidFill>
                <a:latin typeface="Arial"/>
                <a:ea typeface="Arial"/>
                <a:cs typeface="Arial"/>
              </a:defRPr>
            </a:pPr>
            <a:endParaRPr lang="en-US"/>
          </a:p>
        </c:txPr>
        <c:crossAx val="150653568"/>
        <c:crosses val="autoZero"/>
        <c:auto val="1"/>
        <c:lblAlgn val="ctr"/>
        <c:lblOffset val="100"/>
        <c:tickLblSkip val="1"/>
        <c:tickMarkSkip val="1"/>
        <c:noMultiLvlLbl val="0"/>
      </c:catAx>
      <c:valAx>
        <c:axId val="150653568"/>
        <c:scaling>
          <c:orientation val="minMax"/>
        </c:scaling>
        <c:delete val="0"/>
        <c:axPos val="l"/>
        <c:numFmt formatCode="0%" sourceLinked="0"/>
        <c:majorTickMark val="out"/>
        <c:minorTickMark val="none"/>
        <c:tickLblPos val="nextTo"/>
        <c:spPr>
          <a:ln w="2351">
            <a:solidFill>
              <a:schemeClr val="tx1"/>
            </a:solidFill>
            <a:prstDash val="solid"/>
          </a:ln>
        </c:spPr>
        <c:txPr>
          <a:bodyPr rot="0" vert="horz"/>
          <a:lstStyle/>
          <a:p>
            <a:pPr>
              <a:defRPr sz="999" b="1" i="0" u="none" strike="noStrike" baseline="0">
                <a:solidFill>
                  <a:schemeClr val="tx1"/>
                </a:solidFill>
                <a:latin typeface="Arial"/>
                <a:ea typeface="Arial"/>
                <a:cs typeface="Arial"/>
              </a:defRPr>
            </a:pPr>
            <a:endParaRPr lang="en-US"/>
          </a:p>
        </c:txPr>
        <c:crossAx val="150652032"/>
        <c:crosses val="autoZero"/>
        <c:crossBetween val="between"/>
        <c:majorUnit val="0.2"/>
      </c:valAx>
      <c:spPr>
        <a:noFill/>
        <a:ln w="25409">
          <a:noFill/>
        </a:ln>
      </c:spPr>
    </c:plotArea>
    <c:legend>
      <c:legendPos val="r"/>
      <c:layout>
        <c:manualLayout>
          <c:xMode val="edge"/>
          <c:yMode val="edge"/>
          <c:x val="0.26985368647100927"/>
          <c:y val="2.5349400385725265E-2"/>
          <c:w val="0.23085455598704116"/>
          <c:h val="0.10547681539807524"/>
        </c:manualLayout>
      </c:layout>
      <c:overlay val="0"/>
      <c:spPr>
        <a:noFill/>
        <a:ln w="18805">
          <a:noFill/>
        </a:ln>
      </c:spPr>
      <c:txPr>
        <a:bodyPr/>
        <a:lstStyle/>
        <a:p>
          <a:pPr>
            <a:defRPr sz="999"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73" b="1" i="0" u="none" strike="noStrike" baseline="0">
          <a:solidFill>
            <a:schemeClr val="tx1"/>
          </a:solidFill>
          <a:latin typeface="Arial"/>
          <a:ea typeface="Arial"/>
          <a:cs typeface="Arial"/>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476186832600809"/>
          <c:y val="0.11706199887719702"/>
          <c:w val="0.88412698412698409"/>
          <c:h val="0.63736263736263732"/>
        </c:manualLayout>
      </c:layout>
      <c:barChart>
        <c:barDir val="col"/>
        <c:grouping val="percentStacked"/>
        <c:varyColors val="0"/>
        <c:ser>
          <c:idx val="0"/>
          <c:order val="0"/>
          <c:tx>
            <c:strRef>
              <c:f>Sheet1!$A$2</c:f>
              <c:strCache>
                <c:ptCount val="1"/>
                <c:pt idx="0">
                  <c:v>1 person</c:v>
                </c:pt>
              </c:strCache>
            </c:strRef>
          </c:tx>
          <c:spPr>
            <a:solidFill>
              <a:srgbClr val="FF0000"/>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Casino</c:v>
                </c:pt>
                <c:pt idx="1">
                  <c:v>Total</c:v>
                </c:pt>
              </c:strCache>
            </c:strRef>
          </c:cat>
          <c:val>
            <c:numRef>
              <c:f>Sheet1!$B$2:$C$2</c:f>
              <c:numCache>
                <c:formatCode>0.0%</c:formatCode>
                <c:ptCount val="2"/>
                <c:pt idx="0">
                  <c:v>0.3063280253419608</c:v>
                </c:pt>
                <c:pt idx="1">
                  <c:v>0.38736104646570158</c:v>
                </c:pt>
              </c:numCache>
            </c:numRef>
          </c:val>
        </c:ser>
        <c:ser>
          <c:idx val="1"/>
          <c:order val="1"/>
          <c:tx>
            <c:strRef>
              <c:f>Sheet1!$A$3</c:f>
              <c:strCache>
                <c:ptCount val="1"/>
                <c:pt idx="0">
                  <c:v>2 persons</c:v>
                </c:pt>
              </c:strCache>
            </c:strRef>
          </c:tx>
          <c:spPr>
            <a:solidFill>
              <a:srgbClr val="3366FF"/>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Casino</c:v>
                </c:pt>
                <c:pt idx="1">
                  <c:v>Total</c:v>
                </c:pt>
              </c:strCache>
            </c:strRef>
          </c:cat>
          <c:val>
            <c:numRef>
              <c:f>Sheet1!$B$3:$C$3</c:f>
              <c:numCache>
                <c:formatCode>0.0%</c:formatCode>
                <c:ptCount val="2"/>
                <c:pt idx="0">
                  <c:v>0.46188631988483958</c:v>
                </c:pt>
                <c:pt idx="1">
                  <c:v>0.37590866845235421</c:v>
                </c:pt>
              </c:numCache>
            </c:numRef>
          </c:val>
        </c:ser>
        <c:ser>
          <c:idx val="2"/>
          <c:order val="2"/>
          <c:tx>
            <c:strRef>
              <c:f>Sheet1!$A$4</c:f>
              <c:strCache>
                <c:ptCount val="1"/>
                <c:pt idx="0">
                  <c:v>3+ persons </c:v>
                </c:pt>
              </c:strCache>
            </c:strRef>
          </c:tx>
          <c:spPr>
            <a:solidFill>
              <a:srgbClr val="FFFF00"/>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Casino</c:v>
                </c:pt>
                <c:pt idx="1">
                  <c:v>Total</c:v>
                </c:pt>
              </c:strCache>
            </c:strRef>
          </c:cat>
          <c:val>
            <c:numRef>
              <c:f>Sheet1!$B$4:$C$4</c:f>
              <c:numCache>
                <c:formatCode>0.0%</c:formatCode>
                <c:ptCount val="2"/>
                <c:pt idx="0">
                  <c:v>0.23178565481426086</c:v>
                </c:pt>
                <c:pt idx="1">
                  <c:v>0.23673028508097474</c:v>
                </c:pt>
              </c:numCache>
            </c:numRef>
          </c:val>
        </c:ser>
        <c:dLbls>
          <c:showLegendKey val="0"/>
          <c:showVal val="0"/>
          <c:showCatName val="0"/>
          <c:showSerName val="0"/>
          <c:showPercent val="0"/>
          <c:showBubbleSize val="0"/>
        </c:dLbls>
        <c:gapWidth val="150"/>
        <c:overlap val="100"/>
        <c:axId val="150576128"/>
        <c:axId val="150598400"/>
      </c:barChart>
      <c:catAx>
        <c:axId val="150576128"/>
        <c:scaling>
          <c:orientation val="minMax"/>
        </c:scaling>
        <c:delete val="0"/>
        <c:axPos val="b"/>
        <c:numFmt formatCode="General" sourceLinked="1"/>
        <c:majorTickMark val="out"/>
        <c:minorTickMark val="none"/>
        <c:tickLblPos val="nextTo"/>
        <c:spPr>
          <a:ln w="3188">
            <a:solidFill>
              <a:schemeClr val="tx1"/>
            </a:solidFill>
            <a:prstDash val="solid"/>
          </a:ln>
        </c:spPr>
        <c:txPr>
          <a:bodyPr rot="0" vert="horz"/>
          <a:lstStyle/>
          <a:p>
            <a:pPr>
              <a:defRPr sz="1001" b="1" i="0" u="none" strike="noStrike" baseline="0">
                <a:solidFill>
                  <a:schemeClr val="tx1"/>
                </a:solidFill>
                <a:latin typeface="Arial"/>
                <a:ea typeface="Arial"/>
                <a:cs typeface="Arial"/>
              </a:defRPr>
            </a:pPr>
            <a:endParaRPr lang="en-US"/>
          </a:p>
        </c:txPr>
        <c:crossAx val="150598400"/>
        <c:crosses val="autoZero"/>
        <c:auto val="1"/>
        <c:lblAlgn val="ctr"/>
        <c:lblOffset val="100"/>
        <c:tickLblSkip val="1"/>
        <c:tickMarkSkip val="1"/>
        <c:noMultiLvlLbl val="0"/>
      </c:catAx>
      <c:valAx>
        <c:axId val="150598400"/>
        <c:scaling>
          <c:orientation val="minMax"/>
        </c:scaling>
        <c:delete val="0"/>
        <c:axPos val="l"/>
        <c:numFmt formatCode="0%" sourceLinked="1"/>
        <c:majorTickMark val="out"/>
        <c:minorTickMark val="none"/>
        <c:tickLblPos val="nextTo"/>
        <c:spPr>
          <a:ln w="3188">
            <a:solidFill>
              <a:schemeClr val="tx1"/>
            </a:solidFill>
            <a:prstDash val="solid"/>
          </a:ln>
        </c:spPr>
        <c:txPr>
          <a:bodyPr rot="0" vert="horz"/>
          <a:lstStyle/>
          <a:p>
            <a:pPr>
              <a:defRPr sz="1001" b="1" i="0" u="none" strike="noStrike" baseline="0">
                <a:solidFill>
                  <a:schemeClr val="tx1"/>
                </a:solidFill>
                <a:latin typeface="Arial"/>
                <a:ea typeface="Arial"/>
                <a:cs typeface="Arial"/>
              </a:defRPr>
            </a:pPr>
            <a:endParaRPr lang="en-US"/>
          </a:p>
        </c:txPr>
        <c:crossAx val="150576128"/>
        <c:crosses val="autoZero"/>
        <c:crossBetween val="between"/>
        <c:majorUnit val="0.2"/>
      </c:valAx>
      <c:spPr>
        <a:noFill/>
        <a:ln w="12754">
          <a:solidFill>
            <a:schemeClr val="tx1"/>
          </a:solidFill>
          <a:prstDash val="solid"/>
        </a:ln>
      </c:spPr>
    </c:plotArea>
    <c:legend>
      <c:legendPos val="t"/>
      <c:layout/>
      <c:overlay val="0"/>
      <c:spPr>
        <a:noFill/>
        <a:ln w="25508">
          <a:noFill/>
        </a:ln>
      </c:spPr>
      <c:txPr>
        <a:bodyPr/>
        <a:lstStyle/>
        <a:p>
          <a:pPr>
            <a:defRPr sz="1105"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81" b="1" i="0" u="none" strike="noStrike" baseline="0">
          <a:solidFill>
            <a:schemeClr val="tx1"/>
          </a:solidFill>
          <a:latin typeface="Arial"/>
          <a:ea typeface="Arial"/>
          <a:cs typeface="Arial"/>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31" b="1" i="0" u="none" strike="noStrike" baseline="0">
                <a:solidFill>
                  <a:schemeClr val="tx1"/>
                </a:solidFill>
                <a:latin typeface="Arial"/>
                <a:ea typeface="Arial"/>
                <a:cs typeface="Arial"/>
              </a:defRPr>
            </a:pPr>
            <a:r>
              <a:rPr lang="en-CA" sz="937" b="1" i="0" u="none" strike="noStrike" baseline="0" dirty="0" smtClean="0">
                <a:solidFill>
                  <a:srgbClr val="000000"/>
                </a:solidFill>
                <a:latin typeface="Arial"/>
                <a:cs typeface="Arial"/>
              </a:rPr>
              <a:t>Casino Visits </a:t>
            </a:r>
            <a:endParaRPr lang="en-CA" sz="937" b="1" i="0" u="none" strike="noStrike" baseline="0" dirty="0">
              <a:solidFill>
                <a:srgbClr val="000000"/>
              </a:solidFill>
              <a:latin typeface="Arial"/>
              <a:cs typeface="Arial"/>
            </a:endParaRPr>
          </a:p>
        </c:rich>
      </c:tx>
      <c:layout>
        <c:manualLayout>
          <c:xMode val="edge"/>
          <c:yMode val="edge"/>
          <c:x val="0.33519551847063894"/>
          <c:y val="0.86322186999352346"/>
        </c:manualLayout>
      </c:layout>
      <c:overlay val="0"/>
      <c:spPr>
        <a:noFill/>
        <a:ln w="23800">
          <a:noFill/>
        </a:ln>
      </c:spPr>
    </c:title>
    <c:autoTitleDeleted val="0"/>
    <c:plotArea>
      <c:layout>
        <c:manualLayout>
          <c:layoutTarget val="inner"/>
          <c:xMode val="edge"/>
          <c:yMode val="edge"/>
          <c:x val="0.13687150837988826"/>
          <c:y val="0.10334346504559271"/>
          <c:w val="0.68715083798882681"/>
          <c:h val="0.74772036474164139"/>
        </c:manualLayout>
      </c:layout>
      <c:pieChart>
        <c:varyColors val="1"/>
        <c:ser>
          <c:idx val="0"/>
          <c:order val="0"/>
          <c:tx>
            <c:strRef>
              <c:f>Sheet1!$A$2</c:f>
              <c:strCache>
                <c:ptCount val="1"/>
                <c:pt idx="0">
                  <c:v>Income</c:v>
                </c:pt>
              </c:strCache>
            </c:strRef>
          </c:tx>
          <c:spPr>
            <a:solidFill>
              <a:schemeClr val="accent1"/>
            </a:solidFill>
            <a:ln w="11900">
              <a:solidFill>
                <a:schemeClr val="tx1"/>
              </a:solidFill>
              <a:prstDash val="solid"/>
            </a:ln>
          </c:spPr>
          <c:explosion val="1"/>
          <c:dPt>
            <c:idx val="0"/>
            <c:bubble3D val="0"/>
          </c:dPt>
          <c:dPt>
            <c:idx val="1"/>
            <c:bubble3D val="0"/>
            <c:spPr>
              <a:solidFill>
                <a:schemeClr val="accent2"/>
              </a:solidFill>
              <a:ln w="11900">
                <a:solidFill>
                  <a:schemeClr val="tx1"/>
                </a:solidFill>
                <a:prstDash val="solid"/>
              </a:ln>
            </c:spPr>
          </c:dPt>
          <c:dPt>
            <c:idx val="2"/>
            <c:bubble3D val="0"/>
            <c:spPr>
              <a:solidFill>
                <a:srgbClr val="FF0000"/>
              </a:solidFill>
              <a:ln w="11900">
                <a:solidFill>
                  <a:schemeClr val="tx1"/>
                </a:solidFill>
                <a:prstDash val="solid"/>
              </a:ln>
            </c:spPr>
          </c:dPt>
          <c:dPt>
            <c:idx val="3"/>
            <c:bubble3D val="0"/>
            <c:spPr>
              <a:solidFill>
                <a:schemeClr val="folHlink"/>
              </a:solidFill>
              <a:ln w="11900">
                <a:solidFill>
                  <a:schemeClr val="tx1"/>
                </a:solidFill>
                <a:prstDash val="solid"/>
              </a:ln>
            </c:spPr>
          </c:dPt>
          <c:dPt>
            <c:idx val="4"/>
            <c:bubble3D val="0"/>
            <c:spPr>
              <a:solidFill>
                <a:srgbClr val="FFFF00"/>
              </a:solidFill>
              <a:ln w="11900">
                <a:solidFill>
                  <a:schemeClr val="tx1"/>
                </a:solidFill>
                <a:prstDash val="solid"/>
              </a:ln>
            </c:spPr>
          </c:dPt>
          <c:dLbls>
            <c:dLbl>
              <c:idx val="1"/>
              <c:layout>
                <c:manualLayout>
                  <c:x val="-0.16910528257746446"/>
                  <c:y val="-0.10597064765669673"/>
                </c:manualLayout>
              </c:layout>
              <c:tx>
                <c:rich>
                  <a:bodyPr/>
                  <a:lstStyle/>
                  <a:p>
                    <a:r>
                      <a:rPr lang="nn-NO" dirty="0">
                        <a:solidFill>
                          <a:schemeClr val="bg1"/>
                        </a:solidFill>
                      </a:rPr>
                      <a:t>$50 K- $75 K, 13%</a:t>
                    </a:r>
                  </a:p>
                </c:rich>
              </c:tx>
              <c:showLegendKey val="0"/>
              <c:showVal val="1"/>
              <c:showCatName val="1"/>
              <c:showSerName val="0"/>
              <c:showPercent val="0"/>
              <c:showBubbleSize val="0"/>
            </c:dLbl>
            <c:showLegendKey val="0"/>
            <c:showVal val="1"/>
            <c:showCatName val="1"/>
            <c:showSerName val="0"/>
            <c:showPercent val="0"/>
            <c:showBubbleSize val="0"/>
            <c:showLeaderLines val="1"/>
          </c:dLbls>
          <c:cat>
            <c:strRef>
              <c:f>Sheet1!$B$1:$F$1</c:f>
              <c:strCache>
                <c:ptCount val="5"/>
                <c:pt idx="0">
                  <c:v>&lt; $50 K</c:v>
                </c:pt>
                <c:pt idx="1">
                  <c:v>$50 K- $75 K</c:v>
                </c:pt>
                <c:pt idx="2">
                  <c:v>$75 K - $100 K</c:v>
                </c:pt>
                <c:pt idx="3">
                  <c:v>$100 K+</c:v>
                </c:pt>
                <c:pt idx="4">
                  <c:v>Not Stated</c:v>
                </c:pt>
              </c:strCache>
            </c:strRef>
          </c:cat>
          <c:val>
            <c:numRef>
              <c:f>Sheet1!$B$2:$F$2</c:f>
              <c:numCache>
                <c:formatCode>0%</c:formatCode>
                <c:ptCount val="5"/>
                <c:pt idx="0">
                  <c:v>0.26539421400399149</c:v>
                </c:pt>
                <c:pt idx="1">
                  <c:v>0.1299077221897201</c:v>
                </c:pt>
                <c:pt idx="2">
                  <c:v>0.14387098666975814</c:v>
                </c:pt>
                <c:pt idx="3">
                  <c:v>0.34400384752167323</c:v>
                </c:pt>
                <c:pt idx="4">
                  <c:v>0.1168232296148571</c:v>
                </c:pt>
              </c:numCache>
            </c:numRef>
          </c:val>
        </c:ser>
        <c:dLbls>
          <c:showLegendKey val="0"/>
          <c:showVal val="0"/>
          <c:showCatName val="0"/>
          <c:showSerName val="0"/>
          <c:showPercent val="0"/>
          <c:showBubbleSize val="0"/>
          <c:showLeaderLines val="1"/>
        </c:dLbls>
        <c:firstSliceAng val="0"/>
      </c:pieChart>
      <c:spPr>
        <a:noFill/>
        <a:ln w="25401">
          <a:noFill/>
        </a:ln>
      </c:spPr>
    </c:plotArea>
    <c:plotVisOnly val="1"/>
    <c:dispBlanksAs val="zero"/>
    <c:showDLblsOverMax val="0"/>
  </c:chart>
  <c:spPr>
    <a:noFill/>
    <a:ln>
      <a:noFill/>
    </a:ln>
  </c:spPr>
  <c:txPr>
    <a:bodyPr/>
    <a:lstStyle/>
    <a:p>
      <a:pPr>
        <a:defRPr sz="960" b="1" i="0" u="none" strike="noStrike" baseline="0">
          <a:solidFill>
            <a:schemeClr val="tx1"/>
          </a:solidFill>
          <a:latin typeface="Arial"/>
          <a:ea typeface="Arial"/>
          <a:cs typeface="Arial"/>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31" b="1" i="0" u="none" strike="noStrike" baseline="0">
                <a:solidFill>
                  <a:schemeClr val="tx1"/>
                </a:solidFill>
                <a:latin typeface="Arial"/>
                <a:ea typeface="Arial"/>
                <a:cs typeface="Arial"/>
              </a:defRPr>
            </a:pPr>
            <a:r>
              <a:rPr lang="en-CA" sz="937" b="1" i="0" u="none" strike="noStrike" baseline="0" dirty="0" smtClean="0">
                <a:solidFill>
                  <a:srgbClr val="000000"/>
                </a:solidFill>
                <a:latin typeface="Arial"/>
                <a:cs typeface="Arial"/>
              </a:rPr>
              <a:t>Total Visits </a:t>
            </a:r>
            <a:endParaRPr lang="en-CA" sz="937" b="1" i="0" u="none" strike="noStrike" baseline="0" dirty="0">
              <a:solidFill>
                <a:srgbClr val="000000"/>
              </a:solidFill>
              <a:latin typeface="Arial"/>
              <a:cs typeface="Arial"/>
            </a:endParaRPr>
          </a:p>
        </c:rich>
      </c:tx>
      <c:layout>
        <c:manualLayout>
          <c:xMode val="edge"/>
          <c:yMode val="edge"/>
          <c:x val="0.33519551847063894"/>
          <c:y val="0.86322186999352346"/>
        </c:manualLayout>
      </c:layout>
      <c:overlay val="0"/>
      <c:spPr>
        <a:noFill/>
        <a:ln w="23800">
          <a:noFill/>
        </a:ln>
      </c:spPr>
    </c:title>
    <c:autoTitleDeleted val="0"/>
    <c:plotArea>
      <c:layout>
        <c:manualLayout>
          <c:layoutTarget val="inner"/>
          <c:xMode val="edge"/>
          <c:yMode val="edge"/>
          <c:x val="0.13687150837988826"/>
          <c:y val="0.10334346504559271"/>
          <c:w val="0.68715083798882681"/>
          <c:h val="0.74772036474164139"/>
        </c:manualLayout>
      </c:layout>
      <c:pieChart>
        <c:varyColors val="1"/>
        <c:ser>
          <c:idx val="0"/>
          <c:order val="0"/>
          <c:tx>
            <c:strRef>
              <c:f>Sheet1!$A$2</c:f>
              <c:strCache>
                <c:ptCount val="1"/>
                <c:pt idx="0">
                  <c:v>Income</c:v>
                </c:pt>
              </c:strCache>
            </c:strRef>
          </c:tx>
          <c:spPr>
            <a:solidFill>
              <a:schemeClr val="accent1"/>
            </a:solidFill>
            <a:ln w="11900">
              <a:solidFill>
                <a:schemeClr val="tx1"/>
              </a:solidFill>
              <a:prstDash val="solid"/>
            </a:ln>
          </c:spPr>
          <c:dPt>
            <c:idx val="0"/>
            <c:bubble3D val="0"/>
          </c:dPt>
          <c:dPt>
            <c:idx val="1"/>
            <c:bubble3D val="0"/>
            <c:spPr>
              <a:solidFill>
                <a:schemeClr val="accent2"/>
              </a:solidFill>
              <a:ln w="11900">
                <a:solidFill>
                  <a:schemeClr val="tx1"/>
                </a:solidFill>
                <a:prstDash val="solid"/>
              </a:ln>
            </c:spPr>
          </c:dPt>
          <c:dPt>
            <c:idx val="2"/>
            <c:bubble3D val="0"/>
            <c:spPr>
              <a:solidFill>
                <a:srgbClr val="FF0000"/>
              </a:solidFill>
              <a:ln w="11900">
                <a:solidFill>
                  <a:schemeClr val="tx1"/>
                </a:solidFill>
                <a:prstDash val="solid"/>
              </a:ln>
            </c:spPr>
          </c:dPt>
          <c:dPt>
            <c:idx val="3"/>
            <c:bubble3D val="0"/>
            <c:spPr>
              <a:solidFill>
                <a:schemeClr val="folHlink"/>
              </a:solidFill>
              <a:ln w="11900">
                <a:solidFill>
                  <a:schemeClr val="tx1"/>
                </a:solidFill>
                <a:prstDash val="solid"/>
              </a:ln>
            </c:spPr>
          </c:dPt>
          <c:dPt>
            <c:idx val="4"/>
            <c:bubble3D val="0"/>
            <c:spPr>
              <a:solidFill>
                <a:srgbClr val="FFFF00"/>
              </a:solidFill>
              <a:ln w="11900">
                <a:solidFill>
                  <a:schemeClr val="tx1"/>
                </a:solidFill>
                <a:prstDash val="solid"/>
              </a:ln>
            </c:spPr>
          </c:dPt>
          <c:dLbls>
            <c:dLbl>
              <c:idx val="1"/>
              <c:layout>
                <c:manualLayout>
                  <c:x val="-0.16172961430668625"/>
                  <c:y val="3.0511698999543023E-3"/>
                </c:manualLayout>
              </c:layout>
              <c:tx>
                <c:rich>
                  <a:bodyPr/>
                  <a:lstStyle/>
                  <a:p>
                    <a:r>
                      <a:rPr lang="nn-NO" dirty="0">
                        <a:solidFill>
                          <a:schemeClr val="bg1"/>
                        </a:solidFill>
                      </a:rPr>
                      <a:t>$50 K- $75 K, 13%</a:t>
                    </a:r>
                  </a:p>
                </c:rich>
              </c:tx>
              <c:showLegendKey val="0"/>
              <c:showVal val="1"/>
              <c:showCatName val="1"/>
              <c:showSerName val="0"/>
              <c:showPercent val="0"/>
              <c:showBubbleSize val="0"/>
            </c:dLbl>
            <c:showLegendKey val="0"/>
            <c:showVal val="1"/>
            <c:showCatName val="1"/>
            <c:showSerName val="0"/>
            <c:showPercent val="0"/>
            <c:showBubbleSize val="0"/>
            <c:showLeaderLines val="1"/>
          </c:dLbls>
          <c:cat>
            <c:strRef>
              <c:f>Sheet1!$B$1:$F$1</c:f>
              <c:strCache>
                <c:ptCount val="5"/>
                <c:pt idx="0">
                  <c:v>&lt; $50 K</c:v>
                </c:pt>
                <c:pt idx="1">
                  <c:v>$50 K- $75 K</c:v>
                </c:pt>
                <c:pt idx="2">
                  <c:v>$75 K - $100 K</c:v>
                </c:pt>
                <c:pt idx="3">
                  <c:v>$100 K+</c:v>
                </c:pt>
                <c:pt idx="4">
                  <c:v>Not Stated</c:v>
                </c:pt>
              </c:strCache>
            </c:strRef>
          </c:cat>
          <c:val>
            <c:numRef>
              <c:f>Sheet1!$B$2:$F$2</c:f>
              <c:numCache>
                <c:formatCode>0%</c:formatCode>
                <c:ptCount val="5"/>
                <c:pt idx="0">
                  <c:v>0.19190189275780567</c:v>
                </c:pt>
                <c:pt idx="1">
                  <c:v>0.12705507429660656</c:v>
                </c:pt>
                <c:pt idx="2">
                  <c:v>0.17161319236094949</c:v>
                </c:pt>
                <c:pt idx="3">
                  <c:v>0.36131569181432177</c:v>
                </c:pt>
                <c:pt idx="4">
                  <c:v>0.14811414877031653</c:v>
                </c:pt>
              </c:numCache>
            </c:numRef>
          </c:val>
        </c:ser>
        <c:dLbls>
          <c:showLegendKey val="0"/>
          <c:showVal val="0"/>
          <c:showCatName val="0"/>
          <c:showSerName val="0"/>
          <c:showPercent val="0"/>
          <c:showBubbleSize val="0"/>
          <c:showLeaderLines val="1"/>
        </c:dLbls>
        <c:firstSliceAng val="0"/>
      </c:pieChart>
      <c:spPr>
        <a:noFill/>
        <a:ln w="25401">
          <a:noFill/>
        </a:ln>
      </c:spPr>
    </c:plotArea>
    <c:plotVisOnly val="1"/>
    <c:dispBlanksAs val="zero"/>
    <c:showDLblsOverMax val="0"/>
  </c:chart>
  <c:spPr>
    <a:noFill/>
    <a:ln>
      <a:noFill/>
    </a:ln>
  </c:spPr>
  <c:txPr>
    <a:bodyPr/>
    <a:lstStyle/>
    <a:p>
      <a:pPr>
        <a:defRPr sz="960" b="1" i="0" u="none" strike="noStrike" baseline="0">
          <a:solidFill>
            <a:schemeClr val="tx1"/>
          </a:solidFill>
          <a:latin typeface="Arial"/>
          <a:ea typeface="Arial"/>
          <a:cs typeface="Arial"/>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96" b="1" i="0" u="none" strike="noStrike" baseline="0">
                <a:solidFill>
                  <a:schemeClr val="tx1"/>
                </a:solidFill>
                <a:latin typeface="Arial"/>
                <a:ea typeface="Arial"/>
                <a:cs typeface="Arial"/>
              </a:defRPr>
            </a:pPr>
            <a:r>
              <a:rPr lang="en-CA" sz="966" b="1" i="0" u="none" strike="noStrike" baseline="0" dirty="0" smtClean="0">
                <a:solidFill>
                  <a:srgbClr val="000000"/>
                </a:solidFill>
                <a:latin typeface="Arial"/>
                <a:cs typeface="Arial"/>
              </a:rPr>
              <a:t>Total Visits </a:t>
            </a:r>
            <a:endParaRPr lang="en-CA" sz="966" b="1" i="0" u="none" strike="noStrike" baseline="0" dirty="0">
              <a:solidFill>
                <a:srgbClr val="000000"/>
              </a:solidFill>
              <a:latin typeface="Arial"/>
              <a:cs typeface="Arial"/>
            </a:endParaRPr>
          </a:p>
        </c:rich>
      </c:tx>
      <c:layout>
        <c:manualLayout>
          <c:xMode val="edge"/>
          <c:yMode val="edge"/>
          <c:x val="0.32181187333597688"/>
          <c:y val="0.85404221123108182"/>
        </c:manualLayout>
      </c:layout>
      <c:overlay val="0"/>
      <c:spPr>
        <a:noFill/>
        <a:ln w="24535">
          <a:noFill/>
        </a:ln>
      </c:spPr>
    </c:title>
    <c:autoTitleDeleted val="0"/>
    <c:plotArea>
      <c:layout>
        <c:manualLayout>
          <c:layoutTarget val="inner"/>
          <c:xMode val="edge"/>
          <c:yMode val="edge"/>
          <c:x val="0.12569832402234637"/>
          <c:y val="0.1513104013104013"/>
          <c:w val="0.62129128193508187"/>
          <c:h val="0.68049382026654759"/>
        </c:manualLayout>
      </c:layout>
      <c:pieChart>
        <c:varyColors val="1"/>
        <c:ser>
          <c:idx val="0"/>
          <c:order val="0"/>
          <c:tx>
            <c:strRef>
              <c:f>Sheet1!$A$2</c:f>
              <c:strCache>
                <c:ptCount val="1"/>
                <c:pt idx="0">
                  <c:v>Education</c:v>
                </c:pt>
              </c:strCache>
            </c:strRef>
          </c:tx>
          <c:spPr>
            <a:solidFill>
              <a:schemeClr val="accent1"/>
            </a:solidFill>
            <a:ln w="12267">
              <a:solidFill>
                <a:schemeClr val="tx1"/>
              </a:solidFill>
              <a:prstDash val="solid"/>
            </a:ln>
          </c:spPr>
          <c:dPt>
            <c:idx val="0"/>
            <c:bubble3D val="0"/>
          </c:dPt>
          <c:dPt>
            <c:idx val="1"/>
            <c:bubble3D val="0"/>
            <c:spPr>
              <a:solidFill>
                <a:schemeClr val="accent2"/>
              </a:solidFill>
              <a:ln w="12267">
                <a:solidFill>
                  <a:schemeClr val="tx1"/>
                </a:solidFill>
                <a:prstDash val="solid"/>
              </a:ln>
            </c:spPr>
          </c:dPt>
          <c:dPt>
            <c:idx val="2"/>
            <c:bubble3D val="0"/>
            <c:spPr>
              <a:solidFill>
                <a:srgbClr val="FF0000"/>
              </a:solidFill>
              <a:ln w="12267">
                <a:solidFill>
                  <a:schemeClr val="tx1"/>
                </a:solidFill>
                <a:prstDash val="solid"/>
              </a:ln>
            </c:spPr>
          </c:dPt>
          <c:dPt>
            <c:idx val="3"/>
            <c:bubble3D val="0"/>
            <c:spPr>
              <a:solidFill>
                <a:schemeClr val="folHlink"/>
              </a:solidFill>
              <a:ln w="12267">
                <a:solidFill>
                  <a:schemeClr val="tx1"/>
                </a:solidFill>
                <a:prstDash val="solid"/>
              </a:ln>
            </c:spPr>
          </c:dPt>
          <c:dLbls>
            <c:dLbl>
              <c:idx val="1"/>
              <c:layout/>
              <c:tx>
                <c:rich>
                  <a:bodyPr/>
                  <a:lstStyle/>
                  <a:p>
                    <a:r>
                      <a:rPr lang="en-US" dirty="0">
                        <a:solidFill>
                          <a:schemeClr val="bg1"/>
                        </a:solidFill>
                      </a:rPr>
                      <a:t>High School, 21%</a:t>
                    </a:r>
                  </a:p>
                </c:rich>
              </c:tx>
              <c:showLegendKey val="0"/>
              <c:showVal val="1"/>
              <c:showCatName val="1"/>
              <c:showSerName val="0"/>
              <c:showPercent val="0"/>
              <c:showBubbleSize val="0"/>
            </c:dLbl>
            <c:dLbl>
              <c:idx val="2"/>
              <c:layout>
                <c:manualLayout>
                  <c:x val="-7.3645555996147957E-2"/>
                  <c:y val="-0.21484994942951971"/>
                </c:manualLayout>
              </c:layout>
              <c:showLegendKey val="0"/>
              <c:showVal val="1"/>
              <c:showCatName val="1"/>
              <c:showSerName val="0"/>
              <c:showPercent val="0"/>
              <c:showBubbleSize val="0"/>
            </c:dLbl>
            <c:showLegendKey val="0"/>
            <c:showVal val="1"/>
            <c:showCatName val="1"/>
            <c:showSerName val="0"/>
            <c:showPercent val="0"/>
            <c:showBubbleSize val="0"/>
            <c:showLeaderLines val="1"/>
          </c:dLbls>
          <c:cat>
            <c:strRef>
              <c:f>Sheet1!$B$1:$E$1</c:f>
              <c:strCache>
                <c:ptCount val="4"/>
                <c:pt idx="0">
                  <c:v>&lt; High School </c:v>
                </c:pt>
                <c:pt idx="1">
                  <c:v>High School</c:v>
                </c:pt>
                <c:pt idx="2">
                  <c:v>Some post-secondary </c:v>
                </c:pt>
                <c:pt idx="3">
                  <c:v>University degree </c:v>
                </c:pt>
              </c:strCache>
            </c:strRef>
          </c:cat>
          <c:val>
            <c:numRef>
              <c:f>Sheet1!$B$2:$E$2</c:f>
              <c:numCache>
                <c:formatCode>0%</c:formatCode>
                <c:ptCount val="4"/>
                <c:pt idx="0">
                  <c:v>6.9294800574487989E-2</c:v>
                </c:pt>
                <c:pt idx="1">
                  <c:v>0.2083222261879713</c:v>
                </c:pt>
                <c:pt idx="2">
                  <c:v>0.3986146999652983</c:v>
                </c:pt>
                <c:pt idx="3">
                  <c:v>0.32376827327224239</c:v>
                </c:pt>
              </c:numCache>
            </c:numRef>
          </c:val>
        </c:ser>
        <c:dLbls>
          <c:showLegendKey val="0"/>
          <c:showVal val="0"/>
          <c:showCatName val="0"/>
          <c:showSerName val="0"/>
          <c:showPercent val="0"/>
          <c:showBubbleSize val="0"/>
          <c:showLeaderLines val="1"/>
        </c:dLbls>
        <c:firstSliceAng val="0"/>
      </c:pieChart>
      <c:spPr>
        <a:noFill/>
        <a:ln w="25425">
          <a:noFill/>
        </a:ln>
      </c:spPr>
    </c:plotArea>
    <c:plotVisOnly val="1"/>
    <c:dispBlanksAs val="zero"/>
    <c:showDLblsOverMax val="0"/>
  </c:chart>
  <c:spPr>
    <a:noFill/>
    <a:ln>
      <a:noFill/>
    </a:ln>
  </c:spPr>
  <c:txPr>
    <a:bodyPr/>
    <a:lstStyle/>
    <a:p>
      <a:pPr>
        <a:defRPr sz="991" b="1" i="0" u="none" strike="noStrike" baseline="0">
          <a:solidFill>
            <a:schemeClr val="tx1"/>
          </a:solidFill>
          <a:latin typeface="Arial"/>
          <a:ea typeface="Arial"/>
          <a:cs typeface="Arial"/>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96" b="1" i="0" u="none" strike="noStrike" baseline="0">
                <a:solidFill>
                  <a:schemeClr val="tx1"/>
                </a:solidFill>
                <a:latin typeface="Arial"/>
                <a:ea typeface="Arial"/>
                <a:cs typeface="Arial"/>
              </a:defRPr>
            </a:pPr>
            <a:r>
              <a:rPr lang="en-CA" sz="966" b="1" i="0" u="none" strike="noStrike" baseline="0" dirty="0" smtClean="0">
                <a:solidFill>
                  <a:srgbClr val="000000"/>
                </a:solidFill>
                <a:latin typeface="Arial"/>
                <a:cs typeface="Arial"/>
              </a:rPr>
              <a:t>Casino Visits </a:t>
            </a:r>
            <a:endParaRPr lang="en-CA" sz="966" b="1" i="0" u="none" strike="noStrike" baseline="0" dirty="0">
              <a:solidFill>
                <a:srgbClr val="000000"/>
              </a:solidFill>
              <a:latin typeface="Arial"/>
              <a:cs typeface="Arial"/>
            </a:endParaRPr>
          </a:p>
        </c:rich>
      </c:tx>
      <c:layout>
        <c:manualLayout>
          <c:xMode val="edge"/>
          <c:yMode val="edge"/>
          <c:x val="0.28584065031439415"/>
          <c:y val="0.85404221123108182"/>
        </c:manualLayout>
      </c:layout>
      <c:overlay val="0"/>
      <c:spPr>
        <a:noFill/>
        <a:ln w="24535">
          <a:noFill/>
        </a:ln>
      </c:spPr>
    </c:title>
    <c:autoTitleDeleted val="0"/>
    <c:plotArea>
      <c:layout>
        <c:manualLayout>
          <c:layoutTarget val="inner"/>
          <c:xMode val="edge"/>
          <c:yMode val="edge"/>
          <c:x val="0.12569832402234637"/>
          <c:y val="0.1513104013104013"/>
          <c:w val="0.62129128193508187"/>
          <c:h val="0.68049382026654759"/>
        </c:manualLayout>
      </c:layout>
      <c:pieChart>
        <c:varyColors val="1"/>
        <c:ser>
          <c:idx val="0"/>
          <c:order val="0"/>
          <c:tx>
            <c:strRef>
              <c:f>Sheet1!$A$2</c:f>
              <c:strCache>
                <c:ptCount val="1"/>
                <c:pt idx="0">
                  <c:v>Education</c:v>
                </c:pt>
              </c:strCache>
            </c:strRef>
          </c:tx>
          <c:spPr>
            <a:solidFill>
              <a:schemeClr val="accent1"/>
            </a:solidFill>
            <a:ln w="12267">
              <a:solidFill>
                <a:schemeClr val="tx1"/>
              </a:solidFill>
              <a:prstDash val="solid"/>
            </a:ln>
          </c:spPr>
          <c:dPt>
            <c:idx val="0"/>
            <c:bubble3D val="0"/>
          </c:dPt>
          <c:dPt>
            <c:idx val="1"/>
            <c:bubble3D val="0"/>
            <c:spPr>
              <a:solidFill>
                <a:schemeClr val="accent2"/>
              </a:solidFill>
              <a:ln w="12267">
                <a:solidFill>
                  <a:schemeClr val="tx1"/>
                </a:solidFill>
                <a:prstDash val="solid"/>
              </a:ln>
            </c:spPr>
          </c:dPt>
          <c:dPt>
            <c:idx val="2"/>
            <c:bubble3D val="0"/>
            <c:spPr>
              <a:solidFill>
                <a:srgbClr val="FF0000"/>
              </a:solidFill>
              <a:ln w="12267">
                <a:solidFill>
                  <a:schemeClr val="tx1"/>
                </a:solidFill>
                <a:prstDash val="solid"/>
              </a:ln>
            </c:spPr>
          </c:dPt>
          <c:dPt>
            <c:idx val="3"/>
            <c:bubble3D val="0"/>
            <c:spPr>
              <a:solidFill>
                <a:schemeClr val="folHlink"/>
              </a:solidFill>
              <a:ln w="12267">
                <a:solidFill>
                  <a:schemeClr val="tx1"/>
                </a:solidFill>
                <a:prstDash val="solid"/>
              </a:ln>
            </c:spPr>
          </c:dPt>
          <c:dLbls>
            <c:dLbl>
              <c:idx val="0"/>
              <c:layout>
                <c:manualLayout>
                  <c:x val="-2.9879482240978871E-2"/>
                  <c:y val="-4.5564607549191073E-3"/>
                </c:manualLayout>
              </c:layout>
              <c:showLegendKey val="0"/>
              <c:showVal val="1"/>
              <c:showCatName val="1"/>
              <c:showSerName val="0"/>
              <c:showPercent val="0"/>
              <c:showBubbleSize val="0"/>
            </c:dLbl>
            <c:dLbl>
              <c:idx val="1"/>
              <c:layout/>
              <c:tx>
                <c:rich>
                  <a:bodyPr/>
                  <a:lstStyle/>
                  <a:p>
                    <a:r>
                      <a:rPr lang="en-US" dirty="0">
                        <a:solidFill>
                          <a:schemeClr val="bg1"/>
                        </a:solidFill>
                      </a:rPr>
                      <a:t>High School, 26%</a:t>
                    </a:r>
                  </a:p>
                </c:rich>
              </c:tx>
              <c:showLegendKey val="0"/>
              <c:showVal val="1"/>
              <c:showCatName val="1"/>
              <c:showSerName val="0"/>
              <c:showPercent val="0"/>
              <c:showBubbleSize val="0"/>
            </c:dLbl>
            <c:dLbl>
              <c:idx val="2"/>
              <c:layout>
                <c:manualLayout>
                  <c:x val="0.12901107460488304"/>
                  <c:y val="-0.23848362375562657"/>
                </c:manualLayout>
              </c:layout>
              <c:showLegendKey val="0"/>
              <c:showVal val="1"/>
              <c:showCatName val="1"/>
              <c:showSerName val="0"/>
              <c:showPercent val="0"/>
              <c:showBubbleSize val="0"/>
            </c:dLbl>
            <c:showLegendKey val="0"/>
            <c:showVal val="1"/>
            <c:showCatName val="1"/>
            <c:showSerName val="0"/>
            <c:showPercent val="0"/>
            <c:showBubbleSize val="0"/>
            <c:showLeaderLines val="1"/>
          </c:dLbls>
          <c:cat>
            <c:strRef>
              <c:f>Sheet1!$B$1:$E$1</c:f>
              <c:strCache>
                <c:ptCount val="4"/>
                <c:pt idx="0">
                  <c:v>&lt; High School </c:v>
                </c:pt>
                <c:pt idx="1">
                  <c:v>High School</c:v>
                </c:pt>
                <c:pt idx="2">
                  <c:v>Some post-secondary </c:v>
                </c:pt>
                <c:pt idx="3">
                  <c:v>University degree </c:v>
                </c:pt>
              </c:strCache>
            </c:strRef>
          </c:cat>
          <c:val>
            <c:numRef>
              <c:f>Sheet1!$B$2:$E$2</c:f>
              <c:numCache>
                <c:formatCode>0%</c:formatCode>
                <c:ptCount val="4"/>
                <c:pt idx="0">
                  <c:v>9.0574316145479908E-2</c:v>
                </c:pt>
                <c:pt idx="1">
                  <c:v>0.26408593186415114</c:v>
                </c:pt>
                <c:pt idx="2">
                  <c:v>0.38109962637266143</c:v>
                </c:pt>
                <c:pt idx="3">
                  <c:v>0.2642401256177076</c:v>
                </c:pt>
              </c:numCache>
            </c:numRef>
          </c:val>
        </c:ser>
        <c:dLbls>
          <c:showLegendKey val="0"/>
          <c:showVal val="0"/>
          <c:showCatName val="0"/>
          <c:showSerName val="0"/>
          <c:showPercent val="0"/>
          <c:showBubbleSize val="0"/>
          <c:showLeaderLines val="1"/>
        </c:dLbls>
        <c:firstSliceAng val="0"/>
      </c:pieChart>
      <c:spPr>
        <a:noFill/>
        <a:ln w="25425">
          <a:noFill/>
        </a:ln>
      </c:spPr>
    </c:plotArea>
    <c:plotVisOnly val="1"/>
    <c:dispBlanksAs val="zero"/>
    <c:showDLblsOverMax val="0"/>
  </c:chart>
  <c:spPr>
    <a:noFill/>
    <a:ln>
      <a:noFill/>
    </a:ln>
  </c:spPr>
  <c:txPr>
    <a:bodyPr/>
    <a:lstStyle/>
    <a:p>
      <a:pPr>
        <a:defRPr sz="991" b="1" i="0" u="none" strike="noStrike" baseline="0">
          <a:solidFill>
            <a:schemeClr val="tx1"/>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71" b="1" i="0" u="none" strike="noStrike" baseline="0">
                <a:solidFill>
                  <a:schemeClr val="tx1"/>
                </a:solidFill>
                <a:latin typeface="Arial"/>
                <a:ea typeface="Arial"/>
                <a:cs typeface="Arial"/>
              </a:defRPr>
            </a:pPr>
            <a:r>
              <a:rPr lang="en-CA" sz="1000" b="1" i="0" u="none" strike="noStrike" baseline="0" dirty="0" smtClean="0">
                <a:solidFill>
                  <a:srgbClr val="000000"/>
                </a:solidFill>
                <a:latin typeface="Arial"/>
                <a:cs typeface="Arial"/>
              </a:rPr>
              <a:t>Total Visits </a:t>
            </a:r>
            <a:r>
              <a:rPr lang="en-CA" sz="1000" b="1" i="0" u="none" strike="noStrike" baseline="0" dirty="0">
                <a:solidFill>
                  <a:srgbClr val="000000"/>
                </a:solidFill>
                <a:latin typeface="Arial"/>
                <a:cs typeface="Arial"/>
              </a:rPr>
              <a:t>by Origin</a:t>
            </a:r>
          </a:p>
          <a:p>
            <a:pPr>
              <a:defRPr sz="1171" b="1" i="0" u="none" strike="noStrike" baseline="0">
                <a:solidFill>
                  <a:schemeClr val="tx1"/>
                </a:solidFill>
                <a:latin typeface="Arial"/>
                <a:ea typeface="Arial"/>
                <a:cs typeface="Arial"/>
              </a:defRPr>
            </a:pPr>
            <a:r>
              <a:rPr lang="en-CA" sz="1000" b="1" i="0" u="none" strike="noStrike" baseline="0" dirty="0" smtClean="0">
                <a:solidFill>
                  <a:srgbClr val="000000"/>
                </a:solidFill>
                <a:latin typeface="Arial"/>
                <a:cs typeface="Arial"/>
              </a:rPr>
              <a:t>142 </a:t>
            </a:r>
            <a:r>
              <a:rPr lang="en-CA" sz="1000" b="1" i="0" u="none" strike="noStrike" baseline="0" dirty="0">
                <a:solidFill>
                  <a:srgbClr val="000000"/>
                </a:solidFill>
                <a:latin typeface="Arial"/>
                <a:cs typeface="Arial"/>
              </a:rPr>
              <a:t>million</a:t>
            </a:r>
            <a:endParaRPr lang="en-CA" sz="1000" dirty="0"/>
          </a:p>
        </c:rich>
      </c:tx>
      <c:layout>
        <c:manualLayout>
          <c:xMode val="edge"/>
          <c:yMode val="edge"/>
          <c:x val="0.33519553072625696"/>
          <c:y val="0.86322188449848025"/>
        </c:manualLayout>
      </c:layout>
      <c:overlay val="0"/>
      <c:spPr>
        <a:noFill/>
        <a:ln w="25374">
          <a:noFill/>
        </a:ln>
      </c:spPr>
    </c:title>
    <c:autoTitleDeleted val="0"/>
    <c:plotArea>
      <c:layout>
        <c:manualLayout>
          <c:layoutTarget val="inner"/>
          <c:xMode val="edge"/>
          <c:yMode val="edge"/>
          <c:x val="0.13687150837988826"/>
          <c:y val="0.10334346504559271"/>
          <c:w val="0.68715083798882681"/>
          <c:h val="0.74772036474164139"/>
        </c:manualLayout>
      </c:layout>
      <c:pieChart>
        <c:varyColors val="1"/>
        <c:ser>
          <c:idx val="0"/>
          <c:order val="0"/>
          <c:tx>
            <c:strRef>
              <c:f>Sheet1!$A$2</c:f>
              <c:strCache>
                <c:ptCount val="1"/>
                <c:pt idx="0">
                  <c:v>Visits</c:v>
                </c:pt>
              </c:strCache>
            </c:strRef>
          </c:tx>
          <c:spPr>
            <a:solidFill>
              <a:schemeClr val="accent1"/>
            </a:solidFill>
            <a:ln w="12687">
              <a:solidFill>
                <a:schemeClr val="tx1"/>
              </a:solidFill>
              <a:prstDash val="solid"/>
            </a:ln>
          </c:spPr>
          <c:dPt>
            <c:idx val="0"/>
            <c:bubble3D val="0"/>
          </c:dPt>
          <c:dPt>
            <c:idx val="1"/>
            <c:bubble3D val="0"/>
            <c:spPr>
              <a:solidFill>
                <a:schemeClr val="accent2"/>
              </a:solidFill>
              <a:ln w="12687">
                <a:solidFill>
                  <a:schemeClr val="tx1"/>
                </a:solidFill>
                <a:prstDash val="solid"/>
              </a:ln>
            </c:spPr>
          </c:dPt>
          <c:dPt>
            <c:idx val="2"/>
            <c:bubble3D val="0"/>
            <c:spPr>
              <a:solidFill>
                <a:srgbClr val="FF0000"/>
              </a:solidFill>
              <a:ln w="12687">
                <a:solidFill>
                  <a:schemeClr val="tx1"/>
                </a:solidFill>
                <a:prstDash val="solid"/>
              </a:ln>
            </c:spPr>
          </c:dPt>
          <c:dPt>
            <c:idx val="3"/>
            <c:bubble3D val="0"/>
            <c:spPr>
              <a:solidFill>
                <a:schemeClr val="folHlink"/>
              </a:solidFill>
              <a:ln w="12687">
                <a:solidFill>
                  <a:schemeClr val="tx1"/>
                </a:solidFill>
                <a:prstDash val="solid"/>
              </a:ln>
            </c:spPr>
          </c:dPt>
          <c:dLbls>
            <c:dLbl>
              <c:idx val="1"/>
              <c:layout/>
              <c:tx>
                <c:rich>
                  <a:bodyPr/>
                  <a:lstStyle/>
                  <a:p>
                    <a:r>
                      <a:rPr lang="en-US" dirty="0">
                        <a:solidFill>
                          <a:schemeClr val="bg1"/>
                        </a:solidFill>
                      </a:rPr>
                      <a:t>U.S., 8.0%</a:t>
                    </a:r>
                  </a:p>
                </c:rich>
              </c:tx>
              <c:showLegendKey val="0"/>
              <c:showVal val="1"/>
              <c:showCatName val="1"/>
              <c:showSerName val="0"/>
              <c:showPercent val="0"/>
              <c:showBubbleSize val="0"/>
            </c:dLbl>
            <c:showLegendKey val="0"/>
            <c:showVal val="1"/>
            <c:showCatName val="1"/>
            <c:showSerName val="0"/>
            <c:showPercent val="0"/>
            <c:showBubbleSize val="0"/>
            <c:showLeaderLines val="1"/>
          </c:dLbls>
          <c:cat>
            <c:strRef>
              <c:f>Sheet1!$B$1:$E$1</c:f>
              <c:strCache>
                <c:ptCount val="4"/>
                <c:pt idx="0">
                  <c:v>Ont</c:v>
                </c:pt>
                <c:pt idx="1">
                  <c:v>U.S.</c:v>
                </c:pt>
                <c:pt idx="2">
                  <c:v>Other Can</c:v>
                </c:pt>
                <c:pt idx="3">
                  <c:v>Overseas</c:v>
                </c:pt>
              </c:strCache>
            </c:strRef>
          </c:cat>
          <c:val>
            <c:numRef>
              <c:f>Sheet1!$B$2:$E$2</c:f>
              <c:numCache>
                <c:formatCode>0.0%</c:formatCode>
                <c:ptCount val="4"/>
                <c:pt idx="0">
                  <c:v>0.85543472981328639</c:v>
                </c:pt>
                <c:pt idx="1">
                  <c:v>8.0473924159337074E-2</c:v>
                </c:pt>
                <c:pt idx="2">
                  <c:v>4.6018359830241558E-2</c:v>
                </c:pt>
                <c:pt idx="3">
                  <c:v>1.8072986197135005E-2</c:v>
                </c:pt>
              </c:numCache>
            </c:numRef>
          </c:val>
        </c:ser>
        <c:dLbls>
          <c:showLegendKey val="0"/>
          <c:showVal val="0"/>
          <c:showCatName val="0"/>
          <c:showSerName val="0"/>
          <c:showPercent val="0"/>
          <c:showBubbleSize val="0"/>
          <c:showLeaderLines val="1"/>
        </c:dLbls>
        <c:firstSliceAng val="0"/>
      </c:pieChart>
      <c:spPr>
        <a:noFill/>
        <a:ln w="25386">
          <a:noFill/>
        </a:ln>
      </c:spPr>
    </c:plotArea>
    <c:plotVisOnly val="1"/>
    <c:dispBlanksAs val="zero"/>
    <c:showDLblsOverMax val="0"/>
  </c:chart>
  <c:spPr>
    <a:noFill/>
    <a:ln>
      <a:noFill/>
    </a:ln>
  </c:spPr>
  <c:txPr>
    <a:bodyPr/>
    <a:lstStyle/>
    <a:p>
      <a:pPr>
        <a:defRPr sz="1023" b="1" i="0" u="none" strike="noStrike" baseline="0">
          <a:solidFill>
            <a:schemeClr val="tx1"/>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83" b="1" i="0" u="none" strike="noStrike" baseline="0">
                <a:solidFill>
                  <a:schemeClr val="tx1"/>
                </a:solidFill>
                <a:latin typeface="Arial"/>
                <a:ea typeface="Arial"/>
                <a:cs typeface="Arial"/>
              </a:defRPr>
            </a:pPr>
            <a:r>
              <a:rPr lang="en-CA" sz="1000" b="1" i="0" u="none" strike="noStrike" baseline="0" dirty="0" smtClean="0">
                <a:solidFill>
                  <a:srgbClr val="000000"/>
                </a:solidFill>
                <a:latin typeface="Arial"/>
                <a:cs typeface="Arial"/>
              </a:rPr>
              <a:t>Total Visitor </a:t>
            </a:r>
            <a:r>
              <a:rPr lang="en-CA" sz="1000" b="1" i="0" u="none" strike="noStrike" baseline="0" dirty="0">
                <a:solidFill>
                  <a:srgbClr val="000000"/>
                </a:solidFill>
                <a:latin typeface="Arial"/>
                <a:cs typeface="Arial"/>
              </a:rPr>
              <a:t>Spending by Origin</a:t>
            </a:r>
          </a:p>
          <a:p>
            <a:pPr>
              <a:defRPr sz="1183" b="1" i="0" u="none" strike="noStrike" baseline="0">
                <a:solidFill>
                  <a:schemeClr val="tx1"/>
                </a:solidFill>
                <a:latin typeface="Arial"/>
                <a:ea typeface="Arial"/>
                <a:cs typeface="Arial"/>
              </a:defRPr>
            </a:pPr>
            <a:r>
              <a:rPr lang="en-CA" sz="1000" b="1" i="0" u="none" strike="noStrike" baseline="0" dirty="0" smtClean="0">
                <a:solidFill>
                  <a:srgbClr val="000000"/>
                </a:solidFill>
                <a:latin typeface="Arial"/>
                <a:cs typeface="Arial"/>
              </a:rPr>
              <a:t>$25.4 </a:t>
            </a:r>
            <a:r>
              <a:rPr lang="en-CA" sz="1000" b="1" i="0" u="none" strike="noStrike" baseline="0" dirty="0">
                <a:solidFill>
                  <a:srgbClr val="000000"/>
                </a:solidFill>
                <a:latin typeface="Arial"/>
                <a:cs typeface="Arial"/>
              </a:rPr>
              <a:t>billion</a:t>
            </a:r>
            <a:endParaRPr lang="en-CA" sz="1000" dirty="0"/>
          </a:p>
        </c:rich>
      </c:tx>
      <c:layout>
        <c:manualLayout>
          <c:xMode val="edge"/>
          <c:yMode val="edge"/>
          <c:x val="0.21785645288762698"/>
          <c:y val="0.88581853526180032"/>
        </c:manualLayout>
      </c:layout>
      <c:overlay val="0"/>
      <c:spPr>
        <a:noFill/>
        <a:ln w="25488">
          <a:noFill/>
        </a:ln>
      </c:spPr>
    </c:title>
    <c:autoTitleDeleted val="0"/>
    <c:plotArea>
      <c:layout>
        <c:manualLayout>
          <c:layoutTarget val="inner"/>
          <c:xMode val="edge"/>
          <c:yMode val="edge"/>
          <c:x val="0.12569832402234637"/>
          <c:y val="7.64525993883792E-2"/>
          <c:w val="0.68994413407821231"/>
          <c:h val="0.75535168195718649"/>
        </c:manualLayout>
      </c:layout>
      <c:pieChart>
        <c:varyColors val="1"/>
        <c:ser>
          <c:idx val="0"/>
          <c:order val="0"/>
          <c:tx>
            <c:strRef>
              <c:f>Sheet1!$A$2</c:f>
              <c:strCache>
                <c:ptCount val="1"/>
                <c:pt idx="0">
                  <c:v>spending</c:v>
                </c:pt>
              </c:strCache>
            </c:strRef>
          </c:tx>
          <c:spPr>
            <a:solidFill>
              <a:schemeClr val="accent1"/>
            </a:solidFill>
            <a:ln w="12744">
              <a:solidFill>
                <a:schemeClr val="tx1"/>
              </a:solidFill>
              <a:prstDash val="solid"/>
            </a:ln>
          </c:spPr>
          <c:dPt>
            <c:idx val="0"/>
            <c:bubble3D val="0"/>
          </c:dPt>
          <c:dPt>
            <c:idx val="1"/>
            <c:bubble3D val="0"/>
            <c:spPr>
              <a:solidFill>
                <a:schemeClr val="accent2"/>
              </a:solidFill>
              <a:ln w="12744">
                <a:solidFill>
                  <a:schemeClr val="tx1"/>
                </a:solidFill>
                <a:prstDash val="solid"/>
              </a:ln>
            </c:spPr>
          </c:dPt>
          <c:dPt>
            <c:idx val="2"/>
            <c:bubble3D val="0"/>
            <c:spPr>
              <a:solidFill>
                <a:srgbClr val="FF0000"/>
              </a:solidFill>
              <a:ln w="12744">
                <a:solidFill>
                  <a:schemeClr val="tx1"/>
                </a:solidFill>
                <a:prstDash val="solid"/>
              </a:ln>
            </c:spPr>
          </c:dPt>
          <c:dPt>
            <c:idx val="3"/>
            <c:bubble3D val="0"/>
            <c:spPr>
              <a:solidFill>
                <a:schemeClr val="folHlink"/>
              </a:solidFill>
              <a:ln w="12744">
                <a:solidFill>
                  <a:schemeClr val="tx1"/>
                </a:solidFill>
                <a:prstDash val="solid"/>
              </a:ln>
            </c:spPr>
          </c:dPt>
          <c:dLbls>
            <c:dLbl>
              <c:idx val="1"/>
              <c:layout/>
              <c:tx>
                <c:rich>
                  <a:bodyPr/>
                  <a:lstStyle/>
                  <a:p>
                    <a:r>
                      <a:rPr lang="en-US" dirty="0">
                        <a:solidFill>
                          <a:schemeClr val="bg1"/>
                        </a:solidFill>
                      </a:rPr>
                      <a:t>U.S., 14.3%</a:t>
                    </a:r>
                  </a:p>
                </c:rich>
              </c:tx>
              <c:showLegendKey val="0"/>
              <c:showVal val="1"/>
              <c:showCatName val="1"/>
              <c:showSerName val="0"/>
              <c:showPercent val="0"/>
              <c:showBubbleSize val="0"/>
            </c:dLbl>
            <c:showLegendKey val="0"/>
            <c:showVal val="1"/>
            <c:showCatName val="1"/>
            <c:showSerName val="0"/>
            <c:showPercent val="0"/>
            <c:showBubbleSize val="0"/>
            <c:showLeaderLines val="1"/>
          </c:dLbls>
          <c:cat>
            <c:strRef>
              <c:f>Sheet1!$B$1:$E$1</c:f>
              <c:strCache>
                <c:ptCount val="4"/>
                <c:pt idx="0">
                  <c:v>Ont</c:v>
                </c:pt>
                <c:pt idx="1">
                  <c:v>U.S.</c:v>
                </c:pt>
                <c:pt idx="2">
                  <c:v>Other Can</c:v>
                </c:pt>
                <c:pt idx="3">
                  <c:v>Overseas</c:v>
                </c:pt>
              </c:strCache>
            </c:strRef>
          </c:cat>
          <c:val>
            <c:numRef>
              <c:f>Sheet1!$B$2:$E$2</c:f>
              <c:numCache>
                <c:formatCode>0.0%</c:formatCode>
                <c:ptCount val="4"/>
                <c:pt idx="0">
                  <c:v>0.549471076380461</c:v>
                </c:pt>
                <c:pt idx="1">
                  <c:v>0.14298835308130076</c:v>
                </c:pt>
                <c:pt idx="2">
                  <c:v>9.0865828872085427E-2</c:v>
                </c:pt>
                <c:pt idx="3">
                  <c:v>0.21667474166615286</c:v>
                </c:pt>
              </c:numCache>
            </c:numRef>
          </c:val>
        </c:ser>
        <c:dLbls>
          <c:showLegendKey val="0"/>
          <c:showVal val="0"/>
          <c:showCatName val="0"/>
          <c:showSerName val="0"/>
          <c:showPercent val="0"/>
          <c:showBubbleSize val="0"/>
          <c:showLeaderLines val="1"/>
        </c:dLbls>
        <c:firstSliceAng val="0"/>
      </c:pieChart>
      <c:spPr>
        <a:noFill/>
        <a:ln w="25401">
          <a:noFill/>
        </a:ln>
      </c:spPr>
    </c:plotArea>
    <c:plotVisOnly val="1"/>
    <c:dispBlanksAs val="zero"/>
    <c:showDLblsOverMax val="0"/>
  </c:chart>
  <c:spPr>
    <a:noFill/>
    <a:ln>
      <a:noFill/>
    </a:ln>
  </c:spPr>
  <c:txPr>
    <a:bodyPr/>
    <a:lstStyle/>
    <a:p>
      <a:pPr>
        <a:defRPr sz="1029" b="1" i="0" u="none" strike="noStrike" baseline="0">
          <a:solidFill>
            <a:schemeClr val="tx1"/>
          </a:solidFill>
          <a:latin typeface="Arial"/>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96" b="1" i="0" u="none" strike="noStrike" baseline="0">
                <a:solidFill>
                  <a:schemeClr val="tx1"/>
                </a:solidFill>
                <a:latin typeface="Arial"/>
                <a:ea typeface="Arial"/>
                <a:cs typeface="Arial"/>
              </a:defRPr>
            </a:pPr>
            <a:r>
              <a:rPr lang="en-CA" sz="1000" b="1" i="0" u="none" strike="noStrike" baseline="0" dirty="0" smtClean="0">
                <a:solidFill>
                  <a:srgbClr val="000000"/>
                </a:solidFill>
                <a:latin typeface="Arial"/>
                <a:cs typeface="Arial"/>
              </a:rPr>
              <a:t>Casino Visitor </a:t>
            </a:r>
            <a:r>
              <a:rPr lang="en-CA" sz="1000" b="1" i="0" u="none" strike="noStrike" baseline="0" dirty="0">
                <a:solidFill>
                  <a:srgbClr val="000000"/>
                </a:solidFill>
                <a:latin typeface="Arial"/>
                <a:cs typeface="Arial"/>
              </a:rPr>
              <a:t>Spending by Origin</a:t>
            </a:r>
          </a:p>
          <a:p>
            <a:pPr>
              <a:defRPr sz="1096" b="1" i="0" u="none" strike="noStrike" baseline="0">
                <a:solidFill>
                  <a:schemeClr val="tx1"/>
                </a:solidFill>
                <a:latin typeface="Arial"/>
                <a:ea typeface="Arial"/>
                <a:cs typeface="Arial"/>
              </a:defRPr>
            </a:pPr>
            <a:r>
              <a:rPr lang="en-CA" sz="1000" b="1" i="0" u="none" strike="noStrike" baseline="0" dirty="0" smtClean="0">
                <a:solidFill>
                  <a:srgbClr val="000000"/>
                </a:solidFill>
                <a:latin typeface="Arial"/>
                <a:cs typeface="Arial"/>
              </a:rPr>
              <a:t>$1.5 billion</a:t>
            </a:r>
            <a:endParaRPr lang="en-CA" sz="1000" dirty="0"/>
          </a:p>
        </c:rich>
      </c:tx>
      <c:layout>
        <c:manualLayout>
          <c:xMode val="edge"/>
          <c:yMode val="edge"/>
          <c:x val="8.7998923695689138E-2"/>
          <c:y val="0.87767588555718867"/>
        </c:manualLayout>
      </c:layout>
      <c:overlay val="0"/>
      <c:spPr>
        <a:noFill/>
        <a:ln w="24535">
          <a:noFill/>
        </a:ln>
      </c:spPr>
    </c:title>
    <c:autoTitleDeleted val="0"/>
    <c:plotArea>
      <c:layout>
        <c:manualLayout>
          <c:layoutTarget val="inner"/>
          <c:xMode val="edge"/>
          <c:yMode val="edge"/>
          <c:x val="0.12569832402234637"/>
          <c:y val="0.1513104013104013"/>
          <c:w val="0.62129128193508187"/>
          <c:h val="0.68049382026654759"/>
        </c:manualLayout>
      </c:layout>
      <c:pieChart>
        <c:varyColors val="1"/>
        <c:ser>
          <c:idx val="0"/>
          <c:order val="0"/>
          <c:tx>
            <c:strRef>
              <c:f>Sheet1!$A$2</c:f>
              <c:strCache>
                <c:ptCount val="1"/>
                <c:pt idx="0">
                  <c:v>spending</c:v>
                </c:pt>
              </c:strCache>
            </c:strRef>
          </c:tx>
          <c:spPr>
            <a:solidFill>
              <a:schemeClr val="accent1"/>
            </a:solidFill>
            <a:ln w="12267">
              <a:solidFill>
                <a:schemeClr val="tx1"/>
              </a:solidFill>
              <a:prstDash val="solid"/>
            </a:ln>
          </c:spPr>
          <c:dPt>
            <c:idx val="0"/>
            <c:bubble3D val="0"/>
          </c:dPt>
          <c:dPt>
            <c:idx val="1"/>
            <c:bubble3D val="0"/>
            <c:spPr>
              <a:solidFill>
                <a:schemeClr val="accent2"/>
              </a:solidFill>
              <a:ln w="12267">
                <a:solidFill>
                  <a:schemeClr val="tx1"/>
                </a:solidFill>
                <a:prstDash val="solid"/>
              </a:ln>
            </c:spPr>
          </c:dPt>
          <c:dPt>
            <c:idx val="2"/>
            <c:bubble3D val="0"/>
            <c:spPr>
              <a:solidFill>
                <a:srgbClr val="FF0000"/>
              </a:solidFill>
              <a:ln w="12267">
                <a:solidFill>
                  <a:schemeClr val="tx1"/>
                </a:solidFill>
                <a:prstDash val="solid"/>
              </a:ln>
            </c:spPr>
          </c:dPt>
          <c:dPt>
            <c:idx val="3"/>
            <c:bubble3D val="0"/>
            <c:spPr>
              <a:solidFill>
                <a:schemeClr val="folHlink"/>
              </a:solidFill>
              <a:ln w="12267">
                <a:solidFill>
                  <a:schemeClr val="tx1"/>
                </a:solidFill>
                <a:prstDash val="solid"/>
              </a:ln>
            </c:spPr>
          </c:dPt>
          <c:dLbls>
            <c:dLbl>
              <c:idx val="1"/>
              <c:layout>
                <c:manualLayout>
                  <c:x val="-4.9935421741347082E-2"/>
                  <c:y val="-0.20486549740975549"/>
                </c:manualLayout>
              </c:layout>
              <c:tx>
                <c:rich>
                  <a:bodyPr/>
                  <a:lstStyle/>
                  <a:p>
                    <a:r>
                      <a:rPr lang="en-US" dirty="0">
                        <a:solidFill>
                          <a:schemeClr val="bg1"/>
                        </a:solidFill>
                      </a:rPr>
                      <a:t>U.S., 27.2%</a:t>
                    </a:r>
                  </a:p>
                </c:rich>
              </c:tx>
              <c:showLegendKey val="0"/>
              <c:showVal val="1"/>
              <c:showCatName val="1"/>
              <c:showSerName val="0"/>
              <c:showPercent val="0"/>
              <c:showBubbleSize val="0"/>
            </c:dLbl>
            <c:showLegendKey val="0"/>
            <c:showVal val="1"/>
            <c:showCatName val="1"/>
            <c:showSerName val="0"/>
            <c:showPercent val="0"/>
            <c:showBubbleSize val="0"/>
            <c:showLeaderLines val="1"/>
          </c:dLbls>
          <c:cat>
            <c:strRef>
              <c:f>Sheet1!$B$1:$E$1</c:f>
              <c:strCache>
                <c:ptCount val="4"/>
                <c:pt idx="0">
                  <c:v>Ont</c:v>
                </c:pt>
                <c:pt idx="1">
                  <c:v>U.S.</c:v>
                </c:pt>
                <c:pt idx="2">
                  <c:v>Other Can</c:v>
                </c:pt>
                <c:pt idx="3">
                  <c:v>Overseas</c:v>
                </c:pt>
              </c:strCache>
            </c:strRef>
          </c:cat>
          <c:val>
            <c:numRef>
              <c:f>Sheet1!$B$2:$E$2</c:f>
              <c:numCache>
                <c:formatCode>0.0%</c:formatCode>
                <c:ptCount val="4"/>
                <c:pt idx="0">
                  <c:v>0.35000013559861504</c:v>
                </c:pt>
                <c:pt idx="1">
                  <c:v>0.27198752654790187</c:v>
                </c:pt>
                <c:pt idx="2">
                  <c:v>5.5547578223156743E-2</c:v>
                </c:pt>
                <c:pt idx="3">
                  <c:v>0.32246475963032639</c:v>
                </c:pt>
              </c:numCache>
            </c:numRef>
          </c:val>
        </c:ser>
        <c:dLbls>
          <c:showLegendKey val="0"/>
          <c:showVal val="0"/>
          <c:showCatName val="0"/>
          <c:showSerName val="0"/>
          <c:showPercent val="0"/>
          <c:showBubbleSize val="0"/>
          <c:showLeaderLines val="1"/>
        </c:dLbls>
        <c:firstSliceAng val="0"/>
      </c:pieChart>
      <c:spPr>
        <a:noFill/>
        <a:ln w="25425">
          <a:noFill/>
        </a:ln>
      </c:spPr>
    </c:plotArea>
    <c:plotVisOnly val="1"/>
    <c:dispBlanksAs val="zero"/>
    <c:showDLblsOverMax val="0"/>
  </c:chart>
  <c:spPr>
    <a:noFill/>
    <a:ln>
      <a:noFill/>
    </a:ln>
  </c:spPr>
  <c:txPr>
    <a:bodyPr/>
    <a:lstStyle/>
    <a:p>
      <a:pPr>
        <a:defRPr sz="991" b="1" i="0" u="none" strike="noStrike" baseline="0">
          <a:solidFill>
            <a:schemeClr val="tx1"/>
          </a:solidFill>
          <a:latin typeface="Arial"/>
          <a:ea typeface="Arial"/>
          <a:cs typeface="Aria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423973362930077"/>
          <c:y val="2.0283975659229209E-2"/>
          <c:w val="0.79134295227524976"/>
          <c:h val="0.87829614604462469"/>
        </c:manualLayout>
      </c:layout>
      <c:barChart>
        <c:barDir val="bar"/>
        <c:grouping val="clustered"/>
        <c:varyColors val="0"/>
        <c:ser>
          <c:idx val="0"/>
          <c:order val="0"/>
          <c:tx>
            <c:strRef>
              <c:f>Sheet1!$A$2</c:f>
              <c:strCache>
                <c:ptCount val="1"/>
                <c:pt idx="0">
                  <c:v>Casino</c:v>
                </c:pt>
              </c:strCache>
            </c:strRef>
          </c:tx>
          <c:spPr>
            <a:solidFill>
              <a:srgbClr val="FF0000"/>
            </a:solidFill>
            <a:ln w="8587">
              <a:solidFill>
                <a:schemeClr val="tx1"/>
              </a:solidFill>
              <a:prstDash val="solid"/>
            </a:ln>
          </c:spPr>
          <c:invertIfNegative val="0"/>
          <c:dLbls>
            <c:numFmt formatCode="0%" sourceLinked="0"/>
            <c:spPr>
              <a:noFill/>
              <a:ln w="17175">
                <a:noFill/>
              </a:ln>
            </c:spPr>
            <c:txPr>
              <a:bodyPr/>
              <a:lstStyle/>
              <a:p>
                <a:pPr>
                  <a:defRPr sz="100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numRef>
              <c:f>Sheet1!$B$1:$N$1</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cat>
          <c:val>
            <c:numRef>
              <c:f>Sheet1!$B$2:$N$2</c:f>
              <c:numCache>
                <c:formatCode>0%</c:formatCode>
                <c:ptCount val="13"/>
                <c:pt idx="0">
                  <c:v>0.14271693501555036</c:v>
                </c:pt>
                <c:pt idx="1">
                  <c:v>1.504863970530184E-2</c:v>
                </c:pt>
                <c:pt idx="2">
                  <c:v>9.1740399174082124E-2</c:v>
                </c:pt>
                <c:pt idx="3">
                  <c:v>8.0611370831257634E-2</c:v>
                </c:pt>
                <c:pt idx="4">
                  <c:v>0.33718997362063763</c:v>
                </c:pt>
                <c:pt idx="5">
                  <c:v>0.15496508263409253</c:v>
                </c:pt>
                <c:pt idx="6">
                  <c:v>5.5338652166946743E-2</c:v>
                </c:pt>
                <c:pt idx="7">
                  <c:v>2.0652971039892092E-2</c:v>
                </c:pt>
                <c:pt idx="8">
                  <c:v>2.0294458112978891E-2</c:v>
                </c:pt>
                <c:pt idx="9">
                  <c:v>2.2442824172873136E-2</c:v>
                </c:pt>
                <c:pt idx="10">
                  <c:v>8.0835642090108604E-3</c:v>
                </c:pt>
                <c:pt idx="11">
                  <c:v>5.1237838480597282E-3</c:v>
                </c:pt>
                <c:pt idx="12">
                  <c:v>4.5791345469316493E-2</c:v>
                </c:pt>
              </c:numCache>
            </c:numRef>
          </c:val>
        </c:ser>
        <c:ser>
          <c:idx val="1"/>
          <c:order val="1"/>
          <c:tx>
            <c:strRef>
              <c:f>Sheet1!$A$3</c:f>
              <c:strCache>
                <c:ptCount val="1"/>
                <c:pt idx="0">
                  <c:v>Total</c:v>
                </c:pt>
              </c:strCache>
            </c:strRef>
          </c:tx>
          <c:spPr>
            <a:solidFill>
              <a:schemeClr val="accent2"/>
            </a:solidFill>
          </c:spPr>
          <c:invertIfNegative val="0"/>
          <c:dLbls>
            <c:numFmt formatCode="0%" sourceLinked="0"/>
            <c:txPr>
              <a:bodyPr/>
              <a:lstStyle/>
              <a:p>
                <a:pPr>
                  <a:defRPr sz="1000" baseline="0"/>
                </a:pPr>
                <a:endParaRPr lang="en-US"/>
              </a:p>
            </c:txPr>
            <c:showLegendKey val="0"/>
            <c:showVal val="1"/>
            <c:showCatName val="0"/>
            <c:showSerName val="0"/>
            <c:showPercent val="0"/>
            <c:showBubbleSize val="0"/>
            <c:showLeaderLines val="0"/>
          </c:dLbls>
          <c:cat>
            <c:numRef>
              <c:f>Sheet1!$B$1:$N$1</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cat>
          <c:val>
            <c:numRef>
              <c:f>Sheet1!$B$3:$N$3</c:f>
              <c:numCache>
                <c:formatCode>0%</c:formatCode>
                <c:ptCount val="13"/>
                <c:pt idx="0">
                  <c:v>0.11604427679217189</c:v>
                </c:pt>
                <c:pt idx="1">
                  <c:v>3.1879808543875579E-2</c:v>
                </c:pt>
                <c:pt idx="2">
                  <c:v>0.10554341362216156</c:v>
                </c:pt>
                <c:pt idx="3">
                  <c:v>0.10091998824281653</c:v>
                </c:pt>
                <c:pt idx="4">
                  <c:v>0.21765952857173976</c:v>
                </c:pt>
                <c:pt idx="5">
                  <c:v>0.13595228794837888</c:v>
                </c:pt>
                <c:pt idx="6">
                  <c:v>8.3309618668572991E-2</c:v>
                </c:pt>
                <c:pt idx="7">
                  <c:v>3.2958689878061755E-2</c:v>
                </c:pt>
                <c:pt idx="8">
                  <c:v>4.9217091692579047E-2</c:v>
                </c:pt>
                <c:pt idx="9">
                  <c:v>4.5056372045831961E-2</c:v>
                </c:pt>
                <c:pt idx="10">
                  <c:v>2.4959576252079597E-2</c:v>
                </c:pt>
                <c:pt idx="11">
                  <c:v>8.7647063234752663E-3</c:v>
                </c:pt>
                <c:pt idx="12">
                  <c:v>4.7734641418255244E-2</c:v>
                </c:pt>
              </c:numCache>
            </c:numRef>
          </c:val>
        </c:ser>
        <c:dLbls>
          <c:showLegendKey val="0"/>
          <c:showVal val="0"/>
          <c:showCatName val="0"/>
          <c:showSerName val="0"/>
          <c:showPercent val="0"/>
          <c:showBubbleSize val="0"/>
        </c:dLbls>
        <c:gapWidth val="150"/>
        <c:axId val="23435136"/>
        <c:axId val="23441408"/>
      </c:barChart>
      <c:catAx>
        <c:axId val="23435136"/>
        <c:scaling>
          <c:orientation val="minMax"/>
        </c:scaling>
        <c:delete val="0"/>
        <c:axPos val="l"/>
        <c:title>
          <c:tx>
            <c:rich>
              <a:bodyPr rot="-5400000" vert="horz"/>
              <a:lstStyle/>
              <a:p>
                <a:pPr>
                  <a:defRPr/>
                </a:pPr>
                <a:r>
                  <a:rPr lang="en-US" dirty="0" smtClean="0"/>
                  <a:t>Region of Residence</a:t>
                </a:r>
                <a:endParaRPr lang="en-US" dirty="0"/>
              </a:p>
            </c:rich>
          </c:tx>
          <c:layout/>
          <c:overlay val="0"/>
        </c:title>
        <c:numFmt formatCode="General" sourceLinked="1"/>
        <c:majorTickMark val="out"/>
        <c:minorTickMark val="none"/>
        <c:tickLblPos val="nextTo"/>
        <c:spPr>
          <a:ln w="2146">
            <a:solidFill>
              <a:schemeClr val="tx1"/>
            </a:solidFill>
            <a:prstDash val="solid"/>
          </a:ln>
        </c:spPr>
        <c:txPr>
          <a:bodyPr rot="0" vert="horz"/>
          <a:lstStyle/>
          <a:p>
            <a:pPr>
              <a:defRPr sz="1000" b="1" i="0" u="none" strike="noStrike" baseline="0">
                <a:solidFill>
                  <a:schemeClr val="tx1"/>
                </a:solidFill>
                <a:latin typeface="Arial"/>
                <a:ea typeface="Arial"/>
                <a:cs typeface="Arial"/>
              </a:defRPr>
            </a:pPr>
            <a:endParaRPr lang="en-US"/>
          </a:p>
        </c:txPr>
        <c:crossAx val="23441408"/>
        <c:crosses val="autoZero"/>
        <c:auto val="1"/>
        <c:lblAlgn val="ctr"/>
        <c:lblOffset val="100"/>
        <c:tickLblSkip val="1"/>
        <c:tickMarkSkip val="1"/>
        <c:noMultiLvlLbl val="0"/>
      </c:catAx>
      <c:valAx>
        <c:axId val="23441408"/>
        <c:scaling>
          <c:orientation val="minMax"/>
        </c:scaling>
        <c:delete val="0"/>
        <c:axPos val="b"/>
        <c:numFmt formatCode="0%" sourceLinked="0"/>
        <c:majorTickMark val="out"/>
        <c:minorTickMark val="none"/>
        <c:tickLblPos val="nextTo"/>
        <c:spPr>
          <a:ln w="2146">
            <a:solidFill>
              <a:schemeClr val="tx1"/>
            </a:solidFill>
            <a:prstDash val="solid"/>
          </a:ln>
        </c:spPr>
        <c:txPr>
          <a:bodyPr rot="0" vert="horz"/>
          <a:lstStyle/>
          <a:p>
            <a:pPr>
              <a:defRPr sz="1000" b="1" i="0" u="none" strike="noStrike" baseline="0">
                <a:solidFill>
                  <a:schemeClr val="tx1"/>
                </a:solidFill>
                <a:latin typeface="Arial"/>
                <a:ea typeface="Arial"/>
                <a:cs typeface="Arial"/>
              </a:defRPr>
            </a:pPr>
            <a:endParaRPr lang="en-US"/>
          </a:p>
        </c:txPr>
        <c:crossAx val="23435136"/>
        <c:crosses val="autoZero"/>
        <c:crossBetween val="between"/>
        <c:majorUnit val="0.05"/>
      </c:valAx>
      <c:spPr>
        <a:noFill/>
        <a:ln w="25404">
          <a:noFill/>
        </a:ln>
      </c:spPr>
    </c:plotArea>
    <c:legend>
      <c:legendPos val="r"/>
      <c:layout>
        <c:manualLayout>
          <c:xMode val="edge"/>
          <c:yMode val="edge"/>
          <c:x val="0.44763749534231168"/>
          <c:y val="7.5366444579042999E-2"/>
          <c:w val="0.23288143052592303"/>
          <c:h val="0.177202258808558"/>
        </c:manualLayout>
      </c:layout>
      <c:overlay val="0"/>
    </c:legend>
    <c:plotVisOnly val="1"/>
    <c:dispBlanksAs val="gap"/>
    <c:showDLblsOverMax val="0"/>
  </c:chart>
  <c:spPr>
    <a:noFill/>
    <a:ln>
      <a:noFill/>
    </a:ln>
  </c:spPr>
  <c:txPr>
    <a:bodyPr/>
    <a:lstStyle/>
    <a:p>
      <a:pPr>
        <a:defRPr sz="1436" b="1" i="0" u="none" strike="noStrike" baseline="0">
          <a:solidFill>
            <a:schemeClr val="tx1"/>
          </a:solidFill>
          <a:latin typeface="Arial"/>
          <a:ea typeface="Arial"/>
          <a:cs typeface="Aria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423973362930077"/>
          <c:y val="2.0283975659229209E-2"/>
          <c:w val="0.79134295227524976"/>
          <c:h val="0.87829614604462469"/>
        </c:manualLayout>
      </c:layout>
      <c:barChart>
        <c:barDir val="bar"/>
        <c:grouping val="clustered"/>
        <c:varyColors val="0"/>
        <c:ser>
          <c:idx val="0"/>
          <c:order val="0"/>
          <c:tx>
            <c:strRef>
              <c:f>Sheet1!$A$2</c:f>
              <c:strCache>
                <c:ptCount val="1"/>
                <c:pt idx="0">
                  <c:v>Casino</c:v>
                </c:pt>
              </c:strCache>
            </c:strRef>
          </c:tx>
          <c:spPr>
            <a:solidFill>
              <a:srgbClr val="FF0000"/>
            </a:solidFill>
            <a:ln w="8587">
              <a:solidFill>
                <a:schemeClr val="tx1"/>
              </a:solidFill>
              <a:prstDash val="solid"/>
            </a:ln>
          </c:spPr>
          <c:invertIfNegative val="0"/>
          <c:dLbls>
            <c:numFmt formatCode="0%" sourceLinked="0"/>
            <c:spPr>
              <a:noFill/>
              <a:ln w="17175">
                <a:noFill/>
              </a:ln>
            </c:spPr>
            <c:txPr>
              <a:bodyPr/>
              <a:lstStyle/>
              <a:p>
                <a:pPr>
                  <a:defRPr sz="100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Sheet1!$B$1:$J$1</c:f>
              <c:strCache>
                <c:ptCount val="9"/>
                <c:pt idx="0">
                  <c:v>Mexico</c:v>
                </c:pt>
                <c:pt idx="1">
                  <c:v>South Korea</c:v>
                </c:pt>
                <c:pt idx="2">
                  <c:v>Japan</c:v>
                </c:pt>
                <c:pt idx="3">
                  <c:v>Mainland China</c:v>
                </c:pt>
                <c:pt idx="4">
                  <c:v>Germany</c:v>
                </c:pt>
                <c:pt idx="5">
                  <c:v>India</c:v>
                </c:pt>
                <c:pt idx="6">
                  <c:v>UK</c:v>
                </c:pt>
                <c:pt idx="7">
                  <c:v>Brazil</c:v>
                </c:pt>
                <c:pt idx="8">
                  <c:v>France</c:v>
                </c:pt>
              </c:strCache>
            </c:strRef>
          </c:cat>
          <c:val>
            <c:numRef>
              <c:f>Sheet1!$B$2:$J$2</c:f>
              <c:numCache>
                <c:formatCode>0.0%</c:formatCode>
                <c:ptCount val="9"/>
                <c:pt idx="0">
                  <c:v>1.6634622689393062E-2</c:v>
                </c:pt>
                <c:pt idx="1">
                  <c:v>5.7575830598197604E-2</c:v>
                </c:pt>
                <c:pt idx="2">
                  <c:v>5.9249592088296214E-2</c:v>
                </c:pt>
                <c:pt idx="3">
                  <c:v>6.0067194503475321E-2</c:v>
                </c:pt>
                <c:pt idx="4">
                  <c:v>6.4719042676432498E-2</c:v>
                </c:pt>
                <c:pt idx="5">
                  <c:v>6.9117590188147504E-2</c:v>
                </c:pt>
                <c:pt idx="6">
                  <c:v>6.951590397346892E-2</c:v>
                </c:pt>
                <c:pt idx="7">
                  <c:v>7.95525857129077E-2</c:v>
                </c:pt>
                <c:pt idx="8">
                  <c:v>0.12833658596013048</c:v>
                </c:pt>
              </c:numCache>
            </c:numRef>
          </c:val>
        </c:ser>
        <c:ser>
          <c:idx val="1"/>
          <c:order val="1"/>
          <c:tx>
            <c:strRef>
              <c:f>Sheet1!$A$3</c:f>
              <c:strCache>
                <c:ptCount val="1"/>
                <c:pt idx="0">
                  <c:v>Total</c:v>
                </c:pt>
              </c:strCache>
            </c:strRef>
          </c:tx>
          <c:spPr>
            <a:solidFill>
              <a:schemeClr val="accent2"/>
            </a:solidFill>
          </c:spPr>
          <c:invertIfNegative val="0"/>
          <c:dLbls>
            <c:numFmt formatCode="0%" sourceLinked="0"/>
            <c:txPr>
              <a:bodyPr/>
              <a:lstStyle/>
              <a:p>
                <a:pPr>
                  <a:defRPr sz="1000" baseline="0"/>
                </a:pPr>
                <a:endParaRPr lang="en-US"/>
              </a:p>
            </c:txPr>
            <c:showLegendKey val="0"/>
            <c:showVal val="1"/>
            <c:showCatName val="0"/>
            <c:showSerName val="0"/>
            <c:showPercent val="0"/>
            <c:showBubbleSize val="0"/>
            <c:showLeaderLines val="0"/>
          </c:dLbls>
          <c:cat>
            <c:strRef>
              <c:f>Sheet1!$B$1:$J$1</c:f>
              <c:strCache>
                <c:ptCount val="9"/>
                <c:pt idx="0">
                  <c:v>Mexico</c:v>
                </c:pt>
                <c:pt idx="1">
                  <c:v>South Korea</c:v>
                </c:pt>
                <c:pt idx="2">
                  <c:v>Japan</c:v>
                </c:pt>
                <c:pt idx="3">
                  <c:v>Mainland China</c:v>
                </c:pt>
                <c:pt idx="4">
                  <c:v>Germany</c:v>
                </c:pt>
                <c:pt idx="5">
                  <c:v>India</c:v>
                </c:pt>
                <c:pt idx="6">
                  <c:v>UK</c:v>
                </c:pt>
                <c:pt idx="7">
                  <c:v>Brazil</c:v>
                </c:pt>
                <c:pt idx="8">
                  <c:v>France</c:v>
                </c:pt>
              </c:strCache>
            </c:strRef>
          </c:cat>
          <c:val>
            <c:numRef>
              <c:f>Sheet1!$B$3:$J$3</c:f>
              <c:numCache>
                <c:formatCode>0.0%</c:formatCode>
                <c:ptCount val="9"/>
                <c:pt idx="0">
                  <c:v>2.733667826136817E-2</c:v>
                </c:pt>
                <c:pt idx="1">
                  <c:v>3.2973392469303107E-2</c:v>
                </c:pt>
                <c:pt idx="2">
                  <c:v>4.7950417256108019E-2</c:v>
                </c:pt>
                <c:pt idx="3">
                  <c:v>8.4864849346230495E-2</c:v>
                </c:pt>
                <c:pt idx="4">
                  <c:v>4.4788141436341813E-2</c:v>
                </c:pt>
                <c:pt idx="5">
                  <c:v>5.6094008802133319E-2</c:v>
                </c:pt>
                <c:pt idx="6">
                  <c:v>0.12937153709141536</c:v>
                </c:pt>
                <c:pt idx="7">
                  <c:v>3.2204708306671333E-2</c:v>
                </c:pt>
                <c:pt idx="8">
                  <c:v>8.3265132057492058E-2</c:v>
                </c:pt>
              </c:numCache>
            </c:numRef>
          </c:val>
        </c:ser>
        <c:dLbls>
          <c:showLegendKey val="0"/>
          <c:showVal val="0"/>
          <c:showCatName val="0"/>
          <c:showSerName val="0"/>
          <c:showPercent val="0"/>
          <c:showBubbleSize val="0"/>
        </c:dLbls>
        <c:gapWidth val="150"/>
        <c:axId val="21059456"/>
        <c:axId val="21060992"/>
      </c:barChart>
      <c:catAx>
        <c:axId val="21059456"/>
        <c:scaling>
          <c:orientation val="minMax"/>
        </c:scaling>
        <c:delete val="0"/>
        <c:axPos val="l"/>
        <c:numFmt formatCode="General" sourceLinked="1"/>
        <c:majorTickMark val="out"/>
        <c:minorTickMark val="none"/>
        <c:tickLblPos val="nextTo"/>
        <c:spPr>
          <a:ln w="2146">
            <a:solidFill>
              <a:schemeClr val="tx1"/>
            </a:solidFill>
            <a:prstDash val="solid"/>
          </a:ln>
        </c:spPr>
        <c:txPr>
          <a:bodyPr rot="0" vert="horz"/>
          <a:lstStyle/>
          <a:p>
            <a:pPr>
              <a:defRPr sz="1000" b="1" i="0" u="none" strike="noStrike" baseline="0">
                <a:solidFill>
                  <a:schemeClr val="tx1"/>
                </a:solidFill>
                <a:latin typeface="Arial"/>
                <a:ea typeface="Arial"/>
                <a:cs typeface="Arial"/>
              </a:defRPr>
            </a:pPr>
            <a:endParaRPr lang="en-US"/>
          </a:p>
        </c:txPr>
        <c:crossAx val="21060992"/>
        <c:crosses val="autoZero"/>
        <c:auto val="1"/>
        <c:lblAlgn val="ctr"/>
        <c:lblOffset val="100"/>
        <c:tickLblSkip val="1"/>
        <c:tickMarkSkip val="1"/>
        <c:noMultiLvlLbl val="0"/>
      </c:catAx>
      <c:valAx>
        <c:axId val="21060992"/>
        <c:scaling>
          <c:orientation val="minMax"/>
        </c:scaling>
        <c:delete val="0"/>
        <c:axPos val="b"/>
        <c:numFmt formatCode="0%" sourceLinked="0"/>
        <c:majorTickMark val="out"/>
        <c:minorTickMark val="none"/>
        <c:tickLblPos val="nextTo"/>
        <c:spPr>
          <a:ln w="2146">
            <a:solidFill>
              <a:schemeClr val="tx1"/>
            </a:solidFill>
            <a:prstDash val="solid"/>
          </a:ln>
        </c:spPr>
        <c:txPr>
          <a:bodyPr rot="0" vert="horz"/>
          <a:lstStyle/>
          <a:p>
            <a:pPr>
              <a:defRPr sz="1000" b="1" i="0" u="none" strike="noStrike" baseline="0">
                <a:solidFill>
                  <a:schemeClr val="tx1"/>
                </a:solidFill>
                <a:latin typeface="Arial"/>
                <a:ea typeface="Arial"/>
                <a:cs typeface="Arial"/>
              </a:defRPr>
            </a:pPr>
            <a:endParaRPr lang="en-US"/>
          </a:p>
        </c:txPr>
        <c:crossAx val="21059456"/>
        <c:crosses val="autoZero"/>
        <c:crossBetween val="between"/>
        <c:majorUnit val="0.05"/>
      </c:valAx>
      <c:spPr>
        <a:noFill/>
        <a:ln w="25404">
          <a:noFill/>
        </a:ln>
      </c:spPr>
    </c:plotArea>
    <c:legend>
      <c:legendPos val="r"/>
      <c:layout>
        <c:manualLayout>
          <c:xMode val="edge"/>
          <c:yMode val="edge"/>
          <c:x val="0.72333177064896048"/>
          <c:y val="0.3020870118507914"/>
          <c:w val="0.23288143052592303"/>
          <c:h val="0.177202258808558"/>
        </c:manualLayout>
      </c:layout>
      <c:overlay val="0"/>
    </c:legend>
    <c:plotVisOnly val="1"/>
    <c:dispBlanksAs val="gap"/>
    <c:showDLblsOverMax val="0"/>
  </c:chart>
  <c:spPr>
    <a:noFill/>
    <a:ln>
      <a:noFill/>
    </a:ln>
  </c:spPr>
  <c:txPr>
    <a:bodyPr/>
    <a:lstStyle/>
    <a:p>
      <a:pPr>
        <a:defRPr sz="1436" b="1" i="0" u="none" strike="noStrike" baseline="0">
          <a:solidFill>
            <a:schemeClr val="tx1"/>
          </a:solidFill>
          <a:latin typeface="Arial"/>
          <a:ea typeface="Arial"/>
          <a:cs typeface="Arial"/>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774130577427821"/>
          <c:y val="3.4375000000000003E-2"/>
          <c:w val="0.76189583333333333"/>
          <c:h val="0.86414566929133863"/>
        </c:manualLayout>
      </c:layout>
      <c:barChart>
        <c:barDir val="col"/>
        <c:grouping val="clustered"/>
        <c:varyColors val="0"/>
        <c:ser>
          <c:idx val="0"/>
          <c:order val="0"/>
          <c:tx>
            <c:strRef>
              <c:f>Sheet1!$B$1</c:f>
              <c:strCache>
                <c:ptCount val="1"/>
                <c:pt idx="0">
                  <c:v>Casino</c:v>
                </c:pt>
              </c:strCache>
            </c:strRef>
          </c:tx>
          <c:spPr>
            <a:solidFill>
              <a:srgbClr val="FF0000"/>
            </a:solidFill>
          </c:spPr>
          <c:invertIfNegative val="0"/>
          <c:dLbls>
            <c:numFmt formatCode="0%" sourceLinked="0"/>
            <c:txPr>
              <a:bodyPr/>
              <a:lstStyle/>
              <a:p>
                <a:pPr>
                  <a:defRPr sz="800" baseline="0">
                    <a:latin typeface="Arial" panose="020B0604020202020204" pitchFamily="34" charset="0"/>
                  </a:defRPr>
                </a:pPr>
                <a:endParaRPr lang="en-US"/>
              </a:p>
            </c:txPr>
            <c:showLegendKey val="0"/>
            <c:showVal val="1"/>
            <c:showCatName val="0"/>
            <c:showSerName val="0"/>
            <c:showPercent val="0"/>
            <c:showBubbleSize val="0"/>
            <c:showLeaderLines val="0"/>
          </c:dLbls>
          <c:cat>
            <c:numRef>
              <c:f>Sheet1!$A$2:$A$14</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cat>
          <c:val>
            <c:numRef>
              <c:f>Sheet1!$B$2:$B$14</c:f>
              <c:numCache>
                <c:formatCode>0.0%</c:formatCode>
                <c:ptCount val="13"/>
                <c:pt idx="0">
                  <c:v>0.12718289312360309</c:v>
                </c:pt>
                <c:pt idx="1">
                  <c:v>0.41505571426668569</c:v>
                </c:pt>
                <c:pt idx="2">
                  <c:v>7.260931370770829E-2</c:v>
                </c:pt>
                <c:pt idx="3">
                  <c:v>2.2191037454360362E-2</c:v>
                </c:pt>
                <c:pt idx="4">
                  <c:v>0.16608889106851729</c:v>
                </c:pt>
                <c:pt idx="5">
                  <c:v>2.6378729093265899E-2</c:v>
                </c:pt>
                <c:pt idx="6">
                  <c:v>0.11781161235307741</c:v>
                </c:pt>
                <c:pt idx="7">
                  <c:v>2.3853918785236922E-2</c:v>
                </c:pt>
                <c:pt idx="8">
                  <c:v>4.1084860502060776E-2</c:v>
                </c:pt>
                <c:pt idx="9">
                  <c:v>6.8257644251035754E-2</c:v>
                </c:pt>
                <c:pt idx="10">
                  <c:v>1.1957085799318555E-2</c:v>
                </c:pt>
                <c:pt idx="11">
                  <c:v>2.052947308689243E-2</c:v>
                </c:pt>
                <c:pt idx="12">
                  <c:v>2.1954270345661012E-2</c:v>
                </c:pt>
              </c:numCache>
            </c:numRef>
          </c:val>
        </c:ser>
        <c:ser>
          <c:idx val="1"/>
          <c:order val="1"/>
          <c:tx>
            <c:strRef>
              <c:f>Sheet1!$C$1</c:f>
              <c:strCache>
                <c:ptCount val="1"/>
                <c:pt idx="0">
                  <c:v>Total</c:v>
                </c:pt>
              </c:strCache>
            </c:strRef>
          </c:tx>
          <c:spPr>
            <a:solidFill>
              <a:srgbClr val="0070C0"/>
            </a:solidFill>
          </c:spPr>
          <c:invertIfNegative val="0"/>
          <c:dLbls>
            <c:numFmt formatCode="0%" sourceLinked="0"/>
            <c:txPr>
              <a:bodyPr/>
              <a:lstStyle/>
              <a:p>
                <a:pPr>
                  <a:defRPr sz="800" baseline="0">
                    <a:latin typeface="Arial" panose="020B0604020202020204" pitchFamily="34" charset="0"/>
                  </a:defRPr>
                </a:pPr>
                <a:endParaRPr lang="en-US"/>
              </a:p>
            </c:txPr>
            <c:dLblPos val="outEnd"/>
            <c:showLegendKey val="0"/>
            <c:showVal val="1"/>
            <c:showCatName val="0"/>
            <c:showSerName val="0"/>
            <c:showPercent val="0"/>
            <c:showBubbleSize val="0"/>
            <c:showLeaderLines val="0"/>
          </c:dLbls>
          <c:cat>
            <c:numRef>
              <c:f>Sheet1!$A$2:$A$14</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cat>
          <c:val>
            <c:numRef>
              <c:f>Sheet1!$C$2:$C$14</c:f>
              <c:numCache>
                <c:formatCode>0.0%</c:formatCode>
                <c:ptCount val="13"/>
                <c:pt idx="0">
                  <c:v>0.1121654730849707</c:v>
                </c:pt>
                <c:pt idx="1">
                  <c:v>9.3624700451403309E-2</c:v>
                </c:pt>
                <c:pt idx="2">
                  <c:v>7.8514507317498844E-2</c:v>
                </c:pt>
                <c:pt idx="3">
                  <c:v>7.9221072630691142E-2</c:v>
                </c:pt>
                <c:pt idx="4">
                  <c:v>0.20301249343773622</c:v>
                </c:pt>
                <c:pt idx="5">
                  <c:v>8.0097564771452287E-2</c:v>
                </c:pt>
                <c:pt idx="6">
                  <c:v>8.878737995068002E-2</c:v>
                </c:pt>
                <c:pt idx="7">
                  <c:v>4.0342468215574585E-2</c:v>
                </c:pt>
                <c:pt idx="8">
                  <c:v>5.7046547019084827E-2</c:v>
                </c:pt>
                <c:pt idx="9">
                  <c:v>6.5944516714675605E-2</c:v>
                </c:pt>
                <c:pt idx="10">
                  <c:v>3.8605069898647086E-2</c:v>
                </c:pt>
                <c:pt idx="11">
                  <c:v>3.2035953282140345E-2</c:v>
                </c:pt>
                <c:pt idx="12">
                  <c:v>6.3896916100974616E-2</c:v>
                </c:pt>
              </c:numCache>
            </c:numRef>
          </c:val>
        </c:ser>
        <c:dLbls>
          <c:showLegendKey val="0"/>
          <c:showVal val="0"/>
          <c:showCatName val="0"/>
          <c:showSerName val="0"/>
          <c:showPercent val="0"/>
          <c:showBubbleSize val="0"/>
        </c:dLbls>
        <c:gapWidth val="150"/>
        <c:axId val="24002944"/>
        <c:axId val="24006016"/>
      </c:barChart>
      <c:catAx>
        <c:axId val="24002944"/>
        <c:scaling>
          <c:orientation val="minMax"/>
        </c:scaling>
        <c:delete val="0"/>
        <c:axPos val="b"/>
        <c:title>
          <c:tx>
            <c:rich>
              <a:bodyPr/>
              <a:lstStyle/>
              <a:p>
                <a:pPr>
                  <a:defRPr/>
                </a:pPr>
                <a:r>
                  <a:rPr lang="en-US" sz="1000" baseline="0" dirty="0" smtClean="0">
                    <a:latin typeface="Arial" panose="020B0604020202020204" pitchFamily="34" charset="0"/>
                  </a:rPr>
                  <a:t>Region</a:t>
                </a:r>
                <a:endParaRPr lang="en-US" sz="1000" baseline="0" dirty="0">
                  <a:latin typeface="Arial" panose="020B0604020202020204" pitchFamily="34" charset="0"/>
                </a:endParaRPr>
              </a:p>
            </c:rich>
          </c:tx>
          <c:layout/>
          <c:overlay val="0"/>
        </c:title>
        <c:numFmt formatCode="General" sourceLinked="1"/>
        <c:majorTickMark val="out"/>
        <c:minorTickMark val="none"/>
        <c:tickLblPos val="nextTo"/>
        <c:txPr>
          <a:bodyPr/>
          <a:lstStyle/>
          <a:p>
            <a:pPr>
              <a:defRPr sz="1000" b="1" i="0" baseline="0">
                <a:latin typeface="Arial" panose="020B0604020202020204" pitchFamily="34" charset="0"/>
              </a:defRPr>
            </a:pPr>
            <a:endParaRPr lang="en-US"/>
          </a:p>
        </c:txPr>
        <c:crossAx val="24006016"/>
        <c:crosses val="autoZero"/>
        <c:auto val="1"/>
        <c:lblAlgn val="ctr"/>
        <c:lblOffset val="100"/>
        <c:noMultiLvlLbl val="0"/>
      </c:catAx>
      <c:valAx>
        <c:axId val="24006016"/>
        <c:scaling>
          <c:orientation val="minMax"/>
        </c:scaling>
        <c:delete val="0"/>
        <c:axPos val="l"/>
        <c:majorGridlines/>
        <c:title>
          <c:tx>
            <c:rich>
              <a:bodyPr rot="-5400000" vert="horz"/>
              <a:lstStyle/>
              <a:p>
                <a:pPr>
                  <a:defRPr/>
                </a:pPr>
                <a:r>
                  <a:rPr lang="en-US" sz="1000" baseline="0" dirty="0" smtClean="0">
                    <a:latin typeface="Arial" panose="020B0604020202020204" pitchFamily="34" charset="0"/>
                  </a:rPr>
                  <a:t>% of Ontario</a:t>
                </a:r>
                <a:endParaRPr lang="en-US" sz="1000" baseline="0" dirty="0">
                  <a:latin typeface="Arial" panose="020B0604020202020204" pitchFamily="34" charset="0"/>
                </a:endParaRPr>
              </a:p>
            </c:rich>
          </c:tx>
          <c:layout/>
          <c:overlay val="0"/>
        </c:title>
        <c:numFmt formatCode="0%" sourceLinked="0"/>
        <c:majorTickMark val="out"/>
        <c:minorTickMark val="none"/>
        <c:tickLblPos val="nextTo"/>
        <c:txPr>
          <a:bodyPr/>
          <a:lstStyle/>
          <a:p>
            <a:pPr>
              <a:defRPr sz="1000" b="1" i="0" baseline="0">
                <a:latin typeface="Arial" panose="020B0604020202020204" pitchFamily="34" charset="0"/>
              </a:defRPr>
            </a:pPr>
            <a:endParaRPr lang="en-US"/>
          </a:p>
        </c:txPr>
        <c:crossAx val="24002944"/>
        <c:crosses val="autoZero"/>
        <c:crossBetween val="between"/>
      </c:valAx>
    </c:plotArea>
    <c:legend>
      <c:legendPos val="r"/>
      <c:layout>
        <c:manualLayout>
          <c:xMode val="edge"/>
          <c:yMode val="edge"/>
          <c:x val="0.24963713910761154"/>
          <c:y val="3.4659694881889802E-2"/>
          <c:w val="0.58577952755905516"/>
          <c:h val="0.10664517716535434"/>
        </c:manualLayout>
      </c:layout>
      <c:overlay val="0"/>
      <c:txPr>
        <a:bodyPr/>
        <a:lstStyle/>
        <a:p>
          <a:pPr>
            <a:defRPr sz="1000" b="1" i="0" baseline="0">
              <a:latin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8779134295227528E-2"/>
          <c:y val="5.2738336713995942E-2"/>
          <c:w val="0.65260821309655936"/>
          <c:h val="0.69371196754563891"/>
        </c:manualLayout>
      </c:layout>
      <c:barChart>
        <c:barDir val="col"/>
        <c:grouping val="clustered"/>
        <c:varyColors val="0"/>
        <c:ser>
          <c:idx val="0"/>
          <c:order val="0"/>
          <c:tx>
            <c:strRef>
              <c:f>Sheet1!$B$1</c:f>
              <c:strCache>
                <c:ptCount val="1"/>
                <c:pt idx="0">
                  <c:v>Same-day</c:v>
                </c:pt>
              </c:strCache>
            </c:strRef>
          </c:tx>
          <c:spPr>
            <a:solidFill>
              <a:srgbClr val="FF0000"/>
            </a:solidFill>
            <a:ln w="9403">
              <a:solidFill>
                <a:schemeClr val="tx1"/>
              </a:solidFill>
              <a:prstDash val="solid"/>
            </a:ln>
          </c:spPr>
          <c:invertIfNegative val="0"/>
          <c:dLbls>
            <c:numFmt formatCode="0.0%" sourceLinked="0"/>
            <c:spPr>
              <a:noFill/>
              <a:ln w="18805">
                <a:noFill/>
              </a:ln>
            </c:spPr>
            <c:txPr>
              <a:bodyPr/>
              <a:lstStyle/>
              <a:p>
                <a:pPr>
                  <a:defRPr sz="98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Sheet1!$A$2:$A$3</c:f>
              <c:strCache>
                <c:ptCount val="2"/>
                <c:pt idx="0">
                  <c:v>Casino</c:v>
                </c:pt>
                <c:pt idx="1">
                  <c:v>Total</c:v>
                </c:pt>
              </c:strCache>
            </c:strRef>
          </c:cat>
          <c:val>
            <c:numRef>
              <c:f>Sheet1!$B$2:$B$3</c:f>
              <c:numCache>
                <c:formatCode>0.0%</c:formatCode>
                <c:ptCount val="2"/>
                <c:pt idx="0">
                  <c:v>0.34016670520745412</c:v>
                </c:pt>
                <c:pt idx="1">
                  <c:v>0.63594997951150345</c:v>
                </c:pt>
              </c:numCache>
            </c:numRef>
          </c:val>
        </c:ser>
        <c:ser>
          <c:idx val="1"/>
          <c:order val="1"/>
          <c:tx>
            <c:strRef>
              <c:f>Sheet1!$C$1</c:f>
              <c:strCache>
                <c:ptCount val="1"/>
                <c:pt idx="0">
                  <c:v>Overnight</c:v>
                </c:pt>
              </c:strCache>
            </c:strRef>
          </c:tx>
          <c:spPr>
            <a:solidFill>
              <a:srgbClr val="3366FF"/>
            </a:solidFill>
            <a:ln w="9403">
              <a:solidFill>
                <a:schemeClr val="tx1"/>
              </a:solidFill>
              <a:prstDash val="solid"/>
            </a:ln>
          </c:spPr>
          <c:invertIfNegative val="0"/>
          <c:dLbls>
            <c:dLbl>
              <c:idx val="0"/>
              <c:layout>
                <c:manualLayout>
                  <c:x val="1.2339669197590842E-2"/>
                  <c:y val="-4.7832450672577985E-3"/>
                </c:manualLayout>
              </c:layout>
              <c:dLblPos val="outEnd"/>
              <c:showLegendKey val="0"/>
              <c:showVal val="1"/>
              <c:showCatName val="0"/>
              <c:showSerName val="0"/>
              <c:showPercent val="0"/>
              <c:showBubbleSize val="0"/>
            </c:dLbl>
            <c:dLbl>
              <c:idx val="1"/>
              <c:layout>
                <c:manualLayout>
                  <c:x val="6.1244493313323415E-3"/>
                  <c:y val="-6.8034609208079714E-3"/>
                </c:manualLayout>
              </c:layout>
              <c:dLblPos val="outEnd"/>
              <c:showLegendKey val="0"/>
              <c:showVal val="1"/>
              <c:showCatName val="0"/>
              <c:showSerName val="0"/>
              <c:showPercent val="0"/>
              <c:showBubbleSize val="0"/>
            </c:dLbl>
            <c:dLbl>
              <c:idx val="3"/>
              <c:layout>
                <c:manualLayout>
                  <c:x val="1.2561790963194422E-2"/>
                  <c:y val="-4.5357147363740526E-3"/>
                </c:manualLayout>
              </c:layout>
              <c:dLblPos val="outEnd"/>
              <c:showLegendKey val="0"/>
              <c:showVal val="1"/>
              <c:showCatName val="0"/>
              <c:showSerName val="0"/>
              <c:showPercent val="0"/>
              <c:showBubbleSize val="0"/>
            </c:dLbl>
            <c:numFmt formatCode="0.0%" sourceLinked="0"/>
            <c:spPr>
              <a:noFill/>
              <a:ln w="18805">
                <a:noFill/>
              </a:ln>
            </c:spPr>
            <c:txPr>
              <a:bodyPr/>
              <a:lstStyle/>
              <a:p>
                <a:pPr>
                  <a:defRPr sz="98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Sheet1!$A$2:$A$3</c:f>
              <c:strCache>
                <c:ptCount val="2"/>
                <c:pt idx="0">
                  <c:v>Casino</c:v>
                </c:pt>
                <c:pt idx="1">
                  <c:v>Total</c:v>
                </c:pt>
              </c:strCache>
            </c:strRef>
          </c:cat>
          <c:val>
            <c:numRef>
              <c:f>Sheet1!$C$2:$C$3</c:f>
              <c:numCache>
                <c:formatCode>0.0%</c:formatCode>
                <c:ptCount val="2"/>
                <c:pt idx="0">
                  <c:v>0.65983329479254582</c:v>
                </c:pt>
                <c:pt idx="1">
                  <c:v>0.36405002048849655</c:v>
                </c:pt>
              </c:numCache>
            </c:numRef>
          </c:val>
        </c:ser>
        <c:dLbls>
          <c:showLegendKey val="0"/>
          <c:showVal val="0"/>
          <c:showCatName val="0"/>
          <c:showSerName val="0"/>
          <c:showPercent val="0"/>
          <c:showBubbleSize val="0"/>
        </c:dLbls>
        <c:gapWidth val="150"/>
        <c:axId val="28782592"/>
        <c:axId val="28784128"/>
      </c:barChart>
      <c:catAx>
        <c:axId val="28782592"/>
        <c:scaling>
          <c:orientation val="minMax"/>
        </c:scaling>
        <c:delete val="0"/>
        <c:axPos val="b"/>
        <c:numFmt formatCode="General" sourceLinked="1"/>
        <c:majorTickMark val="out"/>
        <c:minorTickMark val="none"/>
        <c:tickLblPos val="nextTo"/>
        <c:spPr>
          <a:ln w="2351">
            <a:solidFill>
              <a:schemeClr val="tx1"/>
            </a:solidFill>
            <a:prstDash val="solid"/>
          </a:ln>
        </c:spPr>
        <c:txPr>
          <a:bodyPr rot="0" vert="horz"/>
          <a:lstStyle/>
          <a:p>
            <a:pPr>
              <a:defRPr sz="999" b="1" i="0" u="none" strike="noStrike" baseline="0">
                <a:solidFill>
                  <a:schemeClr val="tx1"/>
                </a:solidFill>
                <a:latin typeface="Arial"/>
                <a:ea typeface="Arial"/>
                <a:cs typeface="Arial"/>
              </a:defRPr>
            </a:pPr>
            <a:endParaRPr lang="en-US"/>
          </a:p>
        </c:txPr>
        <c:crossAx val="28784128"/>
        <c:crosses val="autoZero"/>
        <c:auto val="1"/>
        <c:lblAlgn val="ctr"/>
        <c:lblOffset val="100"/>
        <c:tickLblSkip val="1"/>
        <c:tickMarkSkip val="1"/>
        <c:noMultiLvlLbl val="0"/>
      </c:catAx>
      <c:valAx>
        <c:axId val="28784128"/>
        <c:scaling>
          <c:orientation val="minMax"/>
        </c:scaling>
        <c:delete val="0"/>
        <c:axPos val="l"/>
        <c:numFmt formatCode="0%" sourceLinked="0"/>
        <c:majorTickMark val="out"/>
        <c:minorTickMark val="none"/>
        <c:tickLblPos val="nextTo"/>
        <c:spPr>
          <a:ln w="2351">
            <a:solidFill>
              <a:schemeClr val="tx1"/>
            </a:solidFill>
            <a:prstDash val="solid"/>
          </a:ln>
        </c:spPr>
        <c:txPr>
          <a:bodyPr rot="0" vert="horz"/>
          <a:lstStyle/>
          <a:p>
            <a:pPr>
              <a:defRPr sz="999" b="1" i="0" u="none" strike="noStrike" baseline="0">
                <a:solidFill>
                  <a:schemeClr val="tx1"/>
                </a:solidFill>
                <a:latin typeface="Arial"/>
                <a:ea typeface="Arial"/>
                <a:cs typeface="Arial"/>
              </a:defRPr>
            </a:pPr>
            <a:endParaRPr lang="en-US"/>
          </a:p>
        </c:txPr>
        <c:crossAx val="28782592"/>
        <c:crosses val="autoZero"/>
        <c:crossBetween val="between"/>
        <c:majorUnit val="0.2"/>
      </c:valAx>
      <c:spPr>
        <a:noFill/>
        <a:ln w="25409">
          <a:noFill/>
        </a:ln>
      </c:spPr>
    </c:plotArea>
    <c:legend>
      <c:legendPos val="r"/>
      <c:layout>
        <c:manualLayout>
          <c:xMode val="edge"/>
          <c:yMode val="edge"/>
          <c:x val="0.46621732283464562"/>
          <c:y val="2.5349400385725265E-2"/>
          <c:w val="0.31630909090909093"/>
          <c:h val="8.3377271211264342E-2"/>
        </c:manualLayout>
      </c:layout>
      <c:overlay val="0"/>
      <c:spPr>
        <a:noFill/>
        <a:ln w="18805">
          <a:noFill/>
        </a:ln>
      </c:spPr>
      <c:txPr>
        <a:bodyPr/>
        <a:lstStyle/>
        <a:p>
          <a:pPr>
            <a:defRPr sz="1100"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73" b="1" i="0" u="none" strike="noStrike" baseline="0">
          <a:solidFill>
            <a:schemeClr val="tx1"/>
          </a:solidFill>
          <a:latin typeface="Arial"/>
          <a:ea typeface="Arial"/>
          <a:cs typeface="Arial"/>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870144284128746"/>
          <c:y val="2.2267206477732792E-2"/>
          <c:w val="0.5760266370699223"/>
          <c:h val="0.77732793522267207"/>
        </c:manualLayout>
      </c:layout>
      <c:barChart>
        <c:barDir val="bar"/>
        <c:grouping val="clustered"/>
        <c:varyColors val="0"/>
        <c:ser>
          <c:idx val="0"/>
          <c:order val="0"/>
          <c:tx>
            <c:strRef>
              <c:f>Sheet1!$A$2</c:f>
              <c:strCache>
                <c:ptCount val="1"/>
                <c:pt idx="0">
                  <c:v>Overnight</c:v>
                </c:pt>
              </c:strCache>
            </c:strRef>
          </c:tx>
          <c:spPr>
            <a:solidFill>
              <a:srgbClr val="FF0000"/>
            </a:solidFill>
            <a:ln w="9280">
              <a:solidFill>
                <a:schemeClr val="tx1"/>
              </a:solidFill>
              <a:prstDash val="solid"/>
            </a:ln>
          </c:spPr>
          <c:invertIfNegative val="0"/>
          <c:dLbls>
            <c:numFmt formatCode="\$#,##0" sourceLinked="0"/>
            <c:spPr>
              <a:noFill/>
              <a:ln w="18563">
                <a:noFill/>
              </a:ln>
            </c:spPr>
            <c:txPr>
              <a:bodyPr/>
              <a:lstStyle/>
              <a:p>
                <a:pPr>
                  <a:defRPr sz="100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Total</c:v>
                </c:pt>
                <c:pt idx="1">
                  <c:v>Casino</c:v>
                </c:pt>
              </c:strCache>
            </c:strRef>
          </c:cat>
          <c:val>
            <c:numRef>
              <c:f>Sheet1!$B$2:$C$2</c:f>
              <c:numCache>
                <c:formatCode>0</c:formatCode>
                <c:ptCount val="2"/>
                <c:pt idx="0">
                  <c:v>348.00498199999998</c:v>
                </c:pt>
                <c:pt idx="1">
                  <c:v>519.14234199999999</c:v>
                </c:pt>
              </c:numCache>
            </c:numRef>
          </c:val>
        </c:ser>
        <c:ser>
          <c:idx val="1"/>
          <c:order val="1"/>
          <c:tx>
            <c:strRef>
              <c:f>Sheet1!$A$3</c:f>
              <c:strCache>
                <c:ptCount val="1"/>
                <c:pt idx="0">
                  <c:v>Same-day</c:v>
                </c:pt>
              </c:strCache>
            </c:strRef>
          </c:tx>
          <c:spPr>
            <a:solidFill>
              <a:srgbClr val="3366FF"/>
            </a:solidFill>
            <a:ln w="9280">
              <a:solidFill>
                <a:schemeClr val="tx1"/>
              </a:solidFill>
              <a:prstDash val="solid"/>
            </a:ln>
          </c:spPr>
          <c:invertIfNegative val="0"/>
          <c:dLbls>
            <c:numFmt formatCode="\$#,##0" sourceLinked="0"/>
            <c:spPr>
              <a:noFill/>
              <a:ln w="18563">
                <a:noFill/>
              </a:ln>
            </c:spPr>
            <c:txPr>
              <a:bodyPr/>
              <a:lstStyle/>
              <a:p>
                <a:pPr>
                  <a:defRPr sz="1000" b="1" i="0" u="none" strike="noStrike" baseline="0">
                    <a:solidFill>
                      <a:schemeClr val="tx1"/>
                    </a:solidFill>
                    <a:latin typeface="Arial"/>
                    <a:ea typeface="Arial"/>
                    <a:cs typeface="Arial"/>
                  </a:defRPr>
                </a:pPr>
                <a:endParaRPr lang="en-US"/>
              </a:p>
            </c:txPr>
            <c:dLblPos val="outEnd"/>
            <c:showLegendKey val="0"/>
            <c:showVal val="1"/>
            <c:showCatName val="0"/>
            <c:showSerName val="0"/>
            <c:showPercent val="0"/>
            <c:showBubbleSize val="0"/>
            <c:showLeaderLines val="0"/>
          </c:dLbls>
          <c:cat>
            <c:strRef>
              <c:f>Sheet1!$B$1:$C$1</c:f>
              <c:strCache>
                <c:ptCount val="2"/>
                <c:pt idx="0">
                  <c:v>Total</c:v>
                </c:pt>
                <c:pt idx="1">
                  <c:v>Casino</c:v>
                </c:pt>
              </c:strCache>
            </c:strRef>
          </c:cat>
          <c:val>
            <c:numRef>
              <c:f>Sheet1!$B$3:$C$3</c:f>
              <c:numCache>
                <c:formatCode>0</c:formatCode>
                <c:ptCount val="2"/>
                <c:pt idx="0">
                  <c:v>82.607040999999995</c:v>
                </c:pt>
                <c:pt idx="1">
                  <c:v>200.252501</c:v>
                </c:pt>
              </c:numCache>
            </c:numRef>
          </c:val>
        </c:ser>
        <c:ser>
          <c:idx val="2"/>
          <c:order val="2"/>
          <c:tx>
            <c:strRef>
              <c:f>Sheet1!$A$4</c:f>
              <c:strCache>
                <c:ptCount val="1"/>
                <c:pt idx="0">
                  <c:v>Total</c:v>
                </c:pt>
              </c:strCache>
            </c:strRef>
          </c:tx>
          <c:spPr>
            <a:solidFill>
              <a:srgbClr val="99CC00"/>
            </a:solidFill>
            <a:ln w="9280">
              <a:solidFill>
                <a:schemeClr val="tx1"/>
              </a:solidFill>
              <a:prstDash val="solid"/>
            </a:ln>
          </c:spPr>
          <c:invertIfNegative val="0"/>
          <c:dLbls>
            <c:numFmt formatCode="\$#,##0" sourceLinked="0"/>
            <c:spPr>
              <a:noFill/>
              <a:ln w="18563">
                <a:noFill/>
              </a:ln>
            </c:spPr>
            <c:txPr>
              <a:bodyPr/>
              <a:lstStyle/>
              <a:p>
                <a:pPr>
                  <a:defRPr sz="100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Total</c:v>
                </c:pt>
                <c:pt idx="1">
                  <c:v>Casino</c:v>
                </c:pt>
              </c:strCache>
            </c:strRef>
          </c:cat>
          <c:val>
            <c:numRef>
              <c:f>Sheet1!$B$4:$C$4</c:f>
              <c:numCache>
                <c:formatCode>0</c:formatCode>
                <c:ptCount val="2"/>
                <c:pt idx="0">
                  <c:v>179.225167</c:v>
                </c:pt>
                <c:pt idx="1">
                  <c:v>410.66663499999999</c:v>
                </c:pt>
              </c:numCache>
            </c:numRef>
          </c:val>
        </c:ser>
        <c:dLbls>
          <c:showLegendKey val="0"/>
          <c:showVal val="0"/>
          <c:showCatName val="0"/>
          <c:showSerName val="0"/>
          <c:showPercent val="0"/>
          <c:showBubbleSize val="0"/>
        </c:dLbls>
        <c:gapWidth val="150"/>
        <c:axId val="28604672"/>
        <c:axId val="28606464"/>
      </c:barChart>
      <c:catAx>
        <c:axId val="28604672"/>
        <c:scaling>
          <c:orientation val="minMax"/>
        </c:scaling>
        <c:delete val="0"/>
        <c:axPos val="l"/>
        <c:numFmt formatCode="General" sourceLinked="1"/>
        <c:majorTickMark val="out"/>
        <c:minorTickMark val="none"/>
        <c:tickLblPos val="nextTo"/>
        <c:spPr>
          <a:ln w="2320">
            <a:solidFill>
              <a:schemeClr val="tx1"/>
            </a:solidFill>
            <a:prstDash val="solid"/>
          </a:ln>
        </c:spPr>
        <c:txPr>
          <a:bodyPr rot="0" vert="horz"/>
          <a:lstStyle/>
          <a:p>
            <a:pPr>
              <a:defRPr sz="1000" b="1" i="0" u="none" strike="noStrike" baseline="0">
                <a:solidFill>
                  <a:schemeClr val="tx1"/>
                </a:solidFill>
                <a:latin typeface="Arial"/>
                <a:ea typeface="Arial"/>
                <a:cs typeface="Arial"/>
              </a:defRPr>
            </a:pPr>
            <a:endParaRPr lang="en-US"/>
          </a:p>
        </c:txPr>
        <c:crossAx val="28606464"/>
        <c:crosses val="autoZero"/>
        <c:auto val="1"/>
        <c:lblAlgn val="ctr"/>
        <c:lblOffset val="100"/>
        <c:tickLblSkip val="1"/>
        <c:tickMarkSkip val="1"/>
        <c:noMultiLvlLbl val="0"/>
      </c:catAx>
      <c:valAx>
        <c:axId val="28606464"/>
        <c:scaling>
          <c:orientation val="minMax"/>
        </c:scaling>
        <c:delete val="0"/>
        <c:axPos val="b"/>
        <c:numFmt formatCode="\$#,##0" sourceLinked="0"/>
        <c:majorTickMark val="out"/>
        <c:minorTickMark val="none"/>
        <c:tickLblPos val="nextTo"/>
        <c:spPr>
          <a:ln w="2320">
            <a:solidFill>
              <a:schemeClr val="tx1"/>
            </a:solidFill>
            <a:prstDash val="solid"/>
          </a:ln>
        </c:spPr>
        <c:txPr>
          <a:bodyPr rot="0" vert="horz"/>
          <a:lstStyle/>
          <a:p>
            <a:pPr>
              <a:defRPr sz="1000" b="1" i="0" u="none" strike="noStrike" baseline="0">
                <a:solidFill>
                  <a:schemeClr val="tx1"/>
                </a:solidFill>
                <a:latin typeface="Arial"/>
                <a:ea typeface="Arial"/>
                <a:cs typeface="Arial"/>
              </a:defRPr>
            </a:pPr>
            <a:endParaRPr lang="en-US"/>
          </a:p>
        </c:txPr>
        <c:crossAx val="28604672"/>
        <c:crosses val="autoZero"/>
        <c:crossBetween val="between"/>
      </c:valAx>
      <c:spPr>
        <a:noFill/>
        <a:ln w="25394">
          <a:noFill/>
        </a:ln>
      </c:spPr>
    </c:plotArea>
    <c:legend>
      <c:legendPos val="b"/>
      <c:layout>
        <c:manualLayout>
          <c:xMode val="edge"/>
          <c:yMode val="edge"/>
          <c:x val="6.3263087964626818E-2"/>
          <c:y val="0.90485842900922298"/>
          <c:w val="0.81354054809538856"/>
          <c:h val="6.6801566005366686E-2"/>
        </c:manualLayout>
      </c:layout>
      <c:overlay val="0"/>
      <c:spPr>
        <a:noFill/>
        <a:ln w="18563">
          <a:noFill/>
        </a:ln>
      </c:spPr>
      <c:txPr>
        <a:bodyPr/>
        <a:lstStyle/>
        <a:p>
          <a:pPr>
            <a:defRPr sz="939"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54" b="1" i="0" u="none" strike="noStrike" baseline="0">
          <a:solidFill>
            <a:schemeClr val="tx1"/>
          </a:solidFill>
          <a:latin typeface="Arial"/>
          <a:ea typeface="Arial"/>
          <a:cs typeface="Aria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8722" name="Rectangle 2"/>
          <p:cNvSpPr>
            <a:spLocks noGrp="1" noChangeArrowheads="1"/>
          </p:cNvSpPr>
          <p:nvPr>
            <p:ph type="hdr" sz="quarter"/>
          </p:nvPr>
        </p:nvSpPr>
        <p:spPr bwMode="auto">
          <a:xfrm>
            <a:off x="0" y="0"/>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t" anchorCtr="0" compatLnSpc="1">
            <a:prstTxWarp prst="textNoShape">
              <a:avLst/>
            </a:prstTxWarp>
          </a:bodyPr>
          <a:lstStyle>
            <a:lvl1pPr algn="l" defTabSz="930275">
              <a:spcBef>
                <a:spcPct val="0"/>
              </a:spcBef>
              <a:defRPr sz="1200"/>
            </a:lvl1pPr>
          </a:lstStyle>
          <a:p>
            <a:pPr>
              <a:defRPr/>
            </a:pPr>
            <a:endParaRPr lang="en-CA"/>
          </a:p>
        </p:txBody>
      </p:sp>
      <p:sp>
        <p:nvSpPr>
          <p:cNvPr id="158723" name="Rectangle 3"/>
          <p:cNvSpPr>
            <a:spLocks noGrp="1" noChangeArrowheads="1"/>
          </p:cNvSpPr>
          <p:nvPr>
            <p:ph type="dt" sz="quarter" idx="1"/>
          </p:nvPr>
        </p:nvSpPr>
        <p:spPr bwMode="auto">
          <a:xfrm>
            <a:off x="3971925" y="0"/>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t" anchorCtr="0" compatLnSpc="1">
            <a:prstTxWarp prst="textNoShape">
              <a:avLst/>
            </a:prstTxWarp>
          </a:bodyPr>
          <a:lstStyle>
            <a:lvl1pPr algn="r" defTabSz="930275">
              <a:spcBef>
                <a:spcPct val="0"/>
              </a:spcBef>
              <a:defRPr sz="1200"/>
            </a:lvl1pPr>
          </a:lstStyle>
          <a:p>
            <a:pPr>
              <a:defRPr/>
            </a:pPr>
            <a:endParaRPr lang="en-CA"/>
          </a:p>
        </p:txBody>
      </p:sp>
      <p:sp>
        <p:nvSpPr>
          <p:cNvPr id="158724" name="Rectangle 4"/>
          <p:cNvSpPr>
            <a:spLocks noGrp="1" noChangeArrowheads="1"/>
          </p:cNvSpPr>
          <p:nvPr>
            <p:ph type="ftr" sz="quarter" idx="2"/>
          </p:nvPr>
        </p:nvSpPr>
        <p:spPr bwMode="auto">
          <a:xfrm>
            <a:off x="0" y="8829675"/>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b" anchorCtr="0" compatLnSpc="1">
            <a:prstTxWarp prst="textNoShape">
              <a:avLst/>
            </a:prstTxWarp>
          </a:bodyPr>
          <a:lstStyle>
            <a:lvl1pPr algn="l" defTabSz="930275">
              <a:spcBef>
                <a:spcPct val="0"/>
              </a:spcBef>
              <a:defRPr sz="1200"/>
            </a:lvl1pPr>
          </a:lstStyle>
          <a:p>
            <a:pPr>
              <a:defRPr/>
            </a:pPr>
            <a:endParaRPr lang="en-CA"/>
          </a:p>
        </p:txBody>
      </p:sp>
      <p:sp>
        <p:nvSpPr>
          <p:cNvPr id="158725" name="Rectangle 5"/>
          <p:cNvSpPr>
            <a:spLocks noGrp="1" noChangeArrowheads="1"/>
          </p:cNvSpPr>
          <p:nvPr>
            <p:ph type="sldNum" sz="quarter" idx="3"/>
          </p:nvPr>
        </p:nvSpPr>
        <p:spPr bwMode="auto">
          <a:xfrm>
            <a:off x="3971925" y="8829675"/>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b" anchorCtr="0" compatLnSpc="1">
            <a:prstTxWarp prst="textNoShape">
              <a:avLst/>
            </a:prstTxWarp>
          </a:bodyPr>
          <a:lstStyle>
            <a:lvl1pPr algn="r" defTabSz="930275">
              <a:spcBef>
                <a:spcPct val="0"/>
              </a:spcBef>
              <a:defRPr sz="1200"/>
            </a:lvl1pPr>
          </a:lstStyle>
          <a:p>
            <a:pPr>
              <a:defRPr/>
            </a:pPr>
            <a:fld id="{8B21F3A8-3C23-4BD8-BE1D-903101C5F96C}" type="slidenum">
              <a:rPr lang="en-CA"/>
              <a:pPr>
                <a:defRPr/>
              </a:pPr>
              <a:t>‹#›</a:t>
            </a:fld>
            <a:endParaRPr lang="en-CA"/>
          </a:p>
        </p:txBody>
      </p:sp>
    </p:spTree>
    <p:extLst>
      <p:ext uri="{BB962C8B-B14F-4D97-AF65-F5344CB8AC3E}">
        <p14:creationId xmlns:p14="http://schemas.microsoft.com/office/powerpoint/2010/main" val="286331615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t" anchorCtr="0" compatLnSpc="1">
            <a:prstTxWarp prst="textNoShape">
              <a:avLst/>
            </a:prstTxWarp>
          </a:bodyPr>
          <a:lstStyle>
            <a:lvl1pPr algn="l" defTabSz="930275">
              <a:spcBef>
                <a:spcPct val="0"/>
              </a:spcBef>
              <a:defRPr sz="1200"/>
            </a:lvl1pPr>
          </a:lstStyle>
          <a:p>
            <a:pPr>
              <a:defRPr/>
            </a:pPr>
            <a:endParaRPr lang="en-CA"/>
          </a:p>
        </p:txBody>
      </p:sp>
      <p:sp>
        <p:nvSpPr>
          <p:cNvPr id="18435" name="Rectangle 3"/>
          <p:cNvSpPr>
            <a:spLocks noGrp="1" noChangeArrowheads="1"/>
          </p:cNvSpPr>
          <p:nvPr>
            <p:ph type="dt" idx="1"/>
          </p:nvPr>
        </p:nvSpPr>
        <p:spPr bwMode="auto">
          <a:xfrm>
            <a:off x="3971925" y="0"/>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t" anchorCtr="0" compatLnSpc="1">
            <a:prstTxWarp prst="textNoShape">
              <a:avLst/>
            </a:prstTxWarp>
          </a:bodyPr>
          <a:lstStyle>
            <a:lvl1pPr algn="r" defTabSz="930275">
              <a:spcBef>
                <a:spcPct val="0"/>
              </a:spcBef>
              <a:defRPr sz="1200"/>
            </a:lvl1pPr>
          </a:lstStyle>
          <a:p>
            <a:pPr>
              <a:defRPr/>
            </a:pPr>
            <a:endParaRPr lang="en-CA"/>
          </a:p>
        </p:txBody>
      </p:sp>
      <p:sp>
        <p:nvSpPr>
          <p:cNvPr id="389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p>
        </p:txBody>
      </p:sp>
      <p:sp>
        <p:nvSpPr>
          <p:cNvPr id="18438" name="Rectangle 6"/>
          <p:cNvSpPr>
            <a:spLocks noGrp="1" noChangeArrowheads="1"/>
          </p:cNvSpPr>
          <p:nvPr>
            <p:ph type="ftr" sz="quarter" idx="4"/>
          </p:nvPr>
        </p:nvSpPr>
        <p:spPr bwMode="auto">
          <a:xfrm>
            <a:off x="0" y="8829675"/>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b" anchorCtr="0" compatLnSpc="1">
            <a:prstTxWarp prst="textNoShape">
              <a:avLst/>
            </a:prstTxWarp>
          </a:bodyPr>
          <a:lstStyle>
            <a:lvl1pPr algn="l" defTabSz="930275">
              <a:spcBef>
                <a:spcPct val="0"/>
              </a:spcBef>
              <a:defRPr sz="1200"/>
            </a:lvl1pPr>
          </a:lstStyle>
          <a:p>
            <a:pPr>
              <a:defRPr/>
            </a:pPr>
            <a:endParaRPr lang="en-CA"/>
          </a:p>
        </p:txBody>
      </p:sp>
      <p:sp>
        <p:nvSpPr>
          <p:cNvPr id="18439" name="Rectangle 7"/>
          <p:cNvSpPr>
            <a:spLocks noGrp="1" noChangeArrowheads="1"/>
          </p:cNvSpPr>
          <p:nvPr>
            <p:ph type="sldNum" sz="quarter" idx="5"/>
          </p:nvPr>
        </p:nvSpPr>
        <p:spPr bwMode="auto">
          <a:xfrm>
            <a:off x="3971925" y="8829675"/>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b" anchorCtr="0" compatLnSpc="1">
            <a:prstTxWarp prst="textNoShape">
              <a:avLst/>
            </a:prstTxWarp>
          </a:bodyPr>
          <a:lstStyle>
            <a:lvl1pPr algn="r" defTabSz="930275">
              <a:spcBef>
                <a:spcPct val="0"/>
              </a:spcBef>
              <a:defRPr sz="1200"/>
            </a:lvl1pPr>
          </a:lstStyle>
          <a:p>
            <a:pPr>
              <a:defRPr/>
            </a:pPr>
            <a:fld id="{31A8437E-9350-41A2-B46C-B0846B3ED911}" type="slidenum">
              <a:rPr lang="en-CA"/>
              <a:pPr>
                <a:defRPr/>
              </a:pPr>
              <a:t>‹#›</a:t>
            </a:fld>
            <a:endParaRPr lang="en-CA"/>
          </a:p>
        </p:txBody>
      </p:sp>
    </p:spTree>
    <p:extLst>
      <p:ext uri="{BB962C8B-B14F-4D97-AF65-F5344CB8AC3E}">
        <p14:creationId xmlns:p14="http://schemas.microsoft.com/office/powerpoint/2010/main" val="1986283375"/>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p:spPr>
        <p:txBody>
          <a:bodyPr/>
          <a:lstStyle/>
          <a:p>
            <a:pPr lvl="1" eaLnBrk="1" hangingPunct="1">
              <a:spcAft>
                <a:spcPct val="50000"/>
              </a:spcAft>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Tree>
    <p:extLst>
      <p:ext uri="{BB962C8B-B14F-4D97-AF65-F5344CB8AC3E}">
        <p14:creationId xmlns:p14="http://schemas.microsoft.com/office/powerpoint/2010/main" val="3540713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6"/>
          <p:cNvSpPr>
            <a:spLocks noGrp="1" noChangeArrowheads="1"/>
          </p:cNvSpPr>
          <p:nvPr>
            <p:ph type="sldNum" sz="quarter" idx="10"/>
          </p:nvPr>
        </p:nvSpPr>
        <p:spPr>
          <a:ln/>
        </p:spPr>
        <p:txBody>
          <a:bodyPr/>
          <a:lstStyle>
            <a:lvl1pPr>
              <a:defRPr/>
            </a:lvl1pPr>
          </a:lstStyle>
          <a:p>
            <a:pPr>
              <a:defRPr/>
            </a:pPr>
            <a:fld id="{80691709-C42F-41A9-8D52-BFB10204D10E}" type="slidenum">
              <a:rPr lang="en-CA"/>
              <a:pPr>
                <a:defRPr/>
              </a:pPr>
              <a:t>‹#›</a:t>
            </a:fld>
            <a:endParaRPr lang="en-CA"/>
          </a:p>
        </p:txBody>
      </p:sp>
    </p:spTree>
    <p:extLst>
      <p:ext uri="{BB962C8B-B14F-4D97-AF65-F5344CB8AC3E}">
        <p14:creationId xmlns:p14="http://schemas.microsoft.com/office/powerpoint/2010/main" val="3468066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6"/>
          <p:cNvSpPr>
            <a:spLocks noGrp="1" noChangeArrowheads="1"/>
          </p:cNvSpPr>
          <p:nvPr>
            <p:ph type="sldNum" sz="quarter" idx="10"/>
          </p:nvPr>
        </p:nvSpPr>
        <p:spPr>
          <a:ln/>
        </p:spPr>
        <p:txBody>
          <a:bodyPr/>
          <a:lstStyle>
            <a:lvl1pPr>
              <a:defRPr/>
            </a:lvl1pPr>
          </a:lstStyle>
          <a:p>
            <a:pPr>
              <a:defRPr/>
            </a:pPr>
            <a:fld id="{EACAB522-39F6-4AEC-9606-05AC03C74E5E}" type="slidenum">
              <a:rPr lang="en-CA"/>
              <a:pPr>
                <a:defRPr/>
              </a:pPr>
              <a:t>‹#›</a:t>
            </a:fld>
            <a:endParaRPr lang="en-CA"/>
          </a:p>
        </p:txBody>
      </p:sp>
    </p:spTree>
    <p:extLst>
      <p:ext uri="{BB962C8B-B14F-4D97-AF65-F5344CB8AC3E}">
        <p14:creationId xmlns:p14="http://schemas.microsoft.com/office/powerpoint/2010/main" val="37446161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6"/>
          <p:cNvSpPr>
            <a:spLocks noGrp="1" noChangeArrowheads="1"/>
          </p:cNvSpPr>
          <p:nvPr>
            <p:ph type="sldNum" sz="quarter" idx="10"/>
          </p:nvPr>
        </p:nvSpPr>
        <p:spPr>
          <a:ln/>
        </p:spPr>
        <p:txBody>
          <a:bodyPr/>
          <a:lstStyle>
            <a:lvl1pPr>
              <a:defRPr/>
            </a:lvl1pPr>
          </a:lstStyle>
          <a:p>
            <a:pPr>
              <a:defRPr/>
            </a:pPr>
            <a:fld id="{CB1EAC12-9ACD-43F3-9EBD-4394363BC937}" type="slidenum">
              <a:rPr lang="en-CA"/>
              <a:pPr>
                <a:defRPr/>
              </a:pPr>
              <a:t>‹#›</a:t>
            </a:fld>
            <a:endParaRPr lang="en-CA"/>
          </a:p>
        </p:txBody>
      </p:sp>
    </p:spTree>
    <p:extLst>
      <p:ext uri="{BB962C8B-B14F-4D97-AF65-F5344CB8AC3E}">
        <p14:creationId xmlns:p14="http://schemas.microsoft.com/office/powerpoint/2010/main" val="11386130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C8F5B622-7B7C-43D0-86E8-B6DE91FCE022}" type="slidenum">
              <a:rPr lang="en-CA"/>
              <a:pPr>
                <a:defRPr/>
              </a:pPr>
              <a:t>‹#›</a:t>
            </a:fld>
            <a:endParaRPr lang="en-CA"/>
          </a:p>
        </p:txBody>
      </p:sp>
    </p:spTree>
    <p:extLst>
      <p:ext uri="{BB962C8B-B14F-4D97-AF65-F5344CB8AC3E}">
        <p14:creationId xmlns:p14="http://schemas.microsoft.com/office/powerpoint/2010/main" val="18068243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9033D1D8-0330-4AC9-BA2F-B69899E11B55}" type="slidenum">
              <a:rPr lang="en-CA"/>
              <a:pPr>
                <a:defRPr/>
              </a:pPr>
              <a:t>‹#›</a:t>
            </a:fld>
            <a:endParaRPr lang="en-CA"/>
          </a:p>
        </p:txBody>
      </p:sp>
    </p:spTree>
    <p:extLst>
      <p:ext uri="{BB962C8B-B14F-4D97-AF65-F5344CB8AC3E}">
        <p14:creationId xmlns:p14="http://schemas.microsoft.com/office/powerpoint/2010/main" val="13788984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prstTxWarp prst="textNoShape">
              <a:avLst/>
            </a:prstTxWarp>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9A703F9-687D-43D6-967A-618E650C0AF5}" type="slidenum">
              <a:rPr lang="en-CA"/>
              <a:pPr>
                <a:defRPr/>
              </a:pPr>
              <a:t>‹#›</a:t>
            </a:fld>
            <a:endParaRPr lang="en-CA"/>
          </a:p>
        </p:txBody>
      </p:sp>
    </p:spTree>
    <p:extLst>
      <p:ext uri="{BB962C8B-B14F-4D97-AF65-F5344CB8AC3E}">
        <p14:creationId xmlns:p14="http://schemas.microsoft.com/office/powerpoint/2010/main" val="4956808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83C58D12-3407-46BD-B74B-7F5D07EAFA5D}" type="slidenum">
              <a:rPr lang="en-CA"/>
              <a:pPr>
                <a:defRPr/>
              </a:pPr>
              <a:t>‹#›</a:t>
            </a:fld>
            <a:endParaRPr lang="en-CA"/>
          </a:p>
        </p:txBody>
      </p:sp>
    </p:spTree>
    <p:extLst>
      <p:ext uri="{BB962C8B-B14F-4D97-AF65-F5344CB8AC3E}">
        <p14:creationId xmlns:p14="http://schemas.microsoft.com/office/powerpoint/2010/main" val="37049710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449CC8BC-8A44-4A80-8C20-64E7B335A5CC}" type="slidenum">
              <a:rPr lang="en-CA"/>
              <a:pPr>
                <a:defRPr/>
              </a:pPr>
              <a:t>‹#›</a:t>
            </a:fld>
            <a:endParaRPr lang="en-CA"/>
          </a:p>
        </p:txBody>
      </p:sp>
    </p:spTree>
    <p:extLst>
      <p:ext uri="{BB962C8B-B14F-4D97-AF65-F5344CB8AC3E}">
        <p14:creationId xmlns:p14="http://schemas.microsoft.com/office/powerpoint/2010/main" val="24373977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6"/>
          <p:cNvSpPr>
            <a:spLocks noGrp="1" noChangeArrowheads="1"/>
          </p:cNvSpPr>
          <p:nvPr>
            <p:ph type="sldNum" sz="quarter" idx="10"/>
          </p:nvPr>
        </p:nvSpPr>
        <p:spPr>
          <a:ln/>
        </p:spPr>
        <p:txBody>
          <a:bodyPr/>
          <a:lstStyle>
            <a:lvl1pPr>
              <a:defRPr/>
            </a:lvl1pPr>
          </a:lstStyle>
          <a:p>
            <a:pPr>
              <a:defRPr/>
            </a:pPr>
            <a:fld id="{E8E0B448-F9E2-4FC6-B2CD-D85BAE1BCD60}" type="slidenum">
              <a:rPr lang="en-CA"/>
              <a:pPr>
                <a:defRPr/>
              </a:pPr>
              <a:t>‹#›</a:t>
            </a:fld>
            <a:endParaRPr lang="en-CA"/>
          </a:p>
        </p:txBody>
      </p:sp>
    </p:spTree>
    <p:extLst>
      <p:ext uri="{BB962C8B-B14F-4D97-AF65-F5344CB8AC3E}">
        <p14:creationId xmlns:p14="http://schemas.microsoft.com/office/powerpoint/2010/main" val="42025528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
          <p:cNvSpPr>
            <a:spLocks noGrp="1" noChangeArrowheads="1"/>
          </p:cNvSpPr>
          <p:nvPr>
            <p:ph type="sldNum" sz="quarter" idx="10"/>
          </p:nvPr>
        </p:nvSpPr>
        <p:spPr>
          <a:ln/>
        </p:spPr>
        <p:txBody>
          <a:bodyPr/>
          <a:lstStyle>
            <a:lvl1pPr>
              <a:defRPr/>
            </a:lvl1pPr>
          </a:lstStyle>
          <a:p>
            <a:pPr>
              <a:defRPr/>
            </a:pPr>
            <a:fld id="{2F765B95-AA99-456D-93AC-7E8C04FF961B}" type="slidenum">
              <a:rPr lang="en-CA"/>
              <a:pPr>
                <a:defRPr/>
              </a:pPr>
              <a:t>‹#›</a:t>
            </a:fld>
            <a:endParaRPr lang="en-CA"/>
          </a:p>
        </p:txBody>
      </p:sp>
    </p:spTree>
    <p:extLst>
      <p:ext uri="{BB962C8B-B14F-4D97-AF65-F5344CB8AC3E}">
        <p14:creationId xmlns:p14="http://schemas.microsoft.com/office/powerpoint/2010/main" val="3731315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3"/>
          <p:cNvSpPr>
            <a:spLocks noGrp="1" noChangeArrowheads="1"/>
          </p:cNvSpPr>
          <p:nvPr>
            <p:ph type="sldNum" sz="quarter" idx="10"/>
          </p:nvPr>
        </p:nvSpPr>
        <p:spPr/>
        <p:txBody>
          <a:bodyPr/>
          <a:lstStyle>
            <a:lvl1pPr>
              <a:defRPr baseline="0">
                <a:solidFill>
                  <a:srgbClr val="660033"/>
                </a:solidFill>
              </a:defRPr>
            </a:lvl1pPr>
          </a:lstStyle>
          <a:p>
            <a:pPr>
              <a:defRPr/>
            </a:pPr>
            <a:fld id="{F07B14F2-CD37-4AD2-810C-75970AE74FE1}" type="slidenum">
              <a:rPr lang="en-CA"/>
              <a:pPr>
                <a:defRPr/>
              </a:pPr>
              <a:t>‹#›</a:t>
            </a:fld>
            <a:endParaRPr lang="en-CA" dirty="0"/>
          </a:p>
        </p:txBody>
      </p:sp>
    </p:spTree>
    <p:extLst>
      <p:ext uri="{BB962C8B-B14F-4D97-AF65-F5344CB8AC3E}">
        <p14:creationId xmlns:p14="http://schemas.microsoft.com/office/powerpoint/2010/main" val="36889148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
          <p:cNvSpPr>
            <a:spLocks noGrp="1" noChangeArrowheads="1"/>
          </p:cNvSpPr>
          <p:nvPr>
            <p:ph type="sldNum" sz="quarter" idx="10"/>
          </p:nvPr>
        </p:nvSpPr>
        <p:spPr>
          <a:ln/>
        </p:spPr>
        <p:txBody>
          <a:bodyPr/>
          <a:lstStyle>
            <a:lvl1pPr>
              <a:defRPr/>
            </a:lvl1pPr>
          </a:lstStyle>
          <a:p>
            <a:pPr>
              <a:defRPr/>
            </a:pPr>
            <a:fld id="{762F7D18-3CEC-4117-B1BE-CE9081E622E1}" type="slidenum">
              <a:rPr lang="en-CA"/>
              <a:pPr>
                <a:defRPr/>
              </a:pPr>
              <a:t>‹#›</a:t>
            </a:fld>
            <a:endParaRPr lang="en-CA"/>
          </a:p>
        </p:txBody>
      </p:sp>
    </p:spTree>
    <p:extLst>
      <p:ext uri="{BB962C8B-B14F-4D97-AF65-F5344CB8AC3E}">
        <p14:creationId xmlns:p14="http://schemas.microsoft.com/office/powerpoint/2010/main" val="17951188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648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
          <p:cNvSpPr>
            <a:spLocks noGrp="1" noChangeArrowheads="1"/>
          </p:cNvSpPr>
          <p:nvPr>
            <p:ph type="sldNum" sz="quarter" idx="10"/>
          </p:nvPr>
        </p:nvSpPr>
        <p:spPr>
          <a:ln/>
        </p:spPr>
        <p:txBody>
          <a:bodyPr/>
          <a:lstStyle>
            <a:lvl1pPr>
              <a:defRPr/>
            </a:lvl1pPr>
          </a:lstStyle>
          <a:p>
            <a:pPr>
              <a:defRPr/>
            </a:pPr>
            <a:fld id="{8609C2D6-B4D8-41EE-9702-CBA688B327B3}" type="slidenum">
              <a:rPr lang="en-CA"/>
              <a:pPr>
                <a:defRPr/>
              </a:pPr>
              <a:t>‹#›</a:t>
            </a:fld>
            <a:endParaRPr lang="en-CA"/>
          </a:p>
        </p:txBody>
      </p:sp>
    </p:spTree>
    <p:extLst>
      <p:ext uri="{BB962C8B-B14F-4D97-AF65-F5344CB8AC3E}">
        <p14:creationId xmlns:p14="http://schemas.microsoft.com/office/powerpoint/2010/main" val="28046735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hart Placeholder 2"/>
          <p:cNvSpPr>
            <a:spLocks noGrp="1"/>
          </p:cNvSpPr>
          <p:nvPr>
            <p:ph type="chart" idx="1"/>
          </p:nvPr>
        </p:nvSpPr>
        <p:spPr>
          <a:xfrm>
            <a:off x="457200" y="1600200"/>
            <a:ext cx="8229600" cy="4525963"/>
          </a:xfrm>
          <a:prstGeom prst="rect">
            <a:avLst/>
          </a:prstGeom>
        </p:spPr>
        <p:txBody>
          <a:bodyPr/>
          <a:lstStyle/>
          <a:p>
            <a:pPr lvl="0"/>
            <a:endParaRPr lang="en-CA" noProof="0"/>
          </a:p>
        </p:txBody>
      </p:sp>
      <p:sp>
        <p:nvSpPr>
          <p:cNvPr id="4" name="Rectangle 6"/>
          <p:cNvSpPr>
            <a:spLocks noGrp="1" noChangeArrowheads="1"/>
          </p:cNvSpPr>
          <p:nvPr>
            <p:ph type="sldNum" sz="quarter" idx="10"/>
          </p:nvPr>
        </p:nvSpPr>
        <p:spPr>
          <a:ln/>
        </p:spPr>
        <p:txBody>
          <a:bodyPr/>
          <a:lstStyle>
            <a:lvl1pPr>
              <a:defRPr/>
            </a:lvl1pPr>
          </a:lstStyle>
          <a:p>
            <a:pPr>
              <a:defRPr/>
            </a:pPr>
            <a:fld id="{1174BDD3-257E-4556-99C0-038E4B6B9A09}" type="slidenum">
              <a:rPr lang="en-CA"/>
              <a:pPr>
                <a:defRPr/>
              </a:pPr>
              <a:t>‹#›</a:t>
            </a:fld>
            <a:endParaRPr lang="en-CA"/>
          </a:p>
        </p:txBody>
      </p:sp>
    </p:spTree>
    <p:extLst>
      <p:ext uri="{BB962C8B-B14F-4D97-AF65-F5344CB8AC3E}">
        <p14:creationId xmlns:p14="http://schemas.microsoft.com/office/powerpoint/2010/main" val="1229407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3" name="Rectangle 6"/>
          <p:cNvSpPr>
            <a:spLocks noGrp="1" noChangeArrowheads="1"/>
          </p:cNvSpPr>
          <p:nvPr>
            <p:ph type="sldNum" sz="quarter" idx="10"/>
          </p:nvPr>
        </p:nvSpPr>
        <p:spPr>
          <a:ln/>
        </p:spPr>
        <p:txBody>
          <a:bodyPr/>
          <a:lstStyle>
            <a:lvl1pPr>
              <a:defRPr/>
            </a:lvl1pPr>
          </a:lstStyle>
          <a:p>
            <a:pPr>
              <a:defRPr/>
            </a:pPr>
            <a:fld id="{C54B5553-17F3-4793-9382-18739225CFD6}" type="slidenum">
              <a:rPr lang="en-CA"/>
              <a:pPr>
                <a:defRPr/>
              </a:pPr>
              <a:t>‹#›</a:t>
            </a:fld>
            <a:endParaRPr lang="en-CA"/>
          </a:p>
        </p:txBody>
      </p:sp>
    </p:spTree>
    <p:extLst>
      <p:ext uri="{BB962C8B-B14F-4D97-AF65-F5344CB8AC3E}">
        <p14:creationId xmlns:p14="http://schemas.microsoft.com/office/powerpoint/2010/main" val="38067404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A2F3ED1F-532E-4090-B9DB-EB373664E88D}" type="slidenum">
              <a:rPr lang="en-CA"/>
              <a:pPr>
                <a:defRPr/>
              </a:pPr>
              <a:t>‹#›</a:t>
            </a:fld>
            <a:endParaRPr lang="en-CA"/>
          </a:p>
        </p:txBody>
      </p:sp>
    </p:spTree>
    <p:extLst>
      <p:ext uri="{BB962C8B-B14F-4D97-AF65-F5344CB8AC3E}">
        <p14:creationId xmlns:p14="http://schemas.microsoft.com/office/powerpoint/2010/main" val="11854937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E12029EC-51F3-47E2-84A1-825EC67D2455}" type="slidenum">
              <a:rPr lang="en-CA"/>
              <a:pPr>
                <a:defRPr/>
              </a:pPr>
              <a:t>‹#›</a:t>
            </a:fld>
            <a:endParaRPr lang="en-CA"/>
          </a:p>
        </p:txBody>
      </p:sp>
    </p:spTree>
    <p:extLst>
      <p:ext uri="{BB962C8B-B14F-4D97-AF65-F5344CB8AC3E}">
        <p14:creationId xmlns:p14="http://schemas.microsoft.com/office/powerpoint/2010/main" val="21017420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E0590040-086C-4041-ACF2-096DF93AA110}" type="slidenum">
              <a:rPr lang="en-CA"/>
              <a:pPr>
                <a:defRPr/>
              </a:pPr>
              <a:t>‹#›</a:t>
            </a:fld>
            <a:endParaRPr lang="en-CA"/>
          </a:p>
        </p:txBody>
      </p:sp>
    </p:spTree>
    <p:extLst>
      <p:ext uri="{BB962C8B-B14F-4D97-AF65-F5344CB8AC3E}">
        <p14:creationId xmlns:p14="http://schemas.microsoft.com/office/powerpoint/2010/main" val="11137863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6"/>
          <p:cNvSpPr>
            <a:spLocks noGrp="1" noChangeArrowheads="1"/>
          </p:cNvSpPr>
          <p:nvPr>
            <p:ph type="sldNum" sz="quarter" idx="10"/>
          </p:nvPr>
        </p:nvSpPr>
        <p:spPr>
          <a:ln/>
        </p:spPr>
        <p:txBody>
          <a:bodyPr/>
          <a:lstStyle>
            <a:lvl1pPr>
              <a:defRPr/>
            </a:lvl1pPr>
          </a:lstStyle>
          <a:p>
            <a:pPr>
              <a:defRPr/>
            </a:pPr>
            <a:fld id="{4F7509BA-7086-4EB2-9D96-C05F25F1E1FA}" type="slidenum">
              <a:rPr lang="en-CA"/>
              <a:pPr>
                <a:defRPr/>
              </a:pPr>
              <a:t>‹#›</a:t>
            </a:fld>
            <a:endParaRPr lang="en-CA"/>
          </a:p>
        </p:txBody>
      </p:sp>
    </p:spTree>
    <p:extLst>
      <p:ext uri="{BB962C8B-B14F-4D97-AF65-F5344CB8AC3E}">
        <p14:creationId xmlns:p14="http://schemas.microsoft.com/office/powerpoint/2010/main" val="276899770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6"/>
          <p:cNvSpPr>
            <a:spLocks noGrp="1" noChangeArrowheads="1"/>
          </p:cNvSpPr>
          <p:nvPr>
            <p:ph type="sldNum" sz="quarter" idx="10"/>
          </p:nvPr>
        </p:nvSpPr>
        <p:spPr>
          <a:ln/>
        </p:spPr>
        <p:txBody>
          <a:bodyPr/>
          <a:lstStyle>
            <a:lvl1pPr>
              <a:defRPr/>
            </a:lvl1pPr>
          </a:lstStyle>
          <a:p>
            <a:pPr>
              <a:defRPr/>
            </a:pPr>
            <a:fld id="{4D0BBEAA-59BC-45FB-BA84-BA44FFA376BA}" type="slidenum">
              <a:rPr lang="en-CA"/>
              <a:pPr>
                <a:defRPr/>
              </a:pPr>
              <a:t>‹#›</a:t>
            </a:fld>
            <a:endParaRPr lang="en-CA"/>
          </a:p>
        </p:txBody>
      </p:sp>
    </p:spTree>
    <p:extLst>
      <p:ext uri="{BB962C8B-B14F-4D97-AF65-F5344CB8AC3E}">
        <p14:creationId xmlns:p14="http://schemas.microsoft.com/office/powerpoint/2010/main" val="19291156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6"/>
          <p:cNvSpPr>
            <a:spLocks noGrp="1" noChangeArrowheads="1"/>
          </p:cNvSpPr>
          <p:nvPr>
            <p:ph type="sldNum" sz="quarter" idx="10"/>
          </p:nvPr>
        </p:nvSpPr>
        <p:spPr>
          <a:ln/>
        </p:spPr>
        <p:txBody>
          <a:bodyPr/>
          <a:lstStyle>
            <a:lvl1pPr>
              <a:defRPr/>
            </a:lvl1pPr>
          </a:lstStyle>
          <a:p>
            <a:pPr>
              <a:defRPr/>
            </a:pPr>
            <a:fld id="{F2C4B626-85B4-400E-AF10-53FB7BBFC9BF}" type="slidenum">
              <a:rPr lang="en-CA"/>
              <a:pPr>
                <a:defRPr/>
              </a:pPr>
              <a:t>‹#›</a:t>
            </a:fld>
            <a:endParaRPr lang="en-CA"/>
          </a:p>
        </p:txBody>
      </p:sp>
    </p:spTree>
    <p:extLst>
      <p:ext uri="{BB962C8B-B14F-4D97-AF65-F5344CB8AC3E}">
        <p14:creationId xmlns:p14="http://schemas.microsoft.com/office/powerpoint/2010/main" val="2913487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sldNum" sz="quarter" idx="10"/>
          </p:nvPr>
        </p:nvSpPr>
        <p:spPr/>
        <p:txBody>
          <a:bodyPr/>
          <a:lstStyle>
            <a:lvl1pPr>
              <a:defRPr baseline="0">
                <a:solidFill>
                  <a:srgbClr val="660033"/>
                </a:solidFill>
              </a:defRPr>
            </a:lvl1pPr>
          </a:lstStyle>
          <a:p>
            <a:pPr>
              <a:defRPr/>
            </a:pPr>
            <a:fld id="{C15DCD8C-B810-4894-A334-991F976E5860}" type="slidenum">
              <a:rPr lang="en-CA"/>
              <a:pPr>
                <a:defRPr/>
              </a:pPr>
              <a:t>‹#›</a:t>
            </a:fld>
            <a:endParaRPr lang="en-CA" dirty="0"/>
          </a:p>
        </p:txBody>
      </p:sp>
    </p:spTree>
    <p:extLst>
      <p:ext uri="{BB962C8B-B14F-4D97-AF65-F5344CB8AC3E}">
        <p14:creationId xmlns:p14="http://schemas.microsoft.com/office/powerpoint/2010/main" val="262041530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FA6DD547-7A9A-48A2-961A-BF5E0AD05B8E}" type="slidenum">
              <a:rPr lang="en-CA"/>
              <a:pPr>
                <a:defRPr/>
              </a:pPr>
              <a:t>‹#›</a:t>
            </a:fld>
            <a:endParaRPr lang="en-CA"/>
          </a:p>
        </p:txBody>
      </p:sp>
    </p:spTree>
    <p:extLst>
      <p:ext uri="{BB962C8B-B14F-4D97-AF65-F5344CB8AC3E}">
        <p14:creationId xmlns:p14="http://schemas.microsoft.com/office/powerpoint/2010/main" val="21948544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5639FC7B-6897-4D59-BCAB-4685B44A5059}" type="slidenum">
              <a:rPr lang="en-CA"/>
              <a:pPr>
                <a:defRPr/>
              </a:pPr>
              <a:t>‹#›</a:t>
            </a:fld>
            <a:endParaRPr lang="en-CA"/>
          </a:p>
        </p:txBody>
      </p:sp>
    </p:spTree>
    <p:extLst>
      <p:ext uri="{BB962C8B-B14F-4D97-AF65-F5344CB8AC3E}">
        <p14:creationId xmlns:p14="http://schemas.microsoft.com/office/powerpoint/2010/main" val="204246342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prstTxWarp prst="textNoShape">
              <a:avLst/>
            </a:prstTxWarp>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38639A7-568D-4C0E-984D-A1CC3C42E368}" type="slidenum">
              <a:rPr lang="en-CA"/>
              <a:pPr>
                <a:defRPr/>
              </a:pPr>
              <a:t>‹#›</a:t>
            </a:fld>
            <a:endParaRPr lang="en-CA"/>
          </a:p>
        </p:txBody>
      </p:sp>
    </p:spTree>
    <p:extLst>
      <p:ext uri="{BB962C8B-B14F-4D97-AF65-F5344CB8AC3E}">
        <p14:creationId xmlns:p14="http://schemas.microsoft.com/office/powerpoint/2010/main" val="233068798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0A252BD5-3421-4BAF-8753-328B546ADB65}" type="slidenum">
              <a:rPr lang="en-CA"/>
              <a:pPr>
                <a:defRPr/>
              </a:pPr>
              <a:t>‹#›</a:t>
            </a:fld>
            <a:endParaRPr lang="en-CA"/>
          </a:p>
        </p:txBody>
      </p:sp>
    </p:spTree>
    <p:extLst>
      <p:ext uri="{BB962C8B-B14F-4D97-AF65-F5344CB8AC3E}">
        <p14:creationId xmlns:p14="http://schemas.microsoft.com/office/powerpoint/2010/main" val="320521537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FFAEA7CE-7C95-4ABC-894A-7B4E5593AB9F}" type="slidenum">
              <a:rPr lang="en-CA"/>
              <a:pPr>
                <a:defRPr/>
              </a:pPr>
              <a:t>‹#›</a:t>
            </a:fld>
            <a:endParaRPr lang="en-CA"/>
          </a:p>
        </p:txBody>
      </p:sp>
    </p:spTree>
    <p:extLst>
      <p:ext uri="{BB962C8B-B14F-4D97-AF65-F5344CB8AC3E}">
        <p14:creationId xmlns:p14="http://schemas.microsoft.com/office/powerpoint/2010/main" val="41507838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6"/>
          <p:cNvSpPr>
            <a:spLocks noGrp="1" noChangeArrowheads="1"/>
          </p:cNvSpPr>
          <p:nvPr>
            <p:ph type="sldNum" sz="quarter" idx="10"/>
          </p:nvPr>
        </p:nvSpPr>
        <p:spPr>
          <a:ln/>
        </p:spPr>
        <p:txBody>
          <a:bodyPr/>
          <a:lstStyle>
            <a:lvl1pPr>
              <a:defRPr/>
            </a:lvl1pPr>
          </a:lstStyle>
          <a:p>
            <a:pPr>
              <a:defRPr/>
            </a:pPr>
            <a:fld id="{695A5BC5-C606-4C95-99C2-47D56F27CA09}" type="slidenum">
              <a:rPr lang="en-CA"/>
              <a:pPr>
                <a:defRPr/>
              </a:pPr>
              <a:t>‹#›</a:t>
            </a:fld>
            <a:endParaRPr lang="en-CA"/>
          </a:p>
        </p:txBody>
      </p:sp>
    </p:spTree>
    <p:extLst>
      <p:ext uri="{BB962C8B-B14F-4D97-AF65-F5344CB8AC3E}">
        <p14:creationId xmlns:p14="http://schemas.microsoft.com/office/powerpoint/2010/main" val="3475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
          <p:cNvSpPr>
            <a:spLocks noGrp="1" noChangeArrowheads="1"/>
          </p:cNvSpPr>
          <p:nvPr>
            <p:ph type="sldNum" sz="quarter" idx="10"/>
          </p:nvPr>
        </p:nvSpPr>
        <p:spPr>
          <a:ln/>
        </p:spPr>
        <p:txBody>
          <a:bodyPr/>
          <a:lstStyle>
            <a:lvl1pPr>
              <a:defRPr/>
            </a:lvl1pPr>
          </a:lstStyle>
          <a:p>
            <a:pPr>
              <a:defRPr/>
            </a:pPr>
            <a:fld id="{8F1EE746-E6B9-4E32-95F0-29FC584E2475}" type="slidenum">
              <a:rPr lang="en-CA"/>
              <a:pPr>
                <a:defRPr/>
              </a:pPr>
              <a:t>‹#›</a:t>
            </a:fld>
            <a:endParaRPr lang="en-CA"/>
          </a:p>
        </p:txBody>
      </p:sp>
    </p:spTree>
    <p:extLst>
      <p:ext uri="{BB962C8B-B14F-4D97-AF65-F5344CB8AC3E}">
        <p14:creationId xmlns:p14="http://schemas.microsoft.com/office/powerpoint/2010/main" val="307320634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
          <p:cNvSpPr>
            <a:spLocks noGrp="1" noChangeArrowheads="1"/>
          </p:cNvSpPr>
          <p:nvPr>
            <p:ph type="sldNum" sz="quarter" idx="10"/>
          </p:nvPr>
        </p:nvSpPr>
        <p:spPr>
          <a:ln/>
        </p:spPr>
        <p:txBody>
          <a:bodyPr/>
          <a:lstStyle>
            <a:lvl1pPr>
              <a:defRPr/>
            </a:lvl1pPr>
          </a:lstStyle>
          <a:p>
            <a:pPr>
              <a:defRPr/>
            </a:pPr>
            <a:fld id="{68EACCF7-52C0-477C-B7B7-4A60D64136A2}" type="slidenum">
              <a:rPr lang="en-CA"/>
              <a:pPr>
                <a:defRPr/>
              </a:pPr>
              <a:t>‹#›</a:t>
            </a:fld>
            <a:endParaRPr lang="en-CA"/>
          </a:p>
        </p:txBody>
      </p:sp>
    </p:spTree>
    <p:extLst>
      <p:ext uri="{BB962C8B-B14F-4D97-AF65-F5344CB8AC3E}">
        <p14:creationId xmlns:p14="http://schemas.microsoft.com/office/powerpoint/2010/main" val="48582036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648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
          <p:cNvSpPr>
            <a:spLocks noGrp="1" noChangeArrowheads="1"/>
          </p:cNvSpPr>
          <p:nvPr>
            <p:ph type="sldNum" sz="quarter" idx="10"/>
          </p:nvPr>
        </p:nvSpPr>
        <p:spPr>
          <a:ln/>
        </p:spPr>
        <p:txBody>
          <a:bodyPr/>
          <a:lstStyle>
            <a:lvl1pPr>
              <a:defRPr/>
            </a:lvl1pPr>
          </a:lstStyle>
          <a:p>
            <a:pPr>
              <a:defRPr/>
            </a:pPr>
            <a:fld id="{0407401E-89E2-410A-B7AB-83074D2986F3}" type="slidenum">
              <a:rPr lang="en-CA"/>
              <a:pPr>
                <a:defRPr/>
              </a:pPr>
              <a:t>‹#›</a:t>
            </a:fld>
            <a:endParaRPr lang="en-CA"/>
          </a:p>
        </p:txBody>
      </p:sp>
    </p:spTree>
    <p:extLst>
      <p:ext uri="{BB962C8B-B14F-4D97-AF65-F5344CB8AC3E}">
        <p14:creationId xmlns:p14="http://schemas.microsoft.com/office/powerpoint/2010/main" val="261019142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hart Placeholder 2"/>
          <p:cNvSpPr>
            <a:spLocks noGrp="1"/>
          </p:cNvSpPr>
          <p:nvPr>
            <p:ph type="chart" idx="1"/>
          </p:nvPr>
        </p:nvSpPr>
        <p:spPr>
          <a:xfrm>
            <a:off x="457200" y="1600200"/>
            <a:ext cx="8229600" cy="4525963"/>
          </a:xfrm>
          <a:prstGeom prst="rect">
            <a:avLst/>
          </a:prstGeom>
        </p:spPr>
        <p:txBody>
          <a:bodyPr/>
          <a:lstStyle/>
          <a:p>
            <a:pPr lvl="0"/>
            <a:endParaRPr lang="en-CA" noProof="0"/>
          </a:p>
        </p:txBody>
      </p:sp>
      <p:sp>
        <p:nvSpPr>
          <p:cNvPr id="4" name="Rectangle 6"/>
          <p:cNvSpPr>
            <a:spLocks noGrp="1" noChangeArrowheads="1"/>
          </p:cNvSpPr>
          <p:nvPr>
            <p:ph type="sldNum" sz="quarter" idx="10"/>
          </p:nvPr>
        </p:nvSpPr>
        <p:spPr>
          <a:ln/>
        </p:spPr>
        <p:txBody>
          <a:bodyPr/>
          <a:lstStyle>
            <a:lvl1pPr>
              <a:defRPr/>
            </a:lvl1pPr>
          </a:lstStyle>
          <a:p>
            <a:pPr>
              <a:defRPr/>
            </a:pPr>
            <a:fld id="{7DCE07FD-8886-4606-9EF2-900E391C4AE6}" type="slidenum">
              <a:rPr lang="en-CA"/>
              <a:pPr>
                <a:defRPr/>
              </a:pPr>
              <a:t>‹#›</a:t>
            </a:fld>
            <a:endParaRPr lang="en-CA"/>
          </a:p>
        </p:txBody>
      </p:sp>
    </p:spTree>
    <p:extLst>
      <p:ext uri="{BB962C8B-B14F-4D97-AF65-F5344CB8AC3E}">
        <p14:creationId xmlns:p14="http://schemas.microsoft.com/office/powerpoint/2010/main" val="469490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sldNum" sz="quarter" idx="10"/>
          </p:nvPr>
        </p:nvSpPr>
        <p:spPr/>
        <p:txBody>
          <a:bodyPr/>
          <a:lstStyle>
            <a:lvl1pPr>
              <a:defRPr baseline="0">
                <a:solidFill>
                  <a:srgbClr val="660033"/>
                </a:solidFill>
              </a:defRPr>
            </a:lvl1pPr>
          </a:lstStyle>
          <a:p>
            <a:pPr>
              <a:defRPr/>
            </a:pPr>
            <a:fld id="{9C471851-D9E4-4FCC-AA80-DF347BF95B06}" type="slidenum">
              <a:rPr lang="en-CA"/>
              <a:pPr>
                <a:defRPr/>
              </a:pPr>
              <a:t>‹#›</a:t>
            </a:fld>
            <a:endParaRPr lang="en-CA" dirty="0"/>
          </a:p>
        </p:txBody>
      </p:sp>
    </p:spTree>
    <p:extLst>
      <p:ext uri="{BB962C8B-B14F-4D97-AF65-F5344CB8AC3E}">
        <p14:creationId xmlns:p14="http://schemas.microsoft.com/office/powerpoint/2010/main" val="83514453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3" name="Rectangle 6"/>
          <p:cNvSpPr>
            <a:spLocks noGrp="1" noChangeArrowheads="1"/>
          </p:cNvSpPr>
          <p:nvPr>
            <p:ph type="sldNum" sz="quarter" idx="10"/>
          </p:nvPr>
        </p:nvSpPr>
        <p:spPr>
          <a:ln/>
        </p:spPr>
        <p:txBody>
          <a:bodyPr/>
          <a:lstStyle>
            <a:lvl1pPr>
              <a:defRPr/>
            </a:lvl1pPr>
          </a:lstStyle>
          <a:p>
            <a:pPr>
              <a:defRPr/>
            </a:pPr>
            <a:fld id="{F59CAD0B-B16A-4258-A5F4-FEDDCE33A292}" type="slidenum">
              <a:rPr lang="en-CA"/>
              <a:pPr>
                <a:defRPr/>
              </a:pPr>
              <a:t>‹#›</a:t>
            </a:fld>
            <a:endParaRPr lang="en-CA"/>
          </a:p>
        </p:txBody>
      </p:sp>
    </p:spTree>
    <p:extLst>
      <p:ext uri="{BB962C8B-B14F-4D97-AF65-F5344CB8AC3E}">
        <p14:creationId xmlns:p14="http://schemas.microsoft.com/office/powerpoint/2010/main" val="99700709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Tree>
    <p:extLst>
      <p:ext uri="{BB962C8B-B14F-4D97-AF65-F5344CB8AC3E}">
        <p14:creationId xmlns:p14="http://schemas.microsoft.com/office/powerpoint/2010/main" val="282145224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3"/>
          <p:cNvSpPr>
            <a:spLocks noGrp="1" noChangeArrowheads="1"/>
          </p:cNvSpPr>
          <p:nvPr>
            <p:ph type="sldNum" sz="quarter" idx="10"/>
          </p:nvPr>
        </p:nvSpPr>
        <p:spPr/>
        <p:txBody>
          <a:bodyPr/>
          <a:lstStyle>
            <a:lvl1pPr>
              <a:defRPr baseline="0">
                <a:solidFill>
                  <a:srgbClr val="660033"/>
                </a:solidFill>
              </a:defRPr>
            </a:lvl1pPr>
          </a:lstStyle>
          <a:p>
            <a:pPr>
              <a:defRPr/>
            </a:pPr>
            <a:fld id="{F07B14F2-CD37-4AD2-810C-75970AE74FE1}" type="slidenum">
              <a:rPr lang="en-CA"/>
              <a:pPr>
                <a:defRPr/>
              </a:pPr>
              <a:t>‹#›</a:t>
            </a:fld>
            <a:endParaRPr lang="en-CA" dirty="0"/>
          </a:p>
        </p:txBody>
      </p:sp>
    </p:spTree>
    <p:extLst>
      <p:ext uri="{BB962C8B-B14F-4D97-AF65-F5344CB8AC3E}">
        <p14:creationId xmlns:p14="http://schemas.microsoft.com/office/powerpoint/2010/main" val="410385977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sldNum" sz="quarter" idx="10"/>
          </p:nvPr>
        </p:nvSpPr>
        <p:spPr/>
        <p:txBody>
          <a:bodyPr/>
          <a:lstStyle>
            <a:lvl1pPr>
              <a:defRPr baseline="0">
                <a:solidFill>
                  <a:srgbClr val="660033"/>
                </a:solidFill>
              </a:defRPr>
            </a:lvl1pPr>
          </a:lstStyle>
          <a:p>
            <a:pPr>
              <a:defRPr/>
            </a:pPr>
            <a:fld id="{C15DCD8C-B810-4894-A334-991F976E5860}" type="slidenum">
              <a:rPr lang="en-CA"/>
              <a:pPr>
                <a:defRPr/>
              </a:pPr>
              <a:t>‹#›</a:t>
            </a:fld>
            <a:endParaRPr lang="en-CA" dirty="0"/>
          </a:p>
        </p:txBody>
      </p:sp>
    </p:spTree>
    <p:extLst>
      <p:ext uri="{BB962C8B-B14F-4D97-AF65-F5344CB8AC3E}">
        <p14:creationId xmlns:p14="http://schemas.microsoft.com/office/powerpoint/2010/main" val="188809204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sldNum" sz="quarter" idx="10"/>
          </p:nvPr>
        </p:nvSpPr>
        <p:spPr/>
        <p:txBody>
          <a:bodyPr/>
          <a:lstStyle>
            <a:lvl1pPr>
              <a:defRPr baseline="0">
                <a:solidFill>
                  <a:srgbClr val="660033"/>
                </a:solidFill>
              </a:defRPr>
            </a:lvl1pPr>
          </a:lstStyle>
          <a:p>
            <a:pPr>
              <a:defRPr/>
            </a:pPr>
            <a:fld id="{9C471851-D9E4-4FCC-AA80-DF347BF95B06}" type="slidenum">
              <a:rPr lang="en-CA"/>
              <a:pPr>
                <a:defRPr/>
              </a:pPr>
              <a:t>‹#›</a:t>
            </a:fld>
            <a:endParaRPr lang="en-CA" dirty="0"/>
          </a:p>
        </p:txBody>
      </p:sp>
    </p:spTree>
    <p:extLst>
      <p:ext uri="{BB962C8B-B14F-4D97-AF65-F5344CB8AC3E}">
        <p14:creationId xmlns:p14="http://schemas.microsoft.com/office/powerpoint/2010/main" val="294179657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5"/>
          <p:cNvSpPr>
            <a:spLocks noGrp="1" noChangeArrowheads="1"/>
          </p:cNvSpPr>
          <p:nvPr>
            <p:ph type="sldNum" sz="quarter" idx="10"/>
          </p:nvPr>
        </p:nvSpPr>
        <p:spPr/>
        <p:txBody>
          <a:bodyPr/>
          <a:lstStyle>
            <a:lvl1pPr>
              <a:defRPr baseline="0">
                <a:solidFill>
                  <a:srgbClr val="660033"/>
                </a:solidFill>
              </a:defRPr>
            </a:lvl1pPr>
          </a:lstStyle>
          <a:p>
            <a:pPr>
              <a:defRPr/>
            </a:pPr>
            <a:fld id="{4D451CFA-F858-47DC-BFD4-415C9370782A}" type="slidenum">
              <a:rPr lang="en-CA"/>
              <a:pPr>
                <a:defRPr/>
              </a:pPr>
              <a:t>‹#›</a:t>
            </a:fld>
            <a:endParaRPr lang="en-CA" dirty="0"/>
          </a:p>
        </p:txBody>
      </p:sp>
    </p:spTree>
    <p:extLst>
      <p:ext uri="{BB962C8B-B14F-4D97-AF65-F5344CB8AC3E}">
        <p14:creationId xmlns:p14="http://schemas.microsoft.com/office/powerpoint/2010/main" val="305915807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6"/>
          <p:cNvSpPr>
            <a:spLocks noGrp="1" noChangeArrowheads="1"/>
          </p:cNvSpPr>
          <p:nvPr>
            <p:ph type="sldNum" sz="quarter" idx="10"/>
          </p:nvPr>
        </p:nvSpPr>
        <p:spPr/>
        <p:txBody>
          <a:bodyPr/>
          <a:lstStyle>
            <a:lvl1pPr>
              <a:defRPr baseline="0">
                <a:solidFill>
                  <a:srgbClr val="660033"/>
                </a:solidFill>
              </a:defRPr>
            </a:lvl1pPr>
          </a:lstStyle>
          <a:p>
            <a:pPr>
              <a:defRPr/>
            </a:pPr>
            <a:fld id="{F9E9CA15-0765-4EC5-9DB7-8A9059D5F173}" type="slidenum">
              <a:rPr lang="en-CA"/>
              <a:pPr>
                <a:defRPr/>
              </a:pPr>
              <a:t>‹#›</a:t>
            </a:fld>
            <a:endParaRPr lang="en-CA" dirty="0"/>
          </a:p>
        </p:txBody>
      </p:sp>
    </p:spTree>
    <p:extLst>
      <p:ext uri="{BB962C8B-B14F-4D97-AF65-F5344CB8AC3E}">
        <p14:creationId xmlns:p14="http://schemas.microsoft.com/office/powerpoint/2010/main" val="152017578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FA6DD547-7A9A-48A2-961A-BF5E0AD05B8E}" type="slidenum">
              <a:rPr lang="en-CA">
                <a:solidFill>
                  <a:srgbClr val="FFFFFF"/>
                </a:solidFill>
              </a:rPr>
              <a:pPr>
                <a:defRPr/>
              </a:pPr>
              <a:t>‹#›</a:t>
            </a:fld>
            <a:endParaRPr lang="en-CA">
              <a:solidFill>
                <a:srgbClr val="FFFFFF"/>
              </a:solidFill>
            </a:endParaRPr>
          </a:p>
        </p:txBody>
      </p:sp>
    </p:spTree>
    <p:extLst>
      <p:ext uri="{BB962C8B-B14F-4D97-AF65-F5344CB8AC3E}">
        <p14:creationId xmlns:p14="http://schemas.microsoft.com/office/powerpoint/2010/main" val="263807423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hart Placeholder 2"/>
          <p:cNvSpPr>
            <a:spLocks noGrp="1"/>
          </p:cNvSpPr>
          <p:nvPr>
            <p:ph type="chart" idx="1"/>
          </p:nvPr>
        </p:nvSpPr>
        <p:spPr>
          <a:xfrm>
            <a:off x="457200" y="1600200"/>
            <a:ext cx="8229600" cy="4525963"/>
          </a:xfrm>
          <a:prstGeom prst="rect">
            <a:avLst/>
          </a:prstGeom>
        </p:spPr>
        <p:txBody>
          <a:bodyPr/>
          <a:lstStyle/>
          <a:p>
            <a:pPr lvl="0"/>
            <a:endParaRPr lang="en-CA" noProof="0"/>
          </a:p>
        </p:txBody>
      </p:sp>
      <p:sp>
        <p:nvSpPr>
          <p:cNvPr id="4" name="Rectangle 6"/>
          <p:cNvSpPr>
            <a:spLocks noGrp="1" noChangeArrowheads="1"/>
          </p:cNvSpPr>
          <p:nvPr>
            <p:ph type="sldNum" sz="quarter" idx="10"/>
          </p:nvPr>
        </p:nvSpPr>
        <p:spPr>
          <a:ln/>
        </p:spPr>
        <p:txBody>
          <a:bodyPr/>
          <a:lstStyle>
            <a:lvl1pPr>
              <a:defRPr/>
            </a:lvl1pPr>
          </a:lstStyle>
          <a:p>
            <a:pPr>
              <a:defRPr/>
            </a:pPr>
            <a:fld id="{1174BDD3-257E-4556-99C0-038E4B6B9A09}" type="slidenum">
              <a:rPr lang="en-CA"/>
              <a:pPr>
                <a:defRPr/>
              </a:pPr>
              <a:t>‹#›</a:t>
            </a:fld>
            <a:endParaRPr lang="en-CA"/>
          </a:p>
        </p:txBody>
      </p:sp>
    </p:spTree>
    <p:extLst>
      <p:ext uri="{BB962C8B-B14F-4D97-AF65-F5344CB8AC3E}">
        <p14:creationId xmlns:p14="http://schemas.microsoft.com/office/powerpoint/2010/main" val="2482933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5"/>
          <p:cNvSpPr>
            <a:spLocks noGrp="1" noChangeArrowheads="1"/>
          </p:cNvSpPr>
          <p:nvPr>
            <p:ph type="sldNum" sz="quarter" idx="10"/>
          </p:nvPr>
        </p:nvSpPr>
        <p:spPr/>
        <p:txBody>
          <a:bodyPr/>
          <a:lstStyle>
            <a:lvl1pPr>
              <a:defRPr baseline="0">
                <a:solidFill>
                  <a:srgbClr val="660033"/>
                </a:solidFill>
              </a:defRPr>
            </a:lvl1pPr>
          </a:lstStyle>
          <a:p>
            <a:pPr>
              <a:defRPr/>
            </a:pPr>
            <a:fld id="{4D451CFA-F858-47DC-BFD4-415C9370782A}" type="slidenum">
              <a:rPr lang="en-CA"/>
              <a:pPr>
                <a:defRPr/>
              </a:pPr>
              <a:t>‹#›</a:t>
            </a:fld>
            <a:endParaRPr lang="en-CA" dirty="0"/>
          </a:p>
        </p:txBody>
      </p:sp>
    </p:spTree>
    <p:extLst>
      <p:ext uri="{BB962C8B-B14F-4D97-AF65-F5344CB8AC3E}">
        <p14:creationId xmlns:p14="http://schemas.microsoft.com/office/powerpoint/2010/main" val="3509959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6"/>
          <p:cNvSpPr>
            <a:spLocks noGrp="1" noChangeArrowheads="1"/>
          </p:cNvSpPr>
          <p:nvPr>
            <p:ph type="sldNum" sz="quarter" idx="10"/>
          </p:nvPr>
        </p:nvSpPr>
        <p:spPr/>
        <p:txBody>
          <a:bodyPr/>
          <a:lstStyle>
            <a:lvl1pPr>
              <a:defRPr baseline="0">
                <a:solidFill>
                  <a:srgbClr val="660033"/>
                </a:solidFill>
              </a:defRPr>
            </a:lvl1pPr>
          </a:lstStyle>
          <a:p>
            <a:pPr>
              <a:defRPr/>
            </a:pPr>
            <a:fld id="{F9E9CA15-0765-4EC5-9DB7-8A9059D5F173}" type="slidenum">
              <a:rPr lang="en-CA"/>
              <a:pPr>
                <a:defRPr/>
              </a:pPr>
              <a:t>‹#›</a:t>
            </a:fld>
            <a:endParaRPr lang="en-CA" dirty="0"/>
          </a:p>
        </p:txBody>
      </p:sp>
    </p:spTree>
    <p:extLst>
      <p:ext uri="{BB962C8B-B14F-4D97-AF65-F5344CB8AC3E}">
        <p14:creationId xmlns:p14="http://schemas.microsoft.com/office/powerpoint/2010/main" val="220478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4C700ADE-7B9C-4358-AEED-CB662BFD2E3C}" type="slidenum">
              <a:rPr lang="en-CA"/>
              <a:pPr>
                <a:defRPr/>
              </a:pPr>
              <a:t>‹#›</a:t>
            </a:fld>
            <a:endParaRPr lang="en-CA"/>
          </a:p>
        </p:txBody>
      </p:sp>
    </p:spTree>
    <p:extLst>
      <p:ext uri="{BB962C8B-B14F-4D97-AF65-F5344CB8AC3E}">
        <p14:creationId xmlns:p14="http://schemas.microsoft.com/office/powerpoint/2010/main" val="3160070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765CE9C5-04B7-4EB0-B7E6-851EBB176A00}" type="slidenum">
              <a:rPr lang="en-CA"/>
              <a:pPr>
                <a:defRPr/>
              </a:pPr>
              <a:t>‹#›</a:t>
            </a:fld>
            <a:endParaRPr lang="en-CA"/>
          </a:p>
        </p:txBody>
      </p:sp>
    </p:spTree>
    <p:extLst>
      <p:ext uri="{BB962C8B-B14F-4D97-AF65-F5344CB8AC3E}">
        <p14:creationId xmlns:p14="http://schemas.microsoft.com/office/powerpoint/2010/main" val="843244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818ED821-F9A7-41B1-82D5-DAE7A0A46504}" type="slidenum">
              <a:rPr lang="en-CA"/>
              <a:pPr>
                <a:defRPr/>
              </a:pPr>
              <a:t>‹#›</a:t>
            </a:fld>
            <a:endParaRPr lang="en-CA"/>
          </a:p>
        </p:txBody>
      </p:sp>
    </p:spTree>
    <p:extLst>
      <p:ext uri="{BB962C8B-B14F-4D97-AF65-F5344CB8AC3E}">
        <p14:creationId xmlns:p14="http://schemas.microsoft.com/office/powerpoint/2010/main" val="2492057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slideLayout" Target="../slideLayouts/slideLayout19.xml"/><Relationship Id="rId18"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17" Type="http://schemas.openxmlformats.org/officeDocument/2006/relationships/slideLayout" Target="../slideLayouts/slideLayout23.xml"/><Relationship Id="rId2" Type="http://schemas.openxmlformats.org/officeDocument/2006/relationships/slideLayout" Target="../slideLayouts/slideLayout8.xml"/><Relationship Id="rId16" Type="http://schemas.openxmlformats.org/officeDocument/2006/relationships/slideLayout" Target="../slideLayouts/slideLayout22.xml"/><Relationship Id="rId20"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5" Type="http://schemas.openxmlformats.org/officeDocument/2006/relationships/slideLayout" Target="../slideLayouts/slideLayout21.xml"/><Relationship Id="rId10" Type="http://schemas.openxmlformats.org/officeDocument/2006/relationships/slideLayout" Target="../slideLayouts/slideLayout16.xml"/><Relationship Id="rId19" Type="http://schemas.openxmlformats.org/officeDocument/2006/relationships/image" Target="../media/image1.jpeg"/><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18"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17" Type="http://schemas.openxmlformats.org/officeDocument/2006/relationships/slideLayout" Target="../slideLayouts/slideLayout40.xml"/><Relationship Id="rId2" Type="http://schemas.openxmlformats.org/officeDocument/2006/relationships/slideLayout" Target="../slideLayouts/slideLayout25.xml"/><Relationship Id="rId16" Type="http://schemas.openxmlformats.org/officeDocument/2006/relationships/slideLayout" Target="../slideLayouts/slideLayout39.xml"/><Relationship Id="rId20" Type="http://schemas.openxmlformats.org/officeDocument/2006/relationships/image" Target="../media/image2.jpeg"/><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slideLayout" Target="../slideLayouts/slideLayout38.xml"/><Relationship Id="rId10" Type="http://schemas.openxmlformats.org/officeDocument/2006/relationships/slideLayout" Target="../slideLayouts/slideLayout33.xml"/><Relationship Id="rId19" Type="http://schemas.openxmlformats.org/officeDocument/2006/relationships/image" Target="../media/image1.jpeg"/><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slideLayout" Target="../slideLayouts/slideLayout3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image" Target="../media/image2.jpeg"/><Relationship Id="rId5" Type="http://schemas.openxmlformats.org/officeDocument/2006/relationships/slideLayout" Target="../slideLayouts/slideLayout45.xml"/><Relationship Id="rId10" Type="http://schemas.openxmlformats.org/officeDocument/2006/relationships/image" Target="../media/image1.jpeg"/><Relationship Id="rId4" Type="http://schemas.openxmlformats.org/officeDocument/2006/relationships/slideLayout" Target="../slideLayouts/slideLayout44.xml"/><Relationship Id="rId9"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CA"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237574" name="Rectangle 6"/>
          <p:cNvSpPr>
            <a:spLocks noGrp="1" noChangeArrowheads="1"/>
          </p:cNvSpPr>
          <p:nvPr>
            <p:ph type="sldNum" sz="quarter" idx="4"/>
          </p:nvPr>
        </p:nvSpPr>
        <p:spPr bwMode="auto">
          <a:xfrm>
            <a:off x="2590800" y="6400800"/>
            <a:ext cx="21336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000">
                <a:solidFill>
                  <a:schemeClr val="bg1"/>
                </a:solidFill>
              </a:defRPr>
            </a:lvl1pPr>
          </a:lstStyle>
          <a:p>
            <a:pPr>
              <a:defRPr/>
            </a:pPr>
            <a:fld id="{5D2AE878-36B9-48FA-9FCB-824BD3BF18A8}" type="slidenum">
              <a:rPr lang="en-CA"/>
              <a:pPr>
                <a:defRPr/>
              </a:pPr>
              <a:t>‹#›</a:t>
            </a:fld>
            <a:endParaRPr lang="en-CA"/>
          </a:p>
        </p:txBody>
      </p:sp>
      <p:pic>
        <p:nvPicPr>
          <p:cNvPr id="1029" name="Picture 7" descr="researc footer.jpg"/>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0" y="6350000"/>
            <a:ext cx="9144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16" descr="header"/>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0"/>
            <a:ext cx="91440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59" r:id="rId1"/>
    <p:sldLayoutId id="2147484360" r:id="rId2"/>
    <p:sldLayoutId id="2147484361" r:id="rId3"/>
    <p:sldLayoutId id="2147484362" r:id="rId4"/>
    <p:sldLayoutId id="2147484363" r:id="rId5"/>
    <p:sldLayoutId id="2147484364" r:id="rId6"/>
  </p:sldLayoutIdLst>
  <p:timing>
    <p:tnLst>
      <p:par>
        <p:cTn id="1" dur="indefinite" restart="never" nodeType="tmRoot"/>
      </p:par>
    </p:tnLst>
  </p:timing>
  <p:hf hdr="0" ft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Arial" charset="0"/>
        </a:defRPr>
      </a:lvl2pPr>
      <a:lvl3pPr algn="ctr" rtl="0" eaLnBrk="0" fontAlgn="base" hangingPunct="0">
        <a:spcBef>
          <a:spcPct val="0"/>
        </a:spcBef>
        <a:spcAft>
          <a:spcPct val="0"/>
        </a:spcAft>
        <a:defRPr sz="4000">
          <a:solidFill>
            <a:schemeClr val="tx2"/>
          </a:solidFill>
          <a:latin typeface="Arial" charset="0"/>
        </a:defRPr>
      </a:lvl3pPr>
      <a:lvl4pPr algn="ctr" rtl="0" eaLnBrk="0" fontAlgn="base" hangingPunct="0">
        <a:spcBef>
          <a:spcPct val="0"/>
        </a:spcBef>
        <a:spcAft>
          <a:spcPct val="0"/>
        </a:spcAft>
        <a:defRPr sz="4000">
          <a:solidFill>
            <a:schemeClr val="tx2"/>
          </a:solidFill>
          <a:latin typeface="Arial" charset="0"/>
        </a:defRPr>
      </a:lvl4pPr>
      <a:lvl5pPr algn="ctr" rtl="0" eaLnBrk="0" fontAlgn="base" hangingPunct="0">
        <a:spcBef>
          <a:spcPct val="0"/>
        </a:spcBef>
        <a:spcAft>
          <a:spcPct val="0"/>
        </a:spcAft>
        <a:defRPr sz="4000">
          <a:solidFill>
            <a:schemeClr val="tx2"/>
          </a:solidFill>
          <a:latin typeface="Arial" charset="0"/>
        </a:defRPr>
      </a:lvl5pPr>
      <a:lvl6pPr marL="457200" algn="ctr" rtl="0" fontAlgn="base">
        <a:spcBef>
          <a:spcPct val="0"/>
        </a:spcBef>
        <a:spcAft>
          <a:spcPct val="0"/>
        </a:spcAft>
        <a:defRPr sz="4000">
          <a:solidFill>
            <a:schemeClr val="tx2"/>
          </a:solidFill>
          <a:latin typeface="Arial" charset="0"/>
        </a:defRPr>
      </a:lvl6pPr>
      <a:lvl7pPr marL="914400" algn="ctr" rtl="0" fontAlgn="base">
        <a:spcBef>
          <a:spcPct val="0"/>
        </a:spcBef>
        <a:spcAft>
          <a:spcPct val="0"/>
        </a:spcAft>
        <a:defRPr sz="4000">
          <a:solidFill>
            <a:schemeClr val="tx2"/>
          </a:solidFill>
          <a:latin typeface="Arial" charset="0"/>
        </a:defRPr>
      </a:lvl7pPr>
      <a:lvl8pPr marL="1371600" algn="ctr" rtl="0" fontAlgn="base">
        <a:spcBef>
          <a:spcPct val="0"/>
        </a:spcBef>
        <a:spcAft>
          <a:spcPct val="0"/>
        </a:spcAft>
        <a:defRPr sz="4000">
          <a:solidFill>
            <a:schemeClr val="tx2"/>
          </a:solidFill>
          <a:latin typeface="Arial" charset="0"/>
        </a:defRPr>
      </a:lvl8pPr>
      <a:lvl9pPr marL="1828800" algn="ctr"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7" descr="researc footer.jpg"/>
          <p:cNvPicPr>
            <a:picLocks noChangeAspect="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0" y="6350000"/>
            <a:ext cx="9144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7574" name="Rectangle 6"/>
          <p:cNvSpPr>
            <a:spLocks noGrp="1" noChangeArrowheads="1"/>
          </p:cNvSpPr>
          <p:nvPr>
            <p:ph type="sldNum" sz="quarter" idx="4"/>
          </p:nvPr>
        </p:nvSpPr>
        <p:spPr bwMode="auto">
          <a:xfrm>
            <a:off x="4648200" y="6324600"/>
            <a:ext cx="609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000">
                <a:solidFill>
                  <a:srgbClr val="5C2747"/>
                </a:solidFill>
              </a:defRPr>
            </a:lvl1pPr>
          </a:lstStyle>
          <a:p>
            <a:pPr>
              <a:defRPr/>
            </a:pPr>
            <a:fld id="{1FD86C53-516D-45DD-8C94-9C7B27026D19}" type="slidenum">
              <a:rPr lang="en-CA"/>
              <a:pPr>
                <a:defRPr/>
              </a:pPr>
              <a:t>‹#›</a:t>
            </a:fld>
            <a:endParaRPr lang="en-CA"/>
          </a:p>
        </p:txBody>
      </p:sp>
      <p:pic>
        <p:nvPicPr>
          <p:cNvPr id="3076" name="Picture 8" descr="header"/>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0" y="0"/>
            <a:ext cx="91440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42" r:id="rId1"/>
    <p:sldLayoutId id="2147484343" r:id="rId2"/>
    <p:sldLayoutId id="2147484344" r:id="rId3"/>
    <p:sldLayoutId id="2147484345" r:id="rId4"/>
    <p:sldLayoutId id="2147484346" r:id="rId5"/>
    <p:sldLayoutId id="2147484347" r:id="rId6"/>
    <p:sldLayoutId id="2147484348" r:id="rId7"/>
    <p:sldLayoutId id="2147484349" r:id="rId8"/>
    <p:sldLayoutId id="2147484350" r:id="rId9"/>
    <p:sldLayoutId id="2147484351" r:id="rId10"/>
    <p:sldLayoutId id="2147484352" r:id="rId11"/>
    <p:sldLayoutId id="2147484353" r:id="rId12"/>
    <p:sldLayoutId id="2147484354" r:id="rId13"/>
    <p:sldLayoutId id="2147484355" r:id="rId14"/>
    <p:sldLayoutId id="2147484356" r:id="rId15"/>
    <p:sldLayoutId id="2147484357" r:id="rId16"/>
    <p:sldLayoutId id="2147484358" r:id="rId17"/>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researc footer.jpg"/>
          <p:cNvPicPr>
            <a:picLocks noChangeAspect="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0" y="6350000"/>
            <a:ext cx="9144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7574" name="Rectangle 6"/>
          <p:cNvSpPr>
            <a:spLocks noGrp="1" noChangeArrowheads="1"/>
          </p:cNvSpPr>
          <p:nvPr>
            <p:ph type="sldNum" sz="quarter" idx="4"/>
          </p:nvPr>
        </p:nvSpPr>
        <p:spPr bwMode="auto">
          <a:xfrm>
            <a:off x="4648200" y="6324600"/>
            <a:ext cx="609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000">
                <a:solidFill>
                  <a:srgbClr val="5C2747"/>
                </a:solidFill>
              </a:defRPr>
            </a:lvl1pPr>
          </a:lstStyle>
          <a:p>
            <a:pPr>
              <a:defRPr/>
            </a:pPr>
            <a:fld id="{112763BB-8F64-425C-9329-39E02FD1377A}" type="slidenum">
              <a:rPr lang="en-CA"/>
              <a:pPr>
                <a:defRPr/>
              </a:pPr>
              <a:t>‹#›</a:t>
            </a:fld>
            <a:endParaRPr lang="en-CA"/>
          </a:p>
        </p:txBody>
      </p:sp>
      <p:pic>
        <p:nvPicPr>
          <p:cNvPr id="1028" name="Picture 8" descr="header"/>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0" y="0"/>
            <a:ext cx="91440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6324232"/>
      </p:ext>
    </p:extLst>
  </p:cSld>
  <p:clrMap bg1="lt1" tx1="dk1" bg2="lt2" tx2="dk2" accent1="accent1" accent2="accent2" accent3="accent3" accent4="accent4" accent5="accent5" accent6="accent6" hlink="hlink" folHlink="folHlink"/>
  <p:sldLayoutIdLst>
    <p:sldLayoutId id="2147484384" r:id="rId1"/>
    <p:sldLayoutId id="2147484385" r:id="rId2"/>
    <p:sldLayoutId id="2147484386" r:id="rId3"/>
    <p:sldLayoutId id="2147484387" r:id="rId4"/>
    <p:sldLayoutId id="2147484388" r:id="rId5"/>
    <p:sldLayoutId id="2147484389" r:id="rId6"/>
    <p:sldLayoutId id="2147484390" r:id="rId7"/>
    <p:sldLayoutId id="2147484391" r:id="rId8"/>
    <p:sldLayoutId id="2147484392" r:id="rId9"/>
    <p:sldLayoutId id="2147484393" r:id="rId10"/>
    <p:sldLayoutId id="2147484394" r:id="rId11"/>
    <p:sldLayoutId id="2147484395" r:id="rId12"/>
    <p:sldLayoutId id="2147484396" r:id="rId13"/>
    <p:sldLayoutId id="2147484397" r:id="rId14"/>
    <p:sldLayoutId id="2147484398" r:id="rId15"/>
    <p:sldLayoutId id="2147484399" r:id="rId16"/>
    <p:sldLayoutId id="2147484400" r:id="rId17"/>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CA"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237574" name="Rectangle 6"/>
          <p:cNvSpPr>
            <a:spLocks noGrp="1" noChangeArrowheads="1"/>
          </p:cNvSpPr>
          <p:nvPr>
            <p:ph type="sldNum" sz="quarter" idx="4"/>
          </p:nvPr>
        </p:nvSpPr>
        <p:spPr bwMode="auto">
          <a:xfrm>
            <a:off x="2590800" y="6400800"/>
            <a:ext cx="21336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000">
                <a:solidFill>
                  <a:schemeClr val="bg1"/>
                </a:solidFill>
              </a:defRPr>
            </a:lvl1pPr>
          </a:lstStyle>
          <a:p>
            <a:pPr>
              <a:defRPr/>
            </a:pPr>
            <a:fld id="{5D2AE878-36B9-48FA-9FCB-824BD3BF18A8}" type="slidenum">
              <a:rPr lang="en-CA">
                <a:solidFill>
                  <a:srgbClr val="FFFFFF"/>
                </a:solidFill>
              </a:rPr>
              <a:pPr>
                <a:defRPr/>
              </a:pPr>
              <a:t>‹#›</a:t>
            </a:fld>
            <a:endParaRPr lang="en-CA">
              <a:solidFill>
                <a:srgbClr val="FFFFFF"/>
              </a:solidFill>
            </a:endParaRPr>
          </a:p>
        </p:txBody>
      </p:sp>
      <p:pic>
        <p:nvPicPr>
          <p:cNvPr id="1029" name="Picture 7" descr="researc footer.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0" y="6350000"/>
            <a:ext cx="9144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16" descr="header"/>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0" y="0"/>
            <a:ext cx="91440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1866291"/>
      </p:ext>
    </p:extLst>
  </p:cSld>
  <p:clrMap bg1="lt1" tx1="dk1" bg2="lt2" tx2="dk2" accent1="accent1" accent2="accent2" accent3="accent3" accent4="accent4" accent5="accent5" accent6="accent6" hlink="hlink" folHlink="folHlink"/>
  <p:sldLayoutIdLst>
    <p:sldLayoutId id="2147484403" r:id="rId1"/>
    <p:sldLayoutId id="2147484404" r:id="rId2"/>
    <p:sldLayoutId id="2147484405" r:id="rId3"/>
    <p:sldLayoutId id="2147484406" r:id="rId4"/>
    <p:sldLayoutId id="2147484407" r:id="rId5"/>
    <p:sldLayoutId id="2147484408" r:id="rId6"/>
    <p:sldLayoutId id="2147484409" r:id="rId7"/>
    <p:sldLayoutId id="2147484410" r:id="rId8"/>
  </p:sldLayoutIdLst>
  <p:timing>
    <p:tnLst>
      <p:par>
        <p:cTn id="1" dur="indefinite" restart="never" nodeType="tmRoot"/>
      </p:par>
    </p:tnLst>
  </p:timing>
  <p:hf hdr="0" ft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Arial" charset="0"/>
        </a:defRPr>
      </a:lvl2pPr>
      <a:lvl3pPr algn="ctr" rtl="0" eaLnBrk="0" fontAlgn="base" hangingPunct="0">
        <a:spcBef>
          <a:spcPct val="0"/>
        </a:spcBef>
        <a:spcAft>
          <a:spcPct val="0"/>
        </a:spcAft>
        <a:defRPr sz="4000">
          <a:solidFill>
            <a:schemeClr val="tx2"/>
          </a:solidFill>
          <a:latin typeface="Arial" charset="0"/>
        </a:defRPr>
      </a:lvl3pPr>
      <a:lvl4pPr algn="ctr" rtl="0" eaLnBrk="0" fontAlgn="base" hangingPunct="0">
        <a:spcBef>
          <a:spcPct val="0"/>
        </a:spcBef>
        <a:spcAft>
          <a:spcPct val="0"/>
        </a:spcAft>
        <a:defRPr sz="4000">
          <a:solidFill>
            <a:schemeClr val="tx2"/>
          </a:solidFill>
          <a:latin typeface="Arial" charset="0"/>
        </a:defRPr>
      </a:lvl4pPr>
      <a:lvl5pPr algn="ctr" rtl="0" eaLnBrk="0" fontAlgn="base" hangingPunct="0">
        <a:spcBef>
          <a:spcPct val="0"/>
        </a:spcBef>
        <a:spcAft>
          <a:spcPct val="0"/>
        </a:spcAft>
        <a:defRPr sz="4000">
          <a:solidFill>
            <a:schemeClr val="tx2"/>
          </a:solidFill>
          <a:latin typeface="Arial" charset="0"/>
        </a:defRPr>
      </a:lvl5pPr>
      <a:lvl6pPr marL="457200" algn="ctr" rtl="0" fontAlgn="base">
        <a:spcBef>
          <a:spcPct val="0"/>
        </a:spcBef>
        <a:spcAft>
          <a:spcPct val="0"/>
        </a:spcAft>
        <a:defRPr sz="4000">
          <a:solidFill>
            <a:schemeClr val="tx2"/>
          </a:solidFill>
          <a:latin typeface="Arial" charset="0"/>
        </a:defRPr>
      </a:lvl6pPr>
      <a:lvl7pPr marL="914400" algn="ctr" rtl="0" fontAlgn="base">
        <a:spcBef>
          <a:spcPct val="0"/>
        </a:spcBef>
        <a:spcAft>
          <a:spcPct val="0"/>
        </a:spcAft>
        <a:defRPr sz="4000">
          <a:solidFill>
            <a:schemeClr val="tx2"/>
          </a:solidFill>
          <a:latin typeface="Arial" charset="0"/>
        </a:defRPr>
      </a:lvl7pPr>
      <a:lvl8pPr marL="1371600" algn="ctr" rtl="0" fontAlgn="base">
        <a:spcBef>
          <a:spcPct val="0"/>
        </a:spcBef>
        <a:spcAft>
          <a:spcPct val="0"/>
        </a:spcAft>
        <a:defRPr sz="4000">
          <a:solidFill>
            <a:schemeClr val="tx2"/>
          </a:solidFill>
          <a:latin typeface="Arial" charset="0"/>
        </a:defRPr>
      </a:lvl8pPr>
      <a:lvl9pPr marL="1828800" algn="ctr"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4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45.xml"/></Relationships>
</file>

<file path=ppt/slides/_rels/slide21.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chart" Target="../charts/chart18.xml"/><Relationship Id="rId1" Type="http://schemas.openxmlformats.org/officeDocument/2006/relationships/slideLayout" Target="../slideLayouts/slideLayout4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85800" y="1752600"/>
            <a:ext cx="7772400" cy="1752600"/>
          </a:xfrm>
        </p:spPr>
        <p:txBody>
          <a:bodyPr/>
          <a:lstStyle/>
          <a:p>
            <a:pPr eaLnBrk="1" hangingPunct="1"/>
            <a:r>
              <a:rPr lang="en-CA" sz="3600" b="1" dirty="0" smtClean="0"/>
              <a:t>Ontario Casino</a:t>
            </a:r>
            <a:r>
              <a:rPr lang="en-CA" sz="3600" b="1" dirty="0" smtClean="0">
                <a:latin typeface="Century Gothic" pitchFamily="34" charset="0"/>
              </a:rPr>
              <a:t> </a:t>
            </a:r>
            <a:r>
              <a:rPr lang="en-CA" sz="3600" b="1" dirty="0"/>
              <a:t>Tourism </a:t>
            </a:r>
            <a:r>
              <a:rPr lang="en-CA" sz="3600" b="1" dirty="0" smtClean="0"/>
              <a:t>Statistics 2015 </a:t>
            </a:r>
            <a:br>
              <a:rPr lang="en-CA" sz="3600" b="1" dirty="0" smtClean="0"/>
            </a:br>
            <a:r>
              <a:rPr lang="en-CA" sz="3600" b="1" dirty="0" smtClean="0">
                <a:latin typeface="Century Gothic" pitchFamily="34" charset="0"/>
              </a:rPr>
              <a:t/>
            </a:r>
            <a:br>
              <a:rPr lang="en-CA" sz="3600" b="1" dirty="0" smtClean="0">
                <a:latin typeface="Century Gothic" pitchFamily="34" charset="0"/>
              </a:rPr>
            </a:br>
            <a:endParaRPr lang="en-CA" sz="3600" b="1" dirty="0" smtClean="0">
              <a:latin typeface="Century Gothic" pitchFamily="34" charset="0"/>
            </a:endParaRPr>
          </a:p>
        </p:txBody>
      </p:sp>
      <p:sp>
        <p:nvSpPr>
          <p:cNvPr id="10243" name="Rectangle 3"/>
          <p:cNvSpPr>
            <a:spLocks noGrp="1" noChangeArrowheads="1"/>
          </p:cNvSpPr>
          <p:nvPr>
            <p:ph type="subTitle" idx="1"/>
          </p:nvPr>
        </p:nvSpPr>
        <p:spPr>
          <a:xfrm>
            <a:off x="1606550" y="4267200"/>
            <a:ext cx="5929313" cy="1363663"/>
          </a:xfrm>
        </p:spPr>
        <p:txBody>
          <a:bodyPr/>
          <a:lstStyle/>
          <a:p>
            <a:pPr eaLnBrk="1" hangingPunct="1"/>
            <a:r>
              <a:rPr lang="en-CA" sz="2000" dirty="0" smtClean="0"/>
              <a:t>Fall </a:t>
            </a:r>
            <a:r>
              <a:rPr lang="en-CA" sz="2000" dirty="0" smtClean="0"/>
              <a:t>2017</a:t>
            </a:r>
            <a:endParaRPr lang="en-CA" sz="20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914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Destination – Casino Visits by Region </a:t>
            </a:r>
          </a:p>
        </p:txBody>
      </p:sp>
      <p:sp>
        <p:nvSpPr>
          <p:cNvPr id="7" name="Slide Number Placeholder 1"/>
          <p:cNvSpPr txBox="1">
            <a:spLocks/>
          </p:cNvSpPr>
          <p:nvPr/>
        </p:nvSpPr>
        <p:spPr bwMode="auto">
          <a:xfrm>
            <a:off x="34290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EFE6F2DB-FAA7-4FBF-B9E2-4E2D0C3E7880}" type="slidenum">
              <a:rPr lang="en-CA" sz="1000">
                <a:solidFill>
                  <a:srgbClr val="660033"/>
                </a:solidFill>
              </a:rPr>
              <a:pPr eaLnBrk="1" hangingPunct="1"/>
              <a:t>10</a:t>
            </a:fld>
            <a:endParaRPr lang="en-CA" sz="1000">
              <a:solidFill>
                <a:srgbClr val="660033"/>
              </a:solidFill>
            </a:endParaRPr>
          </a:p>
        </p:txBody>
      </p:sp>
      <p:sp>
        <p:nvSpPr>
          <p:cNvPr id="9"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 and </a:t>
            </a:r>
            <a:r>
              <a:rPr lang="en-CA" sz="1000" i="1" dirty="0"/>
              <a:t>International Travel Survey </a:t>
            </a:r>
            <a:r>
              <a:rPr lang="en-CA" sz="1000" i="1" dirty="0" smtClean="0"/>
              <a:t>2015; Ontario Ministry of Tourism, Culture and Sport</a:t>
            </a:r>
            <a:endParaRPr lang="en-CA" sz="1000" i="1" dirty="0"/>
          </a:p>
        </p:txBody>
      </p:sp>
      <p:sp>
        <p:nvSpPr>
          <p:cNvPr id="4" name="Rectangle 3"/>
          <p:cNvSpPr/>
          <p:nvPr/>
        </p:nvSpPr>
        <p:spPr>
          <a:xfrm>
            <a:off x="228599" y="5449668"/>
            <a:ext cx="8507413" cy="584775"/>
          </a:xfrm>
          <a:prstGeom prst="rect">
            <a:avLst/>
          </a:prstGeom>
        </p:spPr>
        <p:txBody>
          <a:bodyPr wrap="square">
            <a:spAutoFit/>
          </a:bodyPr>
          <a:lstStyle/>
          <a:p>
            <a:pPr marL="285750" indent="-285750" algn="l">
              <a:buFont typeface="Arial" panose="020B0604020202020204" pitchFamily="34" charset="0"/>
              <a:buChar char="•"/>
            </a:pPr>
            <a:r>
              <a:rPr lang="en-CA" sz="1600" dirty="0" smtClean="0"/>
              <a:t>42% of Casino visits took place in Region 2 compared to 9% of total visits, 17% in Region 5 (20% total), and 13% in Region 1 (11% total)</a:t>
            </a:r>
            <a:endParaRPr lang="en-CA" sz="1600" dirty="0"/>
          </a:p>
        </p:txBody>
      </p:sp>
      <p:graphicFrame>
        <p:nvGraphicFramePr>
          <p:cNvPr id="2" name="Chart 1"/>
          <p:cNvGraphicFramePr/>
          <p:nvPr>
            <p:extLst>
              <p:ext uri="{D42A27DB-BD31-4B8C-83A1-F6EECF244321}">
                <p14:modId xmlns:p14="http://schemas.microsoft.com/office/powerpoint/2010/main" val="3140612536"/>
              </p:ext>
            </p:extLst>
          </p:nvPr>
        </p:nvGraphicFramePr>
        <p:xfrm>
          <a:off x="609600" y="1385668"/>
          <a:ext cx="6096000" cy="4064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Group 33"/>
          <p:cNvGraphicFramePr>
            <a:graphicFrameLocks noGrp="1"/>
          </p:cNvGraphicFramePr>
          <p:nvPr>
            <p:extLst>
              <p:ext uri="{D42A27DB-BD31-4B8C-83A1-F6EECF244321}">
                <p14:modId xmlns:p14="http://schemas.microsoft.com/office/powerpoint/2010/main" val="961296208"/>
              </p:ext>
            </p:extLst>
          </p:nvPr>
        </p:nvGraphicFramePr>
        <p:xfrm>
          <a:off x="7212012" y="1524000"/>
          <a:ext cx="1627188" cy="3717720"/>
        </p:xfrm>
        <a:graphic>
          <a:graphicData uri="http://schemas.openxmlformats.org/drawingml/2006/table">
            <a:tbl>
              <a:tblPr/>
              <a:tblGrid>
                <a:gridCol w="685800"/>
                <a:gridCol w="941388"/>
              </a:tblGrid>
              <a:tr h="3801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Casino vs. Total</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Destination Index</a:t>
                      </a:r>
                    </a:p>
                  </a:txBody>
                  <a:tcPr marT="45690" marB="456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212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000" b="0" i="0" u="none" strike="noStrike">
                          <a:solidFill>
                            <a:srgbClr val="000000"/>
                          </a:solidFill>
                          <a:effectLst/>
                          <a:latin typeface="Arial"/>
                        </a:rPr>
                        <a:t>113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974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2</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000" b="0" i="0" u="none" strike="noStrike">
                          <a:solidFill>
                            <a:srgbClr val="000000"/>
                          </a:solidFill>
                          <a:effectLst/>
                          <a:latin typeface="Arial"/>
                        </a:rPr>
                        <a:t>443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822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3</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000" b="0" i="0" u="none" strike="noStrike">
                          <a:solidFill>
                            <a:srgbClr val="000000"/>
                          </a:solidFill>
                          <a:effectLst/>
                          <a:latin typeface="Arial"/>
                        </a:rPr>
                        <a:t>92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70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4</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000" b="0" i="0" u="none" strike="noStrike">
                          <a:solidFill>
                            <a:srgbClr val="000000"/>
                          </a:solidFill>
                          <a:effectLst/>
                          <a:latin typeface="Arial"/>
                        </a:rPr>
                        <a:t>28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280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5</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000" b="0" i="0" u="none" strike="noStrike">
                          <a:solidFill>
                            <a:srgbClr val="000000"/>
                          </a:solidFill>
                          <a:effectLst/>
                          <a:latin typeface="Arial"/>
                        </a:rPr>
                        <a:t>82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29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6</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000" b="0" i="0" u="none" strike="noStrike">
                          <a:solidFill>
                            <a:srgbClr val="000000"/>
                          </a:solidFill>
                          <a:effectLst/>
                          <a:latin typeface="Arial"/>
                        </a:rPr>
                        <a:t>33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977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7</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000" b="0" i="0" u="none" strike="noStrike">
                          <a:solidFill>
                            <a:srgbClr val="000000"/>
                          </a:solidFill>
                          <a:effectLst/>
                          <a:latin typeface="Arial"/>
                        </a:rPr>
                        <a:t>133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825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8</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000" b="0" i="0" u="none" strike="noStrike">
                          <a:solidFill>
                            <a:srgbClr val="000000"/>
                          </a:solidFill>
                          <a:effectLst/>
                          <a:latin typeface="Arial"/>
                        </a:rPr>
                        <a:t>59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73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9</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000" b="0" i="0" u="none" strike="noStrike">
                          <a:solidFill>
                            <a:srgbClr val="000000"/>
                          </a:solidFill>
                          <a:effectLst/>
                          <a:latin typeface="Arial"/>
                        </a:rPr>
                        <a:t>72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283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10</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000" b="0" i="0" u="none" strike="noStrike">
                          <a:solidFill>
                            <a:srgbClr val="000000"/>
                          </a:solidFill>
                          <a:effectLst/>
                          <a:latin typeface="Arial"/>
                        </a:rPr>
                        <a:t>104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3207">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11</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000" b="0" i="0" u="none" strike="noStrike">
                          <a:solidFill>
                            <a:srgbClr val="000000"/>
                          </a:solidFill>
                          <a:effectLst/>
                          <a:latin typeface="Arial"/>
                        </a:rPr>
                        <a:t>31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32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12</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000" b="0" i="0" u="none" strike="noStrike">
                          <a:solidFill>
                            <a:srgbClr val="000000"/>
                          </a:solidFill>
                          <a:effectLst/>
                          <a:latin typeface="Arial"/>
                        </a:rPr>
                        <a:t>64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83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13</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000" b="0" i="0" u="none" strike="noStrike" dirty="0">
                          <a:solidFill>
                            <a:srgbClr val="000000"/>
                          </a:solidFill>
                          <a:effectLst/>
                          <a:latin typeface="Arial"/>
                        </a:rPr>
                        <a:t>34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Tree>
    <p:extLst>
      <p:ext uri="{BB962C8B-B14F-4D97-AF65-F5344CB8AC3E}">
        <p14:creationId xmlns:p14="http://schemas.microsoft.com/office/powerpoint/2010/main" val="24347971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Casino Visits by Length of Stay</a:t>
            </a:r>
          </a:p>
        </p:txBody>
      </p:sp>
      <p:graphicFrame>
        <p:nvGraphicFramePr>
          <p:cNvPr id="474119" name="Group 7"/>
          <p:cNvGraphicFramePr>
            <a:graphicFrameLocks noGrp="1"/>
          </p:cNvGraphicFramePr>
          <p:nvPr>
            <p:ph sz="half" idx="1"/>
            <p:extLst>
              <p:ext uri="{D42A27DB-BD31-4B8C-83A1-F6EECF244321}">
                <p14:modId xmlns:p14="http://schemas.microsoft.com/office/powerpoint/2010/main" val="1690022328"/>
              </p:ext>
            </p:extLst>
          </p:nvPr>
        </p:nvGraphicFramePr>
        <p:xfrm>
          <a:off x="6569075" y="2063750"/>
          <a:ext cx="2209800" cy="1676400"/>
        </p:xfrm>
        <a:graphic>
          <a:graphicData uri="http://schemas.openxmlformats.org/drawingml/2006/table">
            <a:tbl>
              <a:tblPr/>
              <a:tblGrid>
                <a:gridCol w="1139825"/>
                <a:gridCol w="1069975"/>
              </a:tblGrid>
              <a:tr h="539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Casino vs. 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Length of Stay Index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Same-day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a:solidFill>
                            <a:srgbClr val="000000"/>
                          </a:solidFill>
                          <a:effectLst/>
                          <a:latin typeface="Arial"/>
                        </a:rPr>
                        <a:t>53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77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Overnight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a:solidFill>
                            <a:srgbClr val="000000"/>
                          </a:solidFill>
                          <a:effectLst/>
                          <a:latin typeface="Arial"/>
                        </a:rPr>
                        <a:t>181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77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Avg # nights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dirty="0">
                          <a:solidFill>
                            <a:srgbClr val="000000"/>
                          </a:solidFill>
                          <a:effectLst/>
                          <a:latin typeface="Arial"/>
                        </a:rPr>
                        <a:t>121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0500" name="Rectangle 3"/>
          <p:cNvSpPr>
            <a:spLocks noGrp="1" noChangeArrowheads="1"/>
          </p:cNvSpPr>
          <p:nvPr>
            <p:ph type="body" sz="half" idx="3"/>
          </p:nvPr>
        </p:nvSpPr>
        <p:spPr>
          <a:xfrm>
            <a:off x="228600" y="4659313"/>
            <a:ext cx="8686800" cy="1524000"/>
          </a:xfrm>
        </p:spPr>
        <p:txBody>
          <a:bodyPr/>
          <a:lstStyle/>
          <a:p>
            <a:pPr eaLnBrk="1" hangingPunct="1">
              <a:lnSpc>
                <a:spcPct val="80000"/>
              </a:lnSpc>
            </a:pPr>
            <a:r>
              <a:rPr lang="en-CA" sz="1600" dirty="0" smtClean="0"/>
              <a:t>The majority (66%) of Casino visits were overnight visits.  For comparison, 36% of total visits in Ontario were overnight visits</a:t>
            </a:r>
          </a:p>
          <a:p>
            <a:pPr eaLnBrk="1" hangingPunct="1">
              <a:lnSpc>
                <a:spcPct val="80000"/>
              </a:lnSpc>
              <a:spcBef>
                <a:spcPct val="50000"/>
              </a:spcBef>
            </a:pPr>
            <a:r>
              <a:rPr lang="en-CA" sz="1600" dirty="0" smtClean="0"/>
              <a:t>The average number of nights spent on Casino visits was 3.8, above Ontario’s average of 3.2 nights</a:t>
            </a:r>
          </a:p>
          <a:p>
            <a:pPr eaLnBrk="1" hangingPunct="1">
              <a:lnSpc>
                <a:spcPct val="80000"/>
              </a:lnSpc>
              <a:spcBef>
                <a:spcPct val="50000"/>
              </a:spcBef>
              <a:buFontTx/>
              <a:buNone/>
            </a:pPr>
            <a:endParaRPr lang="en-CA" sz="1600" i="1" dirty="0" smtClean="0"/>
          </a:p>
        </p:txBody>
      </p:sp>
      <p:sp>
        <p:nvSpPr>
          <p:cNvPr id="20502"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2AB44FB9-D132-4792-8096-6840FA0B9EBF}" type="slidenum">
              <a:rPr lang="en-CA" smtClean="0">
                <a:solidFill>
                  <a:srgbClr val="660033"/>
                </a:solidFill>
              </a:rPr>
              <a:pPr eaLnBrk="1" hangingPunct="1"/>
              <a:t>11</a:t>
            </a:fld>
            <a:endParaRPr lang="en-CA" smtClean="0">
              <a:solidFill>
                <a:srgbClr val="660033"/>
              </a:solidFill>
            </a:endParaRPr>
          </a:p>
        </p:txBody>
      </p:sp>
      <p:graphicFrame>
        <p:nvGraphicFramePr>
          <p:cNvPr id="2" name="Object 3"/>
          <p:cNvGraphicFramePr>
            <a:graphicFrameLocks noGrp="1" noChangeAspect="1"/>
          </p:cNvGraphicFramePr>
          <p:nvPr>
            <p:extLst>
              <p:ext uri="{D42A27DB-BD31-4B8C-83A1-F6EECF244321}">
                <p14:modId xmlns:p14="http://schemas.microsoft.com/office/powerpoint/2010/main" val="639463008"/>
              </p:ext>
            </p:extLst>
          </p:nvPr>
        </p:nvGraphicFramePr>
        <p:xfrm>
          <a:off x="762000" y="1371600"/>
          <a:ext cx="6985000" cy="3448050"/>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Ontario Ministry of Tourism, Culture and Sport</a:t>
            </a:r>
            <a:endParaRPr lang="en-CA" sz="1000"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Casino $/Trip by Length of Stay</a:t>
            </a:r>
          </a:p>
        </p:txBody>
      </p:sp>
      <p:sp>
        <p:nvSpPr>
          <p:cNvPr id="21507" name="Rectangle 3"/>
          <p:cNvSpPr>
            <a:spLocks noGrp="1" noChangeArrowheads="1"/>
          </p:cNvSpPr>
          <p:nvPr>
            <p:ph type="body" sz="half" idx="3"/>
          </p:nvPr>
        </p:nvSpPr>
        <p:spPr>
          <a:xfrm>
            <a:off x="138113" y="4887913"/>
            <a:ext cx="8686800" cy="1447800"/>
          </a:xfrm>
        </p:spPr>
        <p:txBody>
          <a:bodyPr/>
          <a:lstStyle/>
          <a:p>
            <a:pPr eaLnBrk="1" hangingPunct="1">
              <a:lnSpc>
                <a:spcPct val="80000"/>
              </a:lnSpc>
            </a:pPr>
            <a:r>
              <a:rPr lang="en-CA" sz="1600" dirty="0" smtClean="0"/>
              <a:t>Casino visitors spent an average of $411/trip ($179/trip for total trips)</a:t>
            </a:r>
          </a:p>
        </p:txBody>
      </p:sp>
      <p:graphicFrame>
        <p:nvGraphicFramePr>
          <p:cNvPr id="475164" name="Group 28"/>
          <p:cNvGraphicFramePr>
            <a:graphicFrameLocks noGrp="1"/>
          </p:cNvGraphicFramePr>
          <p:nvPr>
            <p:ph sz="quarter" idx="2"/>
            <p:extLst>
              <p:ext uri="{D42A27DB-BD31-4B8C-83A1-F6EECF244321}">
                <p14:modId xmlns:p14="http://schemas.microsoft.com/office/powerpoint/2010/main" val="3363797118"/>
              </p:ext>
            </p:extLst>
          </p:nvPr>
        </p:nvGraphicFramePr>
        <p:xfrm>
          <a:off x="5791200" y="2133600"/>
          <a:ext cx="2946400" cy="1406527"/>
        </p:xfrm>
        <a:graphic>
          <a:graphicData uri="http://schemas.openxmlformats.org/drawingml/2006/table">
            <a:tbl>
              <a:tblPr/>
              <a:tblGrid>
                <a:gridCol w="1473200"/>
                <a:gridCol w="1473200"/>
              </a:tblGrid>
              <a:tr h="458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Casino vs. Total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smtClean="0">
                          <a:ln>
                            <a:noFill/>
                          </a:ln>
                          <a:solidFill>
                            <a:schemeClr val="tx1"/>
                          </a:solidFill>
                          <a:effectLst/>
                          <a:latin typeface="Arial" charset="0"/>
                        </a:rPr>
                        <a:t>$/Trip Index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3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rtl="0" fontAlgn="ctr"/>
                      <a:r>
                        <a:rPr lang="en-CA" sz="1200" b="0" i="0" u="none" strike="noStrike">
                          <a:solidFill>
                            <a:srgbClr val="000000"/>
                          </a:solidFill>
                          <a:effectLst/>
                          <a:latin typeface="Arial"/>
                        </a:rPr>
                        <a:t>229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22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Same-day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rtl="0" fontAlgn="ctr"/>
                      <a:r>
                        <a:rPr lang="en-CA" sz="1200" b="0" i="0" u="none" strike="noStrike">
                          <a:solidFill>
                            <a:srgbClr val="000000"/>
                          </a:solidFill>
                          <a:effectLst/>
                          <a:latin typeface="Arial"/>
                        </a:rPr>
                        <a:t>242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22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Overnight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rtl="0" fontAlgn="ctr"/>
                      <a:r>
                        <a:rPr lang="en-CA" sz="1200" b="0" i="0" u="none" strike="noStrike" dirty="0">
                          <a:solidFill>
                            <a:srgbClr val="000000"/>
                          </a:solidFill>
                          <a:effectLst/>
                          <a:latin typeface="Arial"/>
                        </a:rPr>
                        <a:t>149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1532"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2D3C2AF9-A413-45A3-A10F-27A29F855ECF}" type="slidenum">
              <a:rPr lang="en-CA" smtClean="0">
                <a:solidFill>
                  <a:srgbClr val="660033"/>
                </a:solidFill>
              </a:rPr>
              <a:pPr eaLnBrk="1" hangingPunct="1"/>
              <a:t>12</a:t>
            </a:fld>
            <a:endParaRPr lang="en-CA" smtClean="0">
              <a:solidFill>
                <a:srgbClr val="660033"/>
              </a:solidFill>
            </a:endParaRPr>
          </a:p>
        </p:txBody>
      </p:sp>
      <p:graphicFrame>
        <p:nvGraphicFramePr>
          <p:cNvPr id="2" name="Object 2"/>
          <p:cNvGraphicFramePr>
            <a:graphicFrameLocks noGrp="1" noChangeAspect="1"/>
          </p:cNvGraphicFramePr>
          <p:nvPr>
            <p:extLst>
              <p:ext uri="{D42A27DB-BD31-4B8C-83A1-F6EECF244321}">
                <p14:modId xmlns:p14="http://schemas.microsoft.com/office/powerpoint/2010/main" val="3818194770"/>
              </p:ext>
            </p:extLst>
          </p:nvPr>
        </p:nvGraphicFramePr>
        <p:xfrm>
          <a:off x="63500" y="1422400"/>
          <a:ext cx="6883400" cy="3405188"/>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Ontario Ministry of Tourism, Culture and Sport</a:t>
            </a:r>
            <a:endParaRPr lang="en-CA" sz="1000" i="1" dirty="0"/>
          </a:p>
        </p:txBody>
      </p:sp>
      <p:sp>
        <p:nvSpPr>
          <p:cNvPr id="8" name="Text Box 8"/>
          <p:cNvSpPr txBox="1">
            <a:spLocks noChangeArrowheads="1"/>
          </p:cNvSpPr>
          <p:nvPr/>
        </p:nvSpPr>
        <p:spPr bwMode="auto">
          <a:xfrm>
            <a:off x="0" y="5838781"/>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smtClean="0"/>
              <a:t>Total trip spending, not just spending on Casino</a:t>
            </a:r>
            <a:endParaRPr lang="en-CA" sz="1000"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noChangeAspect="1"/>
          </p:cNvGraphicFramePr>
          <p:nvPr>
            <p:extLst>
              <p:ext uri="{D42A27DB-BD31-4B8C-83A1-F6EECF244321}">
                <p14:modId xmlns:p14="http://schemas.microsoft.com/office/powerpoint/2010/main" val="63698211"/>
              </p:ext>
            </p:extLst>
          </p:nvPr>
        </p:nvGraphicFramePr>
        <p:xfrm>
          <a:off x="279400" y="1646238"/>
          <a:ext cx="6010275" cy="3470275"/>
        </p:xfrm>
        <a:graphic>
          <a:graphicData uri="http://schemas.openxmlformats.org/drawingml/2006/chart">
            <c:chart xmlns:c="http://schemas.openxmlformats.org/drawingml/2006/chart" xmlns:r="http://schemas.openxmlformats.org/officeDocument/2006/relationships" r:id="rId2"/>
          </a:graphicData>
        </a:graphic>
      </p:graphicFrame>
      <p:sp>
        <p:nvSpPr>
          <p:cNvPr id="22530"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Casino Spending by Category</a:t>
            </a:r>
          </a:p>
        </p:txBody>
      </p:sp>
      <p:sp>
        <p:nvSpPr>
          <p:cNvPr id="22531" name="Rectangle 3"/>
          <p:cNvSpPr>
            <a:spLocks noGrp="1" noChangeArrowheads="1"/>
          </p:cNvSpPr>
          <p:nvPr>
            <p:ph type="body" sz="half" idx="3"/>
          </p:nvPr>
        </p:nvSpPr>
        <p:spPr>
          <a:xfrm>
            <a:off x="228600" y="4876800"/>
            <a:ext cx="8686800" cy="1295400"/>
          </a:xfrm>
        </p:spPr>
        <p:txBody>
          <a:bodyPr/>
          <a:lstStyle/>
          <a:p>
            <a:pPr eaLnBrk="1" hangingPunct="1">
              <a:lnSpc>
                <a:spcPct val="80000"/>
              </a:lnSpc>
            </a:pPr>
            <a:r>
              <a:rPr lang="en-CA" sz="1600" dirty="0"/>
              <a:t>The largest proportions of expenditures were spent on </a:t>
            </a:r>
            <a:r>
              <a:rPr lang="en-CA" sz="1600" dirty="0" smtClean="0"/>
              <a:t>Transportation (28% Casino, 36% </a:t>
            </a:r>
            <a:r>
              <a:rPr lang="en-CA" sz="1600" dirty="0"/>
              <a:t>total), Food &amp; Beverage (</a:t>
            </a:r>
            <a:r>
              <a:rPr lang="en-CA" sz="1600" dirty="0" smtClean="0"/>
              <a:t>22% Casino, </a:t>
            </a:r>
            <a:r>
              <a:rPr lang="en-CA" sz="1600" dirty="0"/>
              <a:t>27% total</a:t>
            </a:r>
            <a:r>
              <a:rPr lang="en-CA" sz="1600" dirty="0" smtClean="0"/>
              <a:t>)</a:t>
            </a:r>
            <a:r>
              <a:rPr lang="en-CA" sz="1600" dirty="0"/>
              <a:t> </a:t>
            </a:r>
            <a:r>
              <a:rPr lang="en-CA" sz="1600" dirty="0" smtClean="0"/>
              <a:t>and Accommodations </a:t>
            </a:r>
            <a:r>
              <a:rPr lang="en-CA" sz="1600" dirty="0"/>
              <a:t>(</a:t>
            </a:r>
            <a:r>
              <a:rPr lang="en-CA" sz="1600" dirty="0" smtClean="0"/>
              <a:t>22% Casino, 17% </a:t>
            </a:r>
            <a:r>
              <a:rPr lang="en-CA" sz="1600" dirty="0"/>
              <a:t>total</a:t>
            </a:r>
            <a:r>
              <a:rPr lang="en-CA" sz="1600" dirty="0" smtClean="0"/>
              <a:t>)</a:t>
            </a:r>
          </a:p>
        </p:txBody>
      </p:sp>
      <p:graphicFrame>
        <p:nvGraphicFramePr>
          <p:cNvPr id="476164" name="Group 4"/>
          <p:cNvGraphicFramePr>
            <a:graphicFrameLocks noGrp="1"/>
          </p:cNvGraphicFramePr>
          <p:nvPr>
            <p:ph sz="half" idx="2"/>
            <p:extLst>
              <p:ext uri="{D42A27DB-BD31-4B8C-83A1-F6EECF244321}">
                <p14:modId xmlns:p14="http://schemas.microsoft.com/office/powerpoint/2010/main" val="2361610647"/>
              </p:ext>
            </p:extLst>
          </p:nvPr>
        </p:nvGraphicFramePr>
        <p:xfrm>
          <a:off x="6602413" y="1752600"/>
          <a:ext cx="2362200" cy="2206626"/>
        </p:xfrm>
        <a:graphic>
          <a:graphicData uri="http://schemas.openxmlformats.org/drawingml/2006/table">
            <a:tbl>
              <a:tblPr/>
              <a:tblGrid>
                <a:gridCol w="1447800"/>
                <a:gridCol w="914400"/>
              </a:tblGrid>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Casino vs. Ontario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smtClean="0">
                          <a:ln>
                            <a:noFill/>
                          </a:ln>
                          <a:solidFill>
                            <a:schemeClr val="tx1"/>
                          </a:solidFill>
                          <a:effectLst/>
                          <a:latin typeface="Arial" charset="0"/>
                        </a:rPr>
                        <a:t>Spending Index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23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Transportation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a:solidFill>
                            <a:srgbClr val="000000"/>
                          </a:solidFill>
                          <a:effectLst/>
                          <a:latin typeface="Arial"/>
                        </a:rPr>
                        <a:t>79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22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Accommodation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a:solidFill>
                            <a:srgbClr val="000000"/>
                          </a:solidFill>
                          <a:effectLst/>
                          <a:latin typeface="Arial"/>
                        </a:rPr>
                        <a:t>132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825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Food &amp; Beverage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a:solidFill>
                            <a:srgbClr val="000000"/>
                          </a:solidFill>
                          <a:effectLst/>
                          <a:latin typeface="Arial"/>
                        </a:rPr>
                        <a:t>82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23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Rec./Entertain.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a:solidFill>
                            <a:srgbClr val="000000"/>
                          </a:solidFill>
                          <a:effectLst/>
                          <a:latin typeface="Arial"/>
                        </a:rPr>
                        <a:t>223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20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Retail/Other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dirty="0">
                          <a:solidFill>
                            <a:srgbClr val="000000"/>
                          </a:solidFill>
                          <a:effectLst/>
                          <a:latin typeface="Arial"/>
                        </a:rPr>
                        <a:t>81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2557"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66669C88-ED84-428E-B089-30336CF3AD1A}" type="slidenum">
              <a:rPr lang="en-CA" smtClean="0">
                <a:solidFill>
                  <a:srgbClr val="660033"/>
                </a:solidFill>
              </a:rPr>
              <a:pPr eaLnBrk="1" hangingPunct="1"/>
              <a:t>13</a:t>
            </a:fld>
            <a:endParaRPr lang="en-CA" smtClean="0">
              <a:solidFill>
                <a:srgbClr val="660033"/>
              </a:solidFill>
            </a:endParaRPr>
          </a:p>
        </p:txBody>
      </p:sp>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Ontario Ministry of Tourism, Culture and Sport</a:t>
            </a:r>
            <a:endParaRPr lang="en-CA" sz="1000" i="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609600" y="762000"/>
            <a:ext cx="8229600" cy="685800"/>
          </a:xfrm>
          <a:noFill/>
        </p:spPr>
        <p:txBody>
          <a:bodyPr/>
          <a:lstStyle/>
          <a:p>
            <a:pPr eaLnBrk="1" hangingPunct="1"/>
            <a:r>
              <a:rPr lang="en-CA" sz="2800" b="1" dirty="0" smtClean="0"/>
              <a:t>Other Activities done by Casino Visitors </a:t>
            </a:r>
          </a:p>
        </p:txBody>
      </p:sp>
      <p:sp>
        <p:nvSpPr>
          <p:cNvPr id="23556" name="Rectangle 3"/>
          <p:cNvSpPr>
            <a:spLocks noGrp="1" noChangeArrowheads="1"/>
          </p:cNvSpPr>
          <p:nvPr>
            <p:ph type="body" sz="half" idx="3"/>
          </p:nvPr>
        </p:nvSpPr>
        <p:spPr>
          <a:xfrm>
            <a:off x="295275" y="5410200"/>
            <a:ext cx="8839200" cy="990600"/>
          </a:xfrm>
        </p:spPr>
        <p:txBody>
          <a:bodyPr/>
          <a:lstStyle/>
          <a:p>
            <a:pPr eaLnBrk="1" hangingPunct="1">
              <a:lnSpc>
                <a:spcPct val="80000"/>
              </a:lnSpc>
            </a:pPr>
            <a:r>
              <a:rPr lang="en-CA" sz="1600" dirty="0" smtClean="0"/>
              <a:t>22% of Casino visitors attended </a:t>
            </a:r>
            <a:r>
              <a:rPr lang="en-CA" sz="1600" dirty="0"/>
              <a:t>a </a:t>
            </a:r>
            <a:r>
              <a:rPr lang="en-CA" sz="1600" dirty="0" smtClean="0"/>
              <a:t>cultural performance, 21% went to a historical site, 20% visited a festival/fair</a:t>
            </a:r>
          </a:p>
        </p:txBody>
      </p:sp>
      <p:graphicFrame>
        <p:nvGraphicFramePr>
          <p:cNvPr id="477437" name="Group 253"/>
          <p:cNvGraphicFramePr>
            <a:graphicFrameLocks noGrp="1"/>
          </p:cNvGraphicFramePr>
          <p:nvPr>
            <p:ph sz="half" idx="1"/>
            <p:extLst>
              <p:ext uri="{D42A27DB-BD31-4B8C-83A1-F6EECF244321}">
                <p14:modId xmlns:p14="http://schemas.microsoft.com/office/powerpoint/2010/main" val="3570898850"/>
              </p:ext>
            </p:extLst>
          </p:nvPr>
        </p:nvGraphicFramePr>
        <p:xfrm>
          <a:off x="76200" y="1600200"/>
          <a:ext cx="2895601" cy="3474732"/>
        </p:xfrm>
        <a:graphic>
          <a:graphicData uri="http://schemas.openxmlformats.org/drawingml/2006/table">
            <a:tbl>
              <a:tblPr firstRow="1" bandRow="1">
                <a:tableStyleId>{9DCAF9ED-07DC-4A11-8D7F-57B35C25682E}</a:tableStyleId>
              </a:tblPr>
              <a:tblGrid>
                <a:gridCol w="1143000"/>
                <a:gridCol w="1008018"/>
                <a:gridCol w="744583"/>
              </a:tblGrid>
              <a:tr h="3961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Activity</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bg1"/>
                          </a:solidFill>
                          <a:effectLst/>
                          <a:latin typeface="Arial" charset="0"/>
                        </a:rPr>
                        <a:t>Casino Visit Participation</a:t>
                      </a: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Index vs Total</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r>
              <a:tr h="289608">
                <a:tc>
                  <a:txBody>
                    <a:bodyPr/>
                    <a:lstStyle/>
                    <a:p>
                      <a:pPr algn="l" fontAlgn="b"/>
                      <a:r>
                        <a:rPr lang="en-CA" sz="1000" b="0" i="0" u="none" strike="noStrike">
                          <a:solidFill>
                            <a:srgbClr val="000000"/>
                          </a:solidFill>
                          <a:effectLst/>
                          <a:latin typeface="Arial"/>
                        </a:rPr>
                        <a:t>Casinos</a:t>
                      </a:r>
                    </a:p>
                  </a:txBody>
                  <a:tcPr marL="85725" marR="0" marT="0" marB="0" anchor="ctr"/>
                </a:tc>
                <a:tc>
                  <a:txBody>
                    <a:bodyPr/>
                    <a:lstStyle/>
                    <a:p>
                      <a:pPr algn="ctr" fontAlgn="b"/>
                      <a:r>
                        <a:rPr lang="en-CA" sz="1000" b="0" i="0" u="none" strike="noStrike">
                          <a:solidFill>
                            <a:srgbClr val="000000"/>
                          </a:solidFill>
                          <a:effectLst/>
                          <a:latin typeface="Arial"/>
                        </a:rPr>
                        <a:t>100%</a:t>
                      </a:r>
                    </a:p>
                  </a:txBody>
                  <a:tcPr marL="0" marR="0" marT="0" marB="0" anchor="ctr"/>
                </a:tc>
                <a:tc>
                  <a:txBody>
                    <a:bodyPr/>
                    <a:lstStyle/>
                    <a:p>
                      <a:pPr algn="ctr" fontAlgn="ctr"/>
                      <a:r>
                        <a:rPr lang="en-CA" sz="1000" b="0" i="0" u="none" strike="noStrike">
                          <a:solidFill>
                            <a:srgbClr val="000000"/>
                          </a:solidFill>
                          <a:effectLst/>
                          <a:latin typeface="Arial"/>
                        </a:rPr>
                        <a:t>3945</a:t>
                      </a:r>
                    </a:p>
                  </a:txBody>
                  <a:tcPr marL="0" marR="0" marT="0" marB="0" anchor="ctr"/>
                </a:tc>
              </a:tr>
              <a:tr h="304800">
                <a:tc>
                  <a:txBody>
                    <a:bodyPr/>
                    <a:lstStyle/>
                    <a:p>
                      <a:pPr algn="l" fontAlgn="b"/>
                      <a:r>
                        <a:rPr lang="en-CA" sz="1000" b="0" i="0" u="none" strike="noStrike">
                          <a:solidFill>
                            <a:srgbClr val="000000"/>
                          </a:solidFill>
                          <a:effectLst/>
                          <a:latin typeface="Arial"/>
                        </a:rPr>
                        <a:t>Cultural Performances</a:t>
                      </a:r>
                    </a:p>
                  </a:txBody>
                  <a:tcPr marL="85725" marR="0" marT="0" marB="0" anchor="ctr"/>
                </a:tc>
                <a:tc>
                  <a:txBody>
                    <a:bodyPr/>
                    <a:lstStyle/>
                    <a:p>
                      <a:pPr algn="ctr" fontAlgn="b"/>
                      <a:r>
                        <a:rPr lang="en-CA" sz="1000" b="0" i="0" u="none" strike="noStrike">
                          <a:solidFill>
                            <a:srgbClr val="000000"/>
                          </a:solidFill>
                          <a:effectLst/>
                          <a:latin typeface="Arial"/>
                        </a:rPr>
                        <a:t>22%</a:t>
                      </a:r>
                    </a:p>
                  </a:txBody>
                  <a:tcPr marL="0" marR="0" marT="0" marB="0" anchor="ctr"/>
                </a:tc>
                <a:tc>
                  <a:txBody>
                    <a:bodyPr/>
                    <a:lstStyle/>
                    <a:p>
                      <a:pPr algn="ctr" fontAlgn="ctr"/>
                      <a:r>
                        <a:rPr lang="en-CA" sz="1000" b="0" i="0" u="none" strike="noStrike">
                          <a:solidFill>
                            <a:srgbClr val="000000"/>
                          </a:solidFill>
                          <a:effectLst/>
                          <a:latin typeface="Arial"/>
                        </a:rPr>
                        <a:t>556</a:t>
                      </a:r>
                    </a:p>
                  </a:txBody>
                  <a:tcPr marL="0" marR="0" marT="0" marB="0" anchor="ctr"/>
                </a:tc>
              </a:tr>
              <a:tr h="228600">
                <a:tc>
                  <a:txBody>
                    <a:bodyPr/>
                    <a:lstStyle/>
                    <a:p>
                      <a:pPr algn="l" fontAlgn="b"/>
                      <a:r>
                        <a:rPr lang="en-CA" sz="1000" b="0" i="0" u="none" strike="noStrike">
                          <a:solidFill>
                            <a:srgbClr val="000000"/>
                          </a:solidFill>
                          <a:effectLst/>
                          <a:latin typeface="Arial"/>
                        </a:rPr>
                        <a:t>Historic Sites</a:t>
                      </a:r>
                    </a:p>
                  </a:txBody>
                  <a:tcPr marL="171450" marR="0" marT="0" marB="0" anchor="ctr"/>
                </a:tc>
                <a:tc>
                  <a:txBody>
                    <a:bodyPr/>
                    <a:lstStyle/>
                    <a:p>
                      <a:pPr algn="ctr" fontAlgn="b"/>
                      <a:r>
                        <a:rPr lang="en-CA" sz="1000" b="0" i="0" u="none" strike="noStrike">
                          <a:solidFill>
                            <a:srgbClr val="000000"/>
                          </a:solidFill>
                          <a:effectLst/>
                          <a:latin typeface="Arial"/>
                        </a:rPr>
                        <a:t>21%</a:t>
                      </a:r>
                    </a:p>
                  </a:txBody>
                  <a:tcPr marL="0" marR="0" marT="0" marB="0" anchor="ctr"/>
                </a:tc>
                <a:tc>
                  <a:txBody>
                    <a:bodyPr/>
                    <a:lstStyle/>
                    <a:p>
                      <a:pPr algn="ctr" fontAlgn="ctr"/>
                      <a:r>
                        <a:rPr lang="en-CA" sz="1000" b="0" i="0" u="none" strike="noStrike">
                          <a:solidFill>
                            <a:srgbClr val="000000"/>
                          </a:solidFill>
                          <a:effectLst/>
                          <a:latin typeface="Arial"/>
                        </a:rPr>
                        <a:t>626</a:t>
                      </a:r>
                    </a:p>
                  </a:txBody>
                  <a:tcPr marL="0" marR="0" marT="0" marB="0" anchor="ctr"/>
                </a:tc>
              </a:tr>
              <a:tr h="325847">
                <a:tc>
                  <a:txBody>
                    <a:bodyPr/>
                    <a:lstStyle/>
                    <a:p>
                      <a:pPr algn="l" fontAlgn="b"/>
                      <a:r>
                        <a:rPr lang="en-CA" sz="1000" b="0" i="0" u="none" strike="noStrike">
                          <a:solidFill>
                            <a:srgbClr val="000000"/>
                          </a:solidFill>
                          <a:effectLst/>
                          <a:latin typeface="Arial"/>
                        </a:rPr>
                        <a:t>Festivals/Fairs</a:t>
                      </a:r>
                    </a:p>
                  </a:txBody>
                  <a:tcPr marL="85725" marR="0" marT="0" marB="0" anchor="ctr"/>
                </a:tc>
                <a:tc>
                  <a:txBody>
                    <a:bodyPr/>
                    <a:lstStyle/>
                    <a:p>
                      <a:pPr algn="ctr" fontAlgn="b"/>
                      <a:r>
                        <a:rPr lang="en-CA" sz="1000" b="0" i="0" u="none" strike="noStrike">
                          <a:solidFill>
                            <a:srgbClr val="000000"/>
                          </a:solidFill>
                          <a:effectLst/>
                          <a:latin typeface="Arial"/>
                        </a:rPr>
                        <a:t>20%</a:t>
                      </a:r>
                    </a:p>
                  </a:txBody>
                  <a:tcPr marL="0" marR="0" marT="0" marB="0" anchor="ctr"/>
                </a:tc>
                <a:tc>
                  <a:txBody>
                    <a:bodyPr/>
                    <a:lstStyle/>
                    <a:p>
                      <a:pPr algn="ctr" fontAlgn="ctr"/>
                      <a:r>
                        <a:rPr lang="en-CA" sz="1000" b="0" i="0" u="none" strike="noStrike">
                          <a:solidFill>
                            <a:srgbClr val="000000"/>
                          </a:solidFill>
                          <a:effectLst/>
                          <a:latin typeface="Arial"/>
                        </a:rPr>
                        <a:t>723</a:t>
                      </a:r>
                    </a:p>
                  </a:txBody>
                  <a:tcPr marL="0" marR="0" marT="0" marB="0" anchor="ctr"/>
                </a:tc>
              </a:tr>
              <a:tr h="283753">
                <a:tc>
                  <a:txBody>
                    <a:bodyPr/>
                    <a:lstStyle/>
                    <a:p>
                      <a:pPr algn="l" fontAlgn="b"/>
                      <a:r>
                        <a:rPr lang="en-CA" sz="1000" b="0" i="0" u="none" strike="noStrike">
                          <a:solidFill>
                            <a:srgbClr val="000000"/>
                          </a:solidFill>
                          <a:effectLst/>
                          <a:latin typeface="Arial"/>
                        </a:rPr>
                        <a:t>Visit Friends or Relatives</a:t>
                      </a:r>
                    </a:p>
                  </a:txBody>
                  <a:tcPr marL="85725" marR="0" marT="0" marB="0" anchor="ctr"/>
                </a:tc>
                <a:tc>
                  <a:txBody>
                    <a:bodyPr/>
                    <a:lstStyle/>
                    <a:p>
                      <a:pPr algn="ctr" fontAlgn="b"/>
                      <a:r>
                        <a:rPr lang="en-CA" sz="1000" b="0" i="0" u="none" strike="noStrike">
                          <a:solidFill>
                            <a:srgbClr val="000000"/>
                          </a:solidFill>
                          <a:effectLst/>
                          <a:latin typeface="Arial"/>
                        </a:rPr>
                        <a:t>19%</a:t>
                      </a:r>
                    </a:p>
                  </a:txBody>
                  <a:tcPr marL="0" marR="0" marT="0" marB="0" anchor="ctr"/>
                </a:tc>
                <a:tc>
                  <a:txBody>
                    <a:bodyPr/>
                    <a:lstStyle/>
                    <a:p>
                      <a:pPr algn="ctr" fontAlgn="ctr"/>
                      <a:r>
                        <a:rPr lang="en-CA" sz="1000" b="0" i="0" u="none" strike="noStrike">
                          <a:solidFill>
                            <a:srgbClr val="000000"/>
                          </a:solidFill>
                          <a:effectLst/>
                          <a:latin typeface="Arial"/>
                        </a:rPr>
                        <a:t>56</a:t>
                      </a:r>
                    </a:p>
                  </a:txBody>
                  <a:tcPr marL="0" marR="0" marT="0" marB="0" anchor="ctr"/>
                </a:tc>
              </a:tr>
              <a:tr h="304800">
                <a:tc>
                  <a:txBody>
                    <a:bodyPr/>
                    <a:lstStyle/>
                    <a:p>
                      <a:pPr algn="l" fontAlgn="b"/>
                      <a:r>
                        <a:rPr lang="en-CA" sz="1000" b="0" i="0" u="none" strike="noStrike">
                          <a:solidFill>
                            <a:srgbClr val="000000"/>
                          </a:solidFill>
                          <a:effectLst/>
                          <a:latin typeface="Arial"/>
                        </a:rPr>
                        <a:t>Sightseeing</a:t>
                      </a:r>
                    </a:p>
                  </a:txBody>
                  <a:tcPr marL="85725" marR="0" marT="0" marB="0" anchor="ctr"/>
                </a:tc>
                <a:tc>
                  <a:txBody>
                    <a:bodyPr/>
                    <a:lstStyle/>
                    <a:p>
                      <a:pPr algn="ctr" fontAlgn="b"/>
                      <a:r>
                        <a:rPr lang="en-CA" sz="1000" b="0" i="0" u="none" strike="noStrike">
                          <a:solidFill>
                            <a:srgbClr val="000000"/>
                          </a:solidFill>
                          <a:effectLst/>
                          <a:latin typeface="Arial"/>
                        </a:rPr>
                        <a:t>18%</a:t>
                      </a:r>
                    </a:p>
                  </a:txBody>
                  <a:tcPr marL="0" marR="0" marT="0" marB="0" anchor="ctr"/>
                </a:tc>
                <a:tc>
                  <a:txBody>
                    <a:bodyPr/>
                    <a:lstStyle/>
                    <a:p>
                      <a:pPr algn="ctr" fontAlgn="ctr"/>
                      <a:r>
                        <a:rPr lang="en-CA" sz="1000" b="0" i="0" u="none" strike="noStrike">
                          <a:solidFill>
                            <a:srgbClr val="000000"/>
                          </a:solidFill>
                          <a:effectLst/>
                          <a:latin typeface="Arial"/>
                        </a:rPr>
                        <a:t>300</a:t>
                      </a:r>
                    </a:p>
                  </a:txBody>
                  <a:tcPr marL="0" marR="0" marT="0" marB="0" anchor="ctr"/>
                </a:tc>
              </a:tr>
              <a:tr h="243783">
                <a:tc>
                  <a:txBody>
                    <a:bodyPr/>
                    <a:lstStyle/>
                    <a:p>
                      <a:pPr algn="l" fontAlgn="b"/>
                      <a:r>
                        <a:rPr lang="en-CA" sz="1000" b="0" i="0" u="none" strike="noStrike">
                          <a:solidFill>
                            <a:srgbClr val="000000"/>
                          </a:solidFill>
                          <a:effectLst/>
                          <a:latin typeface="Arial"/>
                        </a:rPr>
                        <a:t>Shopping</a:t>
                      </a:r>
                    </a:p>
                  </a:txBody>
                  <a:tcPr marL="85725" marR="0" marT="0" marB="0" anchor="ctr"/>
                </a:tc>
                <a:tc>
                  <a:txBody>
                    <a:bodyPr/>
                    <a:lstStyle/>
                    <a:p>
                      <a:pPr algn="ctr" fontAlgn="b"/>
                      <a:r>
                        <a:rPr lang="en-CA" sz="1000" b="0" i="0" u="none" strike="noStrike">
                          <a:solidFill>
                            <a:srgbClr val="000000"/>
                          </a:solidFill>
                          <a:effectLst/>
                          <a:latin typeface="Arial"/>
                        </a:rPr>
                        <a:t>17%</a:t>
                      </a:r>
                    </a:p>
                  </a:txBody>
                  <a:tcPr marL="0" marR="0" marT="0" marB="0" anchor="ctr"/>
                </a:tc>
                <a:tc>
                  <a:txBody>
                    <a:bodyPr/>
                    <a:lstStyle/>
                    <a:p>
                      <a:pPr algn="ctr" fontAlgn="ctr"/>
                      <a:r>
                        <a:rPr lang="en-CA" sz="1000" b="0" i="0" u="none" strike="noStrike">
                          <a:solidFill>
                            <a:srgbClr val="000000"/>
                          </a:solidFill>
                          <a:effectLst/>
                          <a:latin typeface="Arial"/>
                        </a:rPr>
                        <a:t>184</a:t>
                      </a:r>
                    </a:p>
                  </a:txBody>
                  <a:tcPr marL="0" marR="0" marT="0" marB="0" anchor="ctr"/>
                </a:tc>
              </a:tr>
              <a:tr h="213417">
                <a:tc>
                  <a:txBody>
                    <a:bodyPr/>
                    <a:lstStyle/>
                    <a:p>
                      <a:pPr algn="l" fontAlgn="b"/>
                      <a:r>
                        <a:rPr lang="en-CA" sz="1000" b="0" i="0" u="none" strike="noStrike">
                          <a:solidFill>
                            <a:srgbClr val="000000"/>
                          </a:solidFill>
                          <a:effectLst/>
                          <a:latin typeface="Arial"/>
                        </a:rPr>
                        <a:t>Museums/Art Galleries</a:t>
                      </a:r>
                    </a:p>
                  </a:txBody>
                  <a:tcPr marL="85725" marR="0" marT="0" marB="0" anchor="ctr"/>
                </a:tc>
                <a:tc>
                  <a:txBody>
                    <a:bodyPr/>
                    <a:lstStyle/>
                    <a:p>
                      <a:pPr algn="ctr" fontAlgn="b"/>
                      <a:r>
                        <a:rPr lang="en-CA" sz="1000" b="0" i="0" u="none" strike="noStrike">
                          <a:solidFill>
                            <a:srgbClr val="000000"/>
                          </a:solidFill>
                          <a:effectLst/>
                          <a:latin typeface="Arial"/>
                        </a:rPr>
                        <a:t>15%</a:t>
                      </a:r>
                    </a:p>
                  </a:txBody>
                  <a:tcPr marL="0" marR="0" marT="0" marB="0" anchor="ctr"/>
                </a:tc>
                <a:tc>
                  <a:txBody>
                    <a:bodyPr/>
                    <a:lstStyle/>
                    <a:p>
                      <a:pPr algn="ctr" fontAlgn="ctr"/>
                      <a:r>
                        <a:rPr lang="en-CA" sz="1000" b="0" i="0" u="none" strike="noStrike">
                          <a:solidFill>
                            <a:srgbClr val="000000"/>
                          </a:solidFill>
                          <a:effectLst/>
                          <a:latin typeface="Arial"/>
                        </a:rPr>
                        <a:t>545</a:t>
                      </a:r>
                    </a:p>
                  </a:txBody>
                  <a:tcPr marL="0" marR="0" marT="0" marB="0" anchor="ctr"/>
                </a:tc>
              </a:tr>
              <a:tr h="203906">
                <a:tc>
                  <a:txBody>
                    <a:bodyPr/>
                    <a:lstStyle/>
                    <a:p>
                      <a:pPr algn="l" fontAlgn="b"/>
                      <a:r>
                        <a:rPr lang="en-CA" sz="1000" b="0" i="0" u="none" strike="noStrike">
                          <a:solidFill>
                            <a:srgbClr val="000000"/>
                          </a:solidFill>
                          <a:effectLst/>
                          <a:latin typeface="Arial"/>
                        </a:rPr>
                        <a:t>Any Outdoor/Sports Activity</a:t>
                      </a:r>
                    </a:p>
                  </a:txBody>
                  <a:tcPr marL="171450" marR="0" marT="0" marB="0" anchor="ctr"/>
                </a:tc>
                <a:tc>
                  <a:txBody>
                    <a:bodyPr/>
                    <a:lstStyle/>
                    <a:p>
                      <a:pPr algn="ctr" fontAlgn="b"/>
                      <a:r>
                        <a:rPr lang="en-CA" sz="1000" b="0" i="0" u="none" strike="noStrike">
                          <a:solidFill>
                            <a:srgbClr val="000000"/>
                          </a:solidFill>
                          <a:effectLst/>
                          <a:latin typeface="Arial"/>
                        </a:rPr>
                        <a:t>12%</a:t>
                      </a:r>
                    </a:p>
                  </a:txBody>
                  <a:tcPr marL="0" marR="0" marT="0" marB="0" anchor="ctr"/>
                </a:tc>
                <a:tc>
                  <a:txBody>
                    <a:bodyPr/>
                    <a:lstStyle/>
                    <a:p>
                      <a:pPr algn="ctr" fontAlgn="ctr"/>
                      <a:r>
                        <a:rPr lang="en-CA" sz="1000" b="0" i="0" u="none" strike="noStrike">
                          <a:solidFill>
                            <a:srgbClr val="000000"/>
                          </a:solidFill>
                          <a:effectLst/>
                          <a:latin typeface="Arial"/>
                        </a:rPr>
                        <a:t>70</a:t>
                      </a:r>
                    </a:p>
                  </a:txBody>
                  <a:tcPr marL="0" marR="0" marT="0" marB="0" anchor="ctr"/>
                </a:tc>
              </a:tr>
              <a:tr h="314302">
                <a:tc>
                  <a:txBody>
                    <a:bodyPr/>
                    <a:lstStyle/>
                    <a:p>
                      <a:pPr algn="l" fontAlgn="b"/>
                      <a:r>
                        <a:rPr lang="en-CA" sz="1000" b="0" i="0" u="none" strike="noStrike">
                          <a:solidFill>
                            <a:srgbClr val="000000"/>
                          </a:solidFill>
                          <a:effectLst/>
                          <a:latin typeface="Arial"/>
                        </a:rPr>
                        <a:t>Zoos/Aquariums/Botanical Gardens</a:t>
                      </a:r>
                    </a:p>
                  </a:txBody>
                  <a:tcPr marL="85725" marR="0" marT="0" marB="0" anchor="ctr"/>
                </a:tc>
                <a:tc>
                  <a:txBody>
                    <a:bodyPr/>
                    <a:lstStyle/>
                    <a:p>
                      <a:pPr algn="ctr" fontAlgn="b"/>
                      <a:r>
                        <a:rPr lang="en-CA" sz="1000" b="0" i="0" u="none" strike="noStrike">
                          <a:solidFill>
                            <a:srgbClr val="000000"/>
                          </a:solidFill>
                          <a:effectLst/>
                          <a:latin typeface="Arial"/>
                        </a:rPr>
                        <a:t>10%</a:t>
                      </a:r>
                    </a:p>
                  </a:txBody>
                  <a:tcPr marL="0" marR="0" marT="0" marB="0" anchor="ctr"/>
                </a:tc>
                <a:tc>
                  <a:txBody>
                    <a:bodyPr/>
                    <a:lstStyle/>
                    <a:p>
                      <a:pPr algn="ctr" fontAlgn="ctr"/>
                      <a:r>
                        <a:rPr lang="en-CA" sz="1000" b="0" i="0" u="none" strike="noStrike" dirty="0">
                          <a:solidFill>
                            <a:srgbClr val="000000"/>
                          </a:solidFill>
                          <a:effectLst/>
                          <a:latin typeface="Arial"/>
                        </a:rPr>
                        <a:t>656</a:t>
                      </a:r>
                    </a:p>
                  </a:txBody>
                  <a:tcPr marL="0" marR="0" marT="0" marB="0" anchor="ctr"/>
                </a:tc>
              </a:tr>
            </a:tbl>
          </a:graphicData>
        </a:graphic>
      </p:graphicFrame>
      <p:sp>
        <p:nvSpPr>
          <p:cNvPr id="23594"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25BBE368-0A35-448C-9E48-A5D8E5B00CDA}" type="slidenum">
              <a:rPr lang="en-CA" smtClean="0">
                <a:solidFill>
                  <a:srgbClr val="660033"/>
                </a:solidFill>
              </a:rPr>
              <a:pPr eaLnBrk="1" hangingPunct="1"/>
              <a:t>14</a:t>
            </a:fld>
            <a:endParaRPr lang="en-CA" smtClean="0">
              <a:solidFill>
                <a:srgbClr val="660033"/>
              </a:solidFill>
            </a:endParaRPr>
          </a:p>
        </p:txBody>
      </p:sp>
      <p:sp>
        <p:nvSpPr>
          <p:cNvPr id="11"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Ontario Ministry of Tourism, Culture and Sport</a:t>
            </a:r>
            <a:endParaRPr lang="en-CA" sz="1000" i="1" dirty="0"/>
          </a:p>
        </p:txBody>
      </p:sp>
      <p:graphicFrame>
        <p:nvGraphicFramePr>
          <p:cNvPr id="8" name="Group 253"/>
          <p:cNvGraphicFramePr>
            <a:graphicFrameLocks noGrp="1"/>
          </p:cNvGraphicFramePr>
          <p:nvPr>
            <p:ph sz="half" idx="1"/>
            <p:extLst>
              <p:ext uri="{D42A27DB-BD31-4B8C-83A1-F6EECF244321}">
                <p14:modId xmlns:p14="http://schemas.microsoft.com/office/powerpoint/2010/main" val="1140524869"/>
              </p:ext>
            </p:extLst>
          </p:nvPr>
        </p:nvGraphicFramePr>
        <p:xfrm>
          <a:off x="3048000" y="1600200"/>
          <a:ext cx="2971800" cy="3251894"/>
        </p:xfrm>
        <a:graphic>
          <a:graphicData uri="http://schemas.openxmlformats.org/drawingml/2006/table">
            <a:tbl>
              <a:tblPr firstRow="1" bandRow="1">
                <a:tableStyleId>{9DCAF9ED-07DC-4A11-8D7F-57B35C25682E}</a:tableStyleId>
              </a:tblPr>
              <a:tblGrid>
                <a:gridCol w="1219200"/>
                <a:gridCol w="990600"/>
                <a:gridCol w="762000"/>
              </a:tblGrid>
              <a:tr h="3961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Activity</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bg1"/>
                          </a:solidFill>
                          <a:effectLst/>
                          <a:latin typeface="Arial" charset="0"/>
                        </a:rPr>
                        <a:t>Casino Visit Participation</a:t>
                      </a: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Index vs Total</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r>
              <a:tr h="289608">
                <a:tc>
                  <a:txBody>
                    <a:bodyPr/>
                    <a:lstStyle/>
                    <a:p>
                      <a:pPr algn="l" fontAlgn="b"/>
                      <a:r>
                        <a:rPr lang="en-CA" sz="1000" b="0" i="0" u="none" strike="noStrike">
                          <a:solidFill>
                            <a:srgbClr val="000000"/>
                          </a:solidFill>
                          <a:effectLst/>
                          <a:latin typeface="Arial"/>
                        </a:rPr>
                        <a:t>Sports Events</a:t>
                      </a:r>
                    </a:p>
                  </a:txBody>
                  <a:tcPr marL="171450" marR="0" marT="0" marB="0" anchor="ctr"/>
                </a:tc>
                <a:tc>
                  <a:txBody>
                    <a:bodyPr/>
                    <a:lstStyle/>
                    <a:p>
                      <a:pPr algn="ctr" fontAlgn="b"/>
                      <a:r>
                        <a:rPr lang="en-CA" sz="1000" b="0" i="0" u="none" strike="noStrike">
                          <a:solidFill>
                            <a:srgbClr val="000000"/>
                          </a:solidFill>
                          <a:effectLst/>
                          <a:latin typeface="Arial"/>
                        </a:rPr>
                        <a:t>10%</a:t>
                      </a:r>
                    </a:p>
                  </a:txBody>
                  <a:tcPr marL="0" marR="0" marT="0" marB="0" anchor="ctr"/>
                </a:tc>
                <a:tc>
                  <a:txBody>
                    <a:bodyPr/>
                    <a:lstStyle/>
                    <a:p>
                      <a:pPr algn="ctr" fontAlgn="ctr"/>
                      <a:r>
                        <a:rPr lang="en-CA" sz="1000" b="0" i="0" u="none" strike="noStrike">
                          <a:solidFill>
                            <a:srgbClr val="000000"/>
                          </a:solidFill>
                          <a:effectLst/>
                          <a:latin typeface="Arial"/>
                        </a:rPr>
                        <a:t>244</a:t>
                      </a:r>
                    </a:p>
                  </a:txBody>
                  <a:tcPr marL="0" marR="0" marT="0" marB="0" anchor="ctr"/>
                </a:tc>
              </a:tr>
              <a:tr h="304800">
                <a:tc>
                  <a:txBody>
                    <a:bodyPr/>
                    <a:lstStyle/>
                    <a:p>
                      <a:pPr algn="l" fontAlgn="b"/>
                      <a:r>
                        <a:rPr lang="en-CA" sz="1000" b="0" i="0" u="none" strike="noStrike">
                          <a:solidFill>
                            <a:srgbClr val="000000"/>
                          </a:solidFill>
                          <a:effectLst/>
                          <a:latin typeface="Arial"/>
                        </a:rPr>
                        <a:t>Restaurant or bar</a:t>
                      </a:r>
                    </a:p>
                  </a:txBody>
                  <a:tcPr marL="85725" marR="0" marT="0" marB="0" anchor="ctr"/>
                </a:tc>
                <a:tc>
                  <a:txBody>
                    <a:bodyPr/>
                    <a:lstStyle/>
                    <a:p>
                      <a:pPr algn="ctr" fontAlgn="b"/>
                      <a:r>
                        <a:rPr lang="en-CA" sz="1000" b="0" i="0" u="none" strike="noStrike">
                          <a:solidFill>
                            <a:srgbClr val="000000"/>
                          </a:solidFill>
                          <a:effectLst/>
                          <a:latin typeface="Arial"/>
                        </a:rPr>
                        <a:t>9%</a:t>
                      </a:r>
                    </a:p>
                  </a:txBody>
                  <a:tcPr marL="0" marR="0" marT="0" marB="0" anchor="ctr"/>
                </a:tc>
                <a:tc>
                  <a:txBody>
                    <a:bodyPr/>
                    <a:lstStyle/>
                    <a:p>
                      <a:pPr algn="ctr" fontAlgn="ctr"/>
                      <a:r>
                        <a:rPr lang="en-CA" sz="1000" b="0" i="0" u="none" strike="noStrike">
                          <a:solidFill>
                            <a:srgbClr val="000000"/>
                          </a:solidFill>
                          <a:effectLst/>
                          <a:latin typeface="Arial"/>
                        </a:rPr>
                        <a:t>147</a:t>
                      </a:r>
                    </a:p>
                  </a:txBody>
                  <a:tcPr marL="0" marR="0" marT="0" marB="0" anchor="ctr"/>
                </a:tc>
              </a:tr>
              <a:tr h="228600">
                <a:tc>
                  <a:txBody>
                    <a:bodyPr/>
                    <a:lstStyle/>
                    <a:p>
                      <a:pPr algn="l" fontAlgn="b"/>
                      <a:r>
                        <a:rPr lang="en-CA" sz="1000" b="0" i="0" u="none" strike="noStrike">
                          <a:solidFill>
                            <a:srgbClr val="000000"/>
                          </a:solidFill>
                          <a:effectLst/>
                          <a:latin typeface="Arial"/>
                        </a:rPr>
                        <a:t>National/Provincial Nature Parks</a:t>
                      </a:r>
                    </a:p>
                  </a:txBody>
                  <a:tcPr marL="171450" marR="0" marT="0" marB="0" anchor="ctr"/>
                </a:tc>
                <a:tc>
                  <a:txBody>
                    <a:bodyPr/>
                    <a:lstStyle/>
                    <a:p>
                      <a:pPr algn="ctr" fontAlgn="b"/>
                      <a:r>
                        <a:rPr lang="en-CA" sz="1000" b="0" i="0" u="none" strike="noStrike">
                          <a:solidFill>
                            <a:srgbClr val="000000"/>
                          </a:solidFill>
                          <a:effectLst/>
                          <a:latin typeface="Arial"/>
                        </a:rPr>
                        <a:t>6%</a:t>
                      </a:r>
                    </a:p>
                  </a:txBody>
                  <a:tcPr marL="0" marR="0" marT="0" marB="0" anchor="ctr"/>
                </a:tc>
                <a:tc>
                  <a:txBody>
                    <a:bodyPr/>
                    <a:lstStyle/>
                    <a:p>
                      <a:pPr algn="ctr" fontAlgn="ctr"/>
                      <a:r>
                        <a:rPr lang="en-CA" sz="1000" b="0" i="0" u="none" strike="noStrike">
                          <a:solidFill>
                            <a:srgbClr val="000000"/>
                          </a:solidFill>
                          <a:effectLst/>
                          <a:latin typeface="Arial"/>
                        </a:rPr>
                        <a:t>216</a:t>
                      </a:r>
                    </a:p>
                  </a:txBody>
                  <a:tcPr marL="0" marR="0" marT="0" marB="0" anchor="ctr"/>
                </a:tc>
              </a:tr>
              <a:tr h="325847">
                <a:tc>
                  <a:txBody>
                    <a:bodyPr/>
                    <a:lstStyle/>
                    <a:p>
                      <a:pPr algn="l" fontAlgn="b"/>
                      <a:r>
                        <a:rPr lang="en-CA" sz="1000" b="0" i="0" u="none" strike="noStrike">
                          <a:solidFill>
                            <a:srgbClr val="000000"/>
                          </a:solidFill>
                          <a:effectLst/>
                          <a:latin typeface="Arial"/>
                        </a:rPr>
                        <a:t>Boating</a:t>
                      </a:r>
                    </a:p>
                  </a:txBody>
                  <a:tcPr marL="171450" marR="0" marT="0" marB="0" anchor="ctr"/>
                </a:tc>
                <a:tc>
                  <a:txBody>
                    <a:bodyPr/>
                    <a:lstStyle/>
                    <a:p>
                      <a:pPr algn="ctr" fontAlgn="b"/>
                      <a:r>
                        <a:rPr lang="en-CA" sz="1000" b="0" i="0" u="none" strike="noStrike">
                          <a:solidFill>
                            <a:srgbClr val="000000"/>
                          </a:solidFill>
                          <a:effectLst/>
                          <a:latin typeface="Arial"/>
                        </a:rPr>
                        <a:t>4%</a:t>
                      </a:r>
                    </a:p>
                  </a:txBody>
                  <a:tcPr marL="0" marR="0" marT="0" marB="0" anchor="ctr"/>
                </a:tc>
                <a:tc>
                  <a:txBody>
                    <a:bodyPr/>
                    <a:lstStyle/>
                    <a:p>
                      <a:pPr algn="ctr" fontAlgn="ctr"/>
                      <a:r>
                        <a:rPr lang="en-CA" sz="1000" b="0" i="0" u="none" strike="noStrike">
                          <a:solidFill>
                            <a:srgbClr val="000000"/>
                          </a:solidFill>
                          <a:effectLst/>
                          <a:latin typeface="Arial"/>
                        </a:rPr>
                        <a:t>110</a:t>
                      </a:r>
                    </a:p>
                  </a:txBody>
                  <a:tcPr marL="0" marR="0" marT="0" marB="0" anchor="ctr"/>
                </a:tc>
              </a:tr>
              <a:tr h="259056">
                <a:tc>
                  <a:txBody>
                    <a:bodyPr/>
                    <a:lstStyle/>
                    <a:p>
                      <a:pPr algn="l" fontAlgn="b"/>
                      <a:r>
                        <a:rPr lang="en-CA" sz="1000" b="0" i="0" u="none" strike="noStrike">
                          <a:solidFill>
                            <a:srgbClr val="000000"/>
                          </a:solidFill>
                          <a:effectLst/>
                          <a:latin typeface="Arial"/>
                        </a:rPr>
                        <a:t>Visit a beach</a:t>
                      </a:r>
                    </a:p>
                  </a:txBody>
                  <a:tcPr marL="171450" marR="0" marT="0" marB="0" anchor="ctr"/>
                </a:tc>
                <a:tc>
                  <a:txBody>
                    <a:bodyPr/>
                    <a:lstStyle/>
                    <a:p>
                      <a:pPr algn="ctr" fontAlgn="b"/>
                      <a:r>
                        <a:rPr lang="en-CA" sz="1000" b="0" i="0" u="none" strike="noStrike">
                          <a:solidFill>
                            <a:srgbClr val="000000"/>
                          </a:solidFill>
                          <a:effectLst/>
                          <a:latin typeface="Arial"/>
                        </a:rPr>
                        <a:t>4%</a:t>
                      </a:r>
                    </a:p>
                  </a:txBody>
                  <a:tcPr marL="0" marR="0" marT="0" marB="0" anchor="ctr"/>
                </a:tc>
                <a:tc>
                  <a:txBody>
                    <a:bodyPr/>
                    <a:lstStyle/>
                    <a:p>
                      <a:pPr algn="ctr" fontAlgn="ctr"/>
                      <a:r>
                        <a:rPr lang="en-CA" sz="1000" b="0" i="0" u="none" strike="noStrike">
                          <a:solidFill>
                            <a:srgbClr val="000000"/>
                          </a:solidFill>
                          <a:effectLst/>
                          <a:latin typeface="Arial"/>
                        </a:rPr>
                        <a:t>92</a:t>
                      </a:r>
                    </a:p>
                  </a:txBody>
                  <a:tcPr marL="0" marR="0" marT="0" marB="0" anchor="ctr"/>
                </a:tc>
              </a:tr>
              <a:tr h="304800">
                <a:tc>
                  <a:txBody>
                    <a:bodyPr/>
                    <a:lstStyle/>
                    <a:p>
                      <a:pPr algn="l" fontAlgn="b"/>
                      <a:r>
                        <a:rPr lang="en-CA" sz="1000" b="0" i="0" u="none" strike="noStrike">
                          <a:solidFill>
                            <a:srgbClr val="000000"/>
                          </a:solidFill>
                          <a:effectLst/>
                          <a:latin typeface="Arial"/>
                        </a:rPr>
                        <a:t>Theme Parks</a:t>
                      </a:r>
                    </a:p>
                  </a:txBody>
                  <a:tcPr marL="171450" marR="0" marT="0" marB="0" anchor="ctr"/>
                </a:tc>
                <a:tc>
                  <a:txBody>
                    <a:bodyPr/>
                    <a:lstStyle/>
                    <a:p>
                      <a:pPr algn="ctr" fontAlgn="b"/>
                      <a:r>
                        <a:rPr lang="en-CA" sz="1000" b="0" i="0" u="none" strike="noStrike">
                          <a:solidFill>
                            <a:srgbClr val="000000"/>
                          </a:solidFill>
                          <a:effectLst/>
                          <a:latin typeface="Arial"/>
                        </a:rPr>
                        <a:t>4%</a:t>
                      </a:r>
                    </a:p>
                  </a:txBody>
                  <a:tcPr marL="0" marR="0" marT="0" marB="0" anchor="ctr"/>
                </a:tc>
                <a:tc>
                  <a:txBody>
                    <a:bodyPr/>
                    <a:lstStyle/>
                    <a:p>
                      <a:pPr algn="ctr" fontAlgn="ctr"/>
                      <a:r>
                        <a:rPr lang="en-CA" sz="1000" b="0" i="0" u="none" strike="noStrike">
                          <a:solidFill>
                            <a:srgbClr val="000000"/>
                          </a:solidFill>
                          <a:effectLst/>
                          <a:latin typeface="Arial"/>
                        </a:rPr>
                        <a:t>316</a:t>
                      </a:r>
                    </a:p>
                  </a:txBody>
                  <a:tcPr marL="0" marR="0" marT="0" marB="0" anchor="ctr"/>
                </a:tc>
              </a:tr>
              <a:tr h="243783">
                <a:tc>
                  <a:txBody>
                    <a:bodyPr/>
                    <a:lstStyle/>
                    <a:p>
                      <a:pPr algn="l" fontAlgn="b"/>
                      <a:r>
                        <a:rPr lang="en-CA" sz="1000" b="0" i="0" u="none" strike="noStrike">
                          <a:solidFill>
                            <a:srgbClr val="000000"/>
                          </a:solidFill>
                          <a:effectLst/>
                          <a:latin typeface="Arial"/>
                        </a:rPr>
                        <a:t>Fishing</a:t>
                      </a:r>
                    </a:p>
                  </a:txBody>
                  <a:tcPr marL="85725" marR="0" marT="0" marB="0" anchor="ctr"/>
                </a:tc>
                <a:tc>
                  <a:txBody>
                    <a:bodyPr/>
                    <a:lstStyle/>
                    <a:p>
                      <a:pPr algn="ctr" fontAlgn="b"/>
                      <a:r>
                        <a:rPr lang="en-CA" sz="1000" b="0" i="0" u="none" strike="noStrike">
                          <a:solidFill>
                            <a:srgbClr val="000000"/>
                          </a:solidFill>
                          <a:effectLst/>
                          <a:latin typeface="Arial"/>
                        </a:rPr>
                        <a:t>3%</a:t>
                      </a:r>
                    </a:p>
                  </a:txBody>
                  <a:tcPr marL="0" marR="0" marT="0" marB="0" anchor="ctr"/>
                </a:tc>
                <a:tc>
                  <a:txBody>
                    <a:bodyPr/>
                    <a:lstStyle/>
                    <a:p>
                      <a:pPr algn="ctr" fontAlgn="ctr"/>
                      <a:r>
                        <a:rPr lang="en-CA" sz="1000" b="0" i="0" u="none" strike="noStrike">
                          <a:solidFill>
                            <a:srgbClr val="000000"/>
                          </a:solidFill>
                          <a:effectLst/>
                          <a:latin typeface="Arial"/>
                        </a:rPr>
                        <a:t>103</a:t>
                      </a:r>
                    </a:p>
                  </a:txBody>
                  <a:tcPr marL="0" marR="0" marT="0" marB="0" anchor="ctr"/>
                </a:tc>
              </a:tr>
              <a:tr h="213417">
                <a:tc>
                  <a:txBody>
                    <a:bodyPr/>
                    <a:lstStyle/>
                    <a:p>
                      <a:pPr algn="l" fontAlgn="b"/>
                      <a:r>
                        <a:rPr lang="en-CA" sz="1000" b="0" i="0" u="none" strike="noStrike">
                          <a:solidFill>
                            <a:srgbClr val="000000"/>
                          </a:solidFill>
                          <a:effectLst/>
                          <a:latin typeface="Arial"/>
                        </a:rPr>
                        <a:t>Wildlife/Bird watching</a:t>
                      </a:r>
                    </a:p>
                  </a:txBody>
                  <a:tcPr marL="171450" marR="0" marT="0" marB="0" anchor="ctr"/>
                </a:tc>
                <a:tc>
                  <a:txBody>
                    <a:bodyPr/>
                    <a:lstStyle/>
                    <a:p>
                      <a:pPr algn="ctr" fontAlgn="b"/>
                      <a:r>
                        <a:rPr lang="en-CA" sz="1000" b="0" i="0" u="none" strike="noStrike">
                          <a:solidFill>
                            <a:srgbClr val="000000"/>
                          </a:solidFill>
                          <a:effectLst/>
                          <a:latin typeface="Arial"/>
                        </a:rPr>
                        <a:t>3%</a:t>
                      </a:r>
                    </a:p>
                  </a:txBody>
                  <a:tcPr marL="0" marR="0" marT="0" marB="0" anchor="ctr"/>
                </a:tc>
                <a:tc>
                  <a:txBody>
                    <a:bodyPr/>
                    <a:lstStyle/>
                    <a:p>
                      <a:pPr algn="ctr" fontAlgn="ctr"/>
                      <a:r>
                        <a:rPr lang="en-CA" sz="1000" b="0" i="0" u="none" strike="noStrike">
                          <a:solidFill>
                            <a:srgbClr val="000000"/>
                          </a:solidFill>
                          <a:effectLst/>
                          <a:latin typeface="Arial"/>
                        </a:rPr>
                        <a:t>147</a:t>
                      </a:r>
                    </a:p>
                  </a:txBody>
                  <a:tcPr marL="0" marR="0" marT="0" marB="0" anchor="ctr"/>
                </a:tc>
              </a:tr>
              <a:tr h="203906">
                <a:tc>
                  <a:txBody>
                    <a:bodyPr/>
                    <a:lstStyle/>
                    <a:p>
                      <a:pPr algn="l" fontAlgn="b"/>
                      <a:r>
                        <a:rPr lang="en-CA" sz="1000" b="0" i="0" u="none" strike="noStrike">
                          <a:solidFill>
                            <a:srgbClr val="000000"/>
                          </a:solidFill>
                          <a:effectLst/>
                          <a:latin typeface="Arial"/>
                        </a:rPr>
                        <a:t>Hiking</a:t>
                      </a:r>
                    </a:p>
                  </a:txBody>
                  <a:tcPr marL="171450" marR="0" marT="0" marB="0" anchor="ctr"/>
                </a:tc>
                <a:tc>
                  <a:txBody>
                    <a:bodyPr/>
                    <a:lstStyle/>
                    <a:p>
                      <a:pPr algn="ctr" fontAlgn="b"/>
                      <a:r>
                        <a:rPr lang="en-CA" sz="1000" b="0" i="0" u="none" strike="noStrike">
                          <a:solidFill>
                            <a:srgbClr val="000000"/>
                          </a:solidFill>
                          <a:effectLst/>
                          <a:latin typeface="Arial"/>
                        </a:rPr>
                        <a:t>3%</a:t>
                      </a:r>
                    </a:p>
                  </a:txBody>
                  <a:tcPr marL="0" marR="0" marT="0" marB="0" anchor="ctr"/>
                </a:tc>
                <a:tc>
                  <a:txBody>
                    <a:bodyPr/>
                    <a:lstStyle/>
                    <a:p>
                      <a:pPr algn="ctr" fontAlgn="ctr"/>
                      <a:r>
                        <a:rPr lang="en-CA" sz="1000" b="0" i="0" u="none" strike="noStrike">
                          <a:solidFill>
                            <a:srgbClr val="000000"/>
                          </a:solidFill>
                          <a:effectLst/>
                          <a:latin typeface="Arial"/>
                        </a:rPr>
                        <a:t>64</a:t>
                      </a:r>
                    </a:p>
                  </a:txBody>
                  <a:tcPr marL="0" marR="0" marT="0" marB="0" anchor="ctr"/>
                </a:tc>
              </a:tr>
              <a:tr h="314302">
                <a:tc>
                  <a:txBody>
                    <a:bodyPr/>
                    <a:lstStyle/>
                    <a:p>
                      <a:pPr algn="l" fontAlgn="b"/>
                      <a:r>
                        <a:rPr lang="en-CA" sz="1000" b="0" i="0" u="none" strike="noStrike">
                          <a:solidFill>
                            <a:srgbClr val="000000"/>
                          </a:solidFill>
                          <a:effectLst/>
                          <a:latin typeface="Arial"/>
                        </a:rPr>
                        <a:t>Play a sport</a:t>
                      </a:r>
                    </a:p>
                  </a:txBody>
                  <a:tcPr marL="85725" marR="0" marT="0" marB="0" anchor="ctr"/>
                </a:tc>
                <a:tc>
                  <a:txBody>
                    <a:bodyPr/>
                    <a:lstStyle/>
                    <a:p>
                      <a:pPr algn="ctr" fontAlgn="b"/>
                      <a:r>
                        <a:rPr lang="en-CA" sz="1000" b="0" i="0" u="none" strike="noStrike">
                          <a:solidFill>
                            <a:srgbClr val="000000"/>
                          </a:solidFill>
                          <a:effectLst/>
                          <a:latin typeface="Arial"/>
                        </a:rPr>
                        <a:t>2%</a:t>
                      </a:r>
                    </a:p>
                  </a:txBody>
                  <a:tcPr marL="0" marR="0" marT="0" marB="0" anchor="ctr"/>
                </a:tc>
                <a:tc>
                  <a:txBody>
                    <a:bodyPr/>
                    <a:lstStyle/>
                    <a:p>
                      <a:pPr algn="ctr" fontAlgn="ctr"/>
                      <a:r>
                        <a:rPr lang="en-CA" sz="1000" b="0" i="0" u="none" strike="noStrike" dirty="0">
                          <a:solidFill>
                            <a:srgbClr val="000000"/>
                          </a:solidFill>
                          <a:effectLst/>
                          <a:latin typeface="Arial"/>
                        </a:rPr>
                        <a:t>82</a:t>
                      </a:r>
                    </a:p>
                  </a:txBody>
                  <a:tcPr marL="0" marR="0" marT="0" marB="0" anchor="ctr"/>
                </a:tc>
              </a:tr>
            </a:tbl>
          </a:graphicData>
        </a:graphic>
      </p:graphicFrame>
      <p:graphicFrame>
        <p:nvGraphicFramePr>
          <p:cNvPr id="12" name="Group 253"/>
          <p:cNvGraphicFramePr>
            <a:graphicFrameLocks noGrp="1"/>
          </p:cNvGraphicFramePr>
          <p:nvPr>
            <p:ph sz="half" idx="1"/>
            <p:extLst>
              <p:ext uri="{D42A27DB-BD31-4B8C-83A1-F6EECF244321}">
                <p14:modId xmlns:p14="http://schemas.microsoft.com/office/powerpoint/2010/main" val="2746291964"/>
              </p:ext>
            </p:extLst>
          </p:nvPr>
        </p:nvGraphicFramePr>
        <p:xfrm>
          <a:off x="6172200" y="1600200"/>
          <a:ext cx="2895601" cy="3749076"/>
        </p:xfrm>
        <a:graphic>
          <a:graphicData uri="http://schemas.openxmlformats.org/drawingml/2006/table">
            <a:tbl>
              <a:tblPr firstRow="1" bandRow="1">
                <a:tableStyleId>{9DCAF9ED-07DC-4A11-8D7F-57B35C25682E}</a:tableStyleId>
              </a:tblPr>
              <a:tblGrid>
                <a:gridCol w="990600"/>
                <a:gridCol w="1160418"/>
                <a:gridCol w="744583"/>
              </a:tblGrid>
              <a:tr h="3961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Activity</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bg1"/>
                          </a:solidFill>
                          <a:effectLst/>
                          <a:latin typeface="Arial" charset="0"/>
                        </a:rPr>
                        <a:t>Casino Visit Participation</a:t>
                      </a: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Index vs Total</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r>
              <a:tr h="289608">
                <a:tc>
                  <a:txBody>
                    <a:bodyPr/>
                    <a:lstStyle/>
                    <a:p>
                      <a:pPr algn="l" fontAlgn="b"/>
                      <a:r>
                        <a:rPr lang="en-CA" sz="1000" b="0" i="0" u="none" strike="noStrike">
                          <a:solidFill>
                            <a:srgbClr val="000000"/>
                          </a:solidFill>
                          <a:effectLst/>
                          <a:latin typeface="Arial"/>
                        </a:rPr>
                        <a:t>Canoeing</a:t>
                      </a:r>
                    </a:p>
                  </a:txBody>
                  <a:tcPr marL="85725" marR="0" marT="0" marB="0" anchor="ctr"/>
                </a:tc>
                <a:tc>
                  <a:txBody>
                    <a:bodyPr/>
                    <a:lstStyle/>
                    <a:p>
                      <a:pPr algn="ctr" fontAlgn="b"/>
                      <a:r>
                        <a:rPr lang="en-CA" sz="1000" b="0" i="0" u="none" strike="noStrike">
                          <a:solidFill>
                            <a:srgbClr val="000000"/>
                          </a:solidFill>
                          <a:effectLst/>
                          <a:latin typeface="Arial"/>
                        </a:rPr>
                        <a:t>2%</a:t>
                      </a:r>
                    </a:p>
                  </a:txBody>
                  <a:tcPr marL="0" marR="0" marT="0" marB="0" anchor="ctr"/>
                </a:tc>
                <a:tc>
                  <a:txBody>
                    <a:bodyPr/>
                    <a:lstStyle/>
                    <a:p>
                      <a:pPr algn="ctr" fontAlgn="ctr"/>
                      <a:r>
                        <a:rPr lang="en-CA" sz="1000" b="0" i="0" u="none" strike="noStrike">
                          <a:solidFill>
                            <a:srgbClr val="000000"/>
                          </a:solidFill>
                          <a:effectLst/>
                          <a:latin typeface="Arial"/>
                        </a:rPr>
                        <a:t>74</a:t>
                      </a:r>
                    </a:p>
                  </a:txBody>
                  <a:tcPr marL="0" marR="0" marT="0" marB="0" anchor="ctr"/>
                </a:tc>
              </a:tr>
              <a:tr h="304800">
                <a:tc>
                  <a:txBody>
                    <a:bodyPr/>
                    <a:lstStyle/>
                    <a:p>
                      <a:pPr algn="l" fontAlgn="b"/>
                      <a:r>
                        <a:rPr lang="en-CA" sz="1000" b="0" i="0" u="none" strike="noStrike">
                          <a:solidFill>
                            <a:srgbClr val="000000"/>
                          </a:solidFill>
                          <a:effectLst/>
                          <a:latin typeface="Arial"/>
                        </a:rPr>
                        <a:t>Cycling</a:t>
                      </a:r>
                    </a:p>
                  </a:txBody>
                  <a:tcPr marL="171450" marR="0" marT="0" marB="0" anchor="ctr"/>
                </a:tc>
                <a:tc>
                  <a:txBody>
                    <a:bodyPr/>
                    <a:lstStyle/>
                    <a:p>
                      <a:pPr algn="ctr" fontAlgn="b"/>
                      <a:r>
                        <a:rPr lang="en-CA" sz="1000" b="0" i="0" u="none" strike="noStrike">
                          <a:solidFill>
                            <a:srgbClr val="000000"/>
                          </a:solidFill>
                          <a:effectLst/>
                          <a:latin typeface="Arial"/>
                        </a:rPr>
                        <a:t>2%</a:t>
                      </a:r>
                    </a:p>
                  </a:txBody>
                  <a:tcPr marL="0" marR="0" marT="0" marB="0" anchor="ctr"/>
                </a:tc>
                <a:tc>
                  <a:txBody>
                    <a:bodyPr/>
                    <a:lstStyle/>
                    <a:p>
                      <a:pPr algn="ctr" fontAlgn="ctr"/>
                      <a:r>
                        <a:rPr lang="en-CA" sz="1000" b="0" i="0" u="none" strike="noStrike">
                          <a:solidFill>
                            <a:srgbClr val="000000"/>
                          </a:solidFill>
                          <a:effectLst/>
                          <a:latin typeface="Arial"/>
                        </a:rPr>
                        <a:t>139</a:t>
                      </a:r>
                    </a:p>
                  </a:txBody>
                  <a:tcPr marL="0" marR="0" marT="0" marB="0" anchor="ctr"/>
                </a:tc>
              </a:tr>
              <a:tr h="228600">
                <a:tc>
                  <a:txBody>
                    <a:bodyPr/>
                    <a:lstStyle/>
                    <a:p>
                      <a:pPr algn="l" fontAlgn="b"/>
                      <a:r>
                        <a:rPr lang="en-CA" sz="1000" b="0" i="0" u="none" strike="noStrike">
                          <a:solidFill>
                            <a:srgbClr val="000000"/>
                          </a:solidFill>
                          <a:effectLst/>
                          <a:latin typeface="Arial"/>
                        </a:rPr>
                        <a:t>Camping </a:t>
                      </a:r>
                    </a:p>
                  </a:txBody>
                  <a:tcPr marL="85725" marR="0" marT="0" marB="0" anchor="ctr"/>
                </a:tc>
                <a:tc>
                  <a:txBody>
                    <a:bodyPr/>
                    <a:lstStyle/>
                    <a:p>
                      <a:pPr algn="ctr" fontAlgn="b"/>
                      <a:r>
                        <a:rPr lang="en-CA" sz="1000" b="0" i="0" u="none" strike="noStrike">
                          <a:solidFill>
                            <a:srgbClr val="000000"/>
                          </a:solidFill>
                          <a:effectLst/>
                          <a:latin typeface="Arial"/>
                        </a:rPr>
                        <a:t>2%</a:t>
                      </a:r>
                    </a:p>
                  </a:txBody>
                  <a:tcPr marL="0" marR="0" marT="0" marB="0" anchor="ctr"/>
                </a:tc>
                <a:tc>
                  <a:txBody>
                    <a:bodyPr/>
                    <a:lstStyle/>
                    <a:p>
                      <a:pPr algn="ctr" fontAlgn="ctr"/>
                      <a:r>
                        <a:rPr lang="en-CA" sz="1000" b="0" i="0" u="none" strike="noStrike">
                          <a:solidFill>
                            <a:srgbClr val="000000"/>
                          </a:solidFill>
                          <a:effectLst/>
                          <a:latin typeface="Arial"/>
                        </a:rPr>
                        <a:t>48</a:t>
                      </a:r>
                    </a:p>
                  </a:txBody>
                  <a:tcPr marL="0" marR="0" marT="0" marB="0" anchor="ctr"/>
                </a:tc>
              </a:tr>
              <a:tr h="325847">
                <a:tc>
                  <a:txBody>
                    <a:bodyPr/>
                    <a:lstStyle/>
                    <a:p>
                      <a:pPr algn="l" fontAlgn="b"/>
                      <a:r>
                        <a:rPr lang="en-CA" sz="1000" b="0" i="0" u="none" strike="noStrike">
                          <a:solidFill>
                            <a:srgbClr val="000000"/>
                          </a:solidFill>
                          <a:effectLst/>
                          <a:latin typeface="Arial"/>
                        </a:rPr>
                        <a:t>Business Meeting/Conference/Seminar</a:t>
                      </a:r>
                    </a:p>
                  </a:txBody>
                  <a:tcPr marL="171450" marR="0" marT="0" marB="0" anchor="ctr"/>
                </a:tc>
                <a:tc>
                  <a:txBody>
                    <a:bodyPr/>
                    <a:lstStyle/>
                    <a:p>
                      <a:pPr algn="ctr" fontAlgn="b"/>
                      <a:r>
                        <a:rPr lang="en-CA" sz="1000" b="0" i="0" u="none" strike="noStrike">
                          <a:solidFill>
                            <a:srgbClr val="000000"/>
                          </a:solidFill>
                          <a:effectLst/>
                          <a:latin typeface="Arial"/>
                        </a:rPr>
                        <a:t>1%</a:t>
                      </a:r>
                    </a:p>
                  </a:txBody>
                  <a:tcPr marL="0" marR="0" marT="0" marB="0" anchor="ctr"/>
                </a:tc>
                <a:tc>
                  <a:txBody>
                    <a:bodyPr/>
                    <a:lstStyle/>
                    <a:p>
                      <a:pPr algn="ctr" fontAlgn="ctr"/>
                      <a:r>
                        <a:rPr lang="en-CA" sz="1000" b="0" i="0" u="none" strike="noStrike">
                          <a:solidFill>
                            <a:srgbClr val="000000"/>
                          </a:solidFill>
                          <a:effectLst/>
                          <a:latin typeface="Arial"/>
                        </a:rPr>
                        <a:t>34</a:t>
                      </a:r>
                    </a:p>
                  </a:txBody>
                  <a:tcPr marL="0" marR="0" marT="0" marB="0" anchor="ctr"/>
                </a:tc>
              </a:tr>
              <a:tr h="283753">
                <a:tc>
                  <a:txBody>
                    <a:bodyPr/>
                    <a:lstStyle/>
                    <a:p>
                      <a:pPr algn="l" fontAlgn="b"/>
                      <a:r>
                        <a:rPr lang="en-CA" sz="1000" b="0" i="0" u="none" strike="noStrike">
                          <a:solidFill>
                            <a:srgbClr val="000000"/>
                          </a:solidFill>
                          <a:effectLst/>
                          <a:latin typeface="Arial"/>
                        </a:rPr>
                        <a:t>Movies</a:t>
                      </a:r>
                    </a:p>
                  </a:txBody>
                  <a:tcPr marL="85725" marR="0" marT="0" marB="0" anchor="ctr"/>
                </a:tc>
                <a:tc>
                  <a:txBody>
                    <a:bodyPr/>
                    <a:lstStyle/>
                    <a:p>
                      <a:pPr algn="ctr" fontAlgn="b"/>
                      <a:r>
                        <a:rPr lang="en-CA" sz="1000" b="0" i="0" u="none" strike="noStrike">
                          <a:solidFill>
                            <a:srgbClr val="000000"/>
                          </a:solidFill>
                          <a:effectLst/>
                          <a:latin typeface="Arial"/>
                        </a:rPr>
                        <a:t>1%</a:t>
                      </a:r>
                    </a:p>
                  </a:txBody>
                  <a:tcPr marL="0" marR="0" marT="0" marB="0" anchor="ctr"/>
                </a:tc>
                <a:tc>
                  <a:txBody>
                    <a:bodyPr/>
                    <a:lstStyle/>
                    <a:p>
                      <a:pPr algn="ctr" fontAlgn="ctr"/>
                      <a:r>
                        <a:rPr lang="en-CA" sz="1000" b="0" i="0" u="none" strike="noStrike">
                          <a:solidFill>
                            <a:srgbClr val="000000"/>
                          </a:solidFill>
                          <a:effectLst/>
                          <a:latin typeface="Arial"/>
                        </a:rPr>
                        <a:t>154</a:t>
                      </a:r>
                    </a:p>
                  </a:txBody>
                  <a:tcPr marL="0" marR="0" marT="0" marB="0" anchor="ctr"/>
                </a:tc>
              </a:tr>
              <a:tr h="304800">
                <a:tc>
                  <a:txBody>
                    <a:bodyPr/>
                    <a:lstStyle/>
                    <a:p>
                      <a:pPr algn="l" fontAlgn="b"/>
                      <a:r>
                        <a:rPr lang="en-CA" sz="1000" b="0" i="0" u="none" strike="noStrike">
                          <a:solidFill>
                            <a:srgbClr val="000000"/>
                          </a:solidFill>
                          <a:effectLst/>
                          <a:latin typeface="Arial"/>
                        </a:rPr>
                        <a:t>Golfing</a:t>
                      </a:r>
                    </a:p>
                  </a:txBody>
                  <a:tcPr marL="171450" marR="0" marT="0" marB="0" anchor="ctr"/>
                </a:tc>
                <a:tc>
                  <a:txBody>
                    <a:bodyPr/>
                    <a:lstStyle/>
                    <a:p>
                      <a:pPr algn="ctr" fontAlgn="b"/>
                      <a:r>
                        <a:rPr lang="en-CA" sz="1000" b="0" i="0" u="none" strike="noStrike">
                          <a:solidFill>
                            <a:srgbClr val="000000"/>
                          </a:solidFill>
                          <a:effectLst/>
                          <a:latin typeface="Arial"/>
                        </a:rPr>
                        <a:t>1%</a:t>
                      </a:r>
                    </a:p>
                  </a:txBody>
                  <a:tcPr marL="0" marR="0" marT="0" marB="0" anchor="ctr"/>
                </a:tc>
                <a:tc>
                  <a:txBody>
                    <a:bodyPr/>
                    <a:lstStyle/>
                    <a:p>
                      <a:pPr algn="ctr" fontAlgn="ctr"/>
                      <a:r>
                        <a:rPr lang="en-CA" sz="1000" b="0" i="0" u="none" strike="noStrike">
                          <a:solidFill>
                            <a:srgbClr val="000000"/>
                          </a:solidFill>
                          <a:effectLst/>
                          <a:latin typeface="Arial"/>
                        </a:rPr>
                        <a:t>90</a:t>
                      </a:r>
                    </a:p>
                  </a:txBody>
                  <a:tcPr marL="0" marR="0" marT="0" marB="0" anchor="ctr"/>
                </a:tc>
              </a:tr>
              <a:tr h="243783">
                <a:tc>
                  <a:txBody>
                    <a:bodyPr/>
                    <a:lstStyle/>
                    <a:p>
                      <a:pPr algn="l" fontAlgn="b"/>
                      <a:r>
                        <a:rPr lang="en-CA" sz="1000" b="0" i="0" u="none" strike="noStrike">
                          <a:solidFill>
                            <a:srgbClr val="000000"/>
                          </a:solidFill>
                          <a:effectLst/>
                          <a:latin typeface="Arial"/>
                        </a:rPr>
                        <a:t>Skiing/Snowboarding</a:t>
                      </a:r>
                    </a:p>
                  </a:txBody>
                  <a:tcPr marL="85725" marR="0" marT="0" marB="0" anchor="ctr"/>
                </a:tc>
                <a:tc>
                  <a:txBody>
                    <a:bodyPr/>
                    <a:lstStyle/>
                    <a:p>
                      <a:pPr algn="ctr" fontAlgn="b"/>
                      <a:r>
                        <a:rPr lang="en-CA" sz="1000" b="0" i="0" u="none" strike="noStrike">
                          <a:solidFill>
                            <a:srgbClr val="000000"/>
                          </a:solidFill>
                          <a:effectLst/>
                          <a:latin typeface="Arial"/>
                        </a:rPr>
                        <a:t>1%</a:t>
                      </a:r>
                    </a:p>
                  </a:txBody>
                  <a:tcPr marL="0" marR="0" marT="0" marB="0" anchor="ctr"/>
                </a:tc>
                <a:tc>
                  <a:txBody>
                    <a:bodyPr/>
                    <a:lstStyle/>
                    <a:p>
                      <a:pPr algn="ctr" fontAlgn="ctr"/>
                      <a:r>
                        <a:rPr lang="en-CA" sz="1000" b="0" i="0" u="none" strike="noStrike">
                          <a:solidFill>
                            <a:srgbClr val="000000"/>
                          </a:solidFill>
                          <a:effectLst/>
                          <a:latin typeface="Arial"/>
                        </a:rPr>
                        <a:t>121</a:t>
                      </a:r>
                    </a:p>
                  </a:txBody>
                  <a:tcPr marL="0" marR="0" marT="0" marB="0" anchor="ctr"/>
                </a:tc>
              </a:tr>
              <a:tr h="213417">
                <a:tc>
                  <a:txBody>
                    <a:bodyPr/>
                    <a:lstStyle/>
                    <a:p>
                      <a:pPr algn="l" fontAlgn="b"/>
                      <a:r>
                        <a:rPr lang="en-CA" sz="1000" b="0" i="0" u="none" strike="noStrike">
                          <a:solidFill>
                            <a:srgbClr val="000000"/>
                          </a:solidFill>
                          <a:effectLst/>
                          <a:latin typeface="Arial"/>
                        </a:rPr>
                        <a:t>Indigenous</a:t>
                      </a:r>
                    </a:p>
                  </a:txBody>
                  <a:tcPr marL="85725" marR="0" marT="0" marB="0" anchor="ctr"/>
                </a:tc>
                <a:tc>
                  <a:txBody>
                    <a:bodyPr/>
                    <a:lstStyle/>
                    <a:p>
                      <a:pPr algn="ctr" fontAlgn="b"/>
                      <a:r>
                        <a:rPr lang="en-CA" sz="1000" b="0" i="0" u="none" strike="noStrike">
                          <a:solidFill>
                            <a:srgbClr val="000000"/>
                          </a:solidFill>
                          <a:effectLst/>
                          <a:latin typeface="Arial"/>
                        </a:rPr>
                        <a:t>1%</a:t>
                      </a:r>
                    </a:p>
                  </a:txBody>
                  <a:tcPr marL="0" marR="0" marT="0" marB="0" anchor="ctr"/>
                </a:tc>
                <a:tc>
                  <a:txBody>
                    <a:bodyPr/>
                    <a:lstStyle/>
                    <a:p>
                      <a:pPr algn="ctr" fontAlgn="ctr"/>
                      <a:r>
                        <a:rPr lang="en-CA" sz="1000" b="0" i="0" u="none" strike="noStrike">
                          <a:solidFill>
                            <a:srgbClr val="000000"/>
                          </a:solidFill>
                          <a:effectLst/>
                          <a:latin typeface="Arial"/>
                        </a:rPr>
                        <a:t>380</a:t>
                      </a:r>
                    </a:p>
                  </a:txBody>
                  <a:tcPr marL="0" marR="0" marT="0" marB="0" anchor="ctr"/>
                </a:tc>
              </a:tr>
              <a:tr h="203906">
                <a:tc>
                  <a:txBody>
                    <a:bodyPr/>
                    <a:lstStyle/>
                    <a:p>
                      <a:pPr algn="l" fontAlgn="b"/>
                      <a:r>
                        <a:rPr lang="en-CA" sz="1000" b="0" i="0" u="none" strike="noStrike">
                          <a:solidFill>
                            <a:srgbClr val="000000"/>
                          </a:solidFill>
                          <a:effectLst/>
                          <a:latin typeface="Arial"/>
                        </a:rPr>
                        <a:t>Medical/Dental appointment</a:t>
                      </a:r>
                    </a:p>
                  </a:txBody>
                  <a:tcPr marL="171450" marR="0" marT="0" marB="0" anchor="ctr"/>
                </a:tc>
                <a:tc>
                  <a:txBody>
                    <a:bodyPr/>
                    <a:lstStyle/>
                    <a:p>
                      <a:pPr algn="ctr" fontAlgn="b"/>
                      <a:r>
                        <a:rPr lang="en-CA" sz="1000" b="0" i="0" u="none" strike="noStrike">
                          <a:solidFill>
                            <a:srgbClr val="000000"/>
                          </a:solidFill>
                          <a:effectLst/>
                          <a:latin typeface="Arial"/>
                        </a:rPr>
                        <a:t>1%</a:t>
                      </a:r>
                    </a:p>
                  </a:txBody>
                  <a:tcPr marL="0" marR="0" marT="0" marB="0" anchor="ctr"/>
                </a:tc>
                <a:tc>
                  <a:txBody>
                    <a:bodyPr/>
                    <a:lstStyle/>
                    <a:p>
                      <a:pPr algn="ctr" fontAlgn="ctr"/>
                      <a:r>
                        <a:rPr lang="en-CA" sz="1000" b="0" i="0" u="none" strike="noStrike">
                          <a:solidFill>
                            <a:srgbClr val="000000"/>
                          </a:solidFill>
                          <a:effectLst/>
                          <a:latin typeface="Arial"/>
                        </a:rPr>
                        <a:t>39</a:t>
                      </a:r>
                    </a:p>
                  </a:txBody>
                  <a:tcPr marL="0" marR="0" marT="0" marB="0" anchor="ctr"/>
                </a:tc>
              </a:tr>
              <a:tr h="203906">
                <a:tc>
                  <a:txBody>
                    <a:bodyPr/>
                    <a:lstStyle/>
                    <a:p>
                      <a:pPr algn="l" fontAlgn="b"/>
                      <a:r>
                        <a:rPr lang="en-CA" sz="1000" b="0" i="0" u="none" strike="noStrike">
                          <a:solidFill>
                            <a:srgbClr val="000000"/>
                          </a:solidFill>
                          <a:effectLst/>
                          <a:latin typeface="Arial"/>
                        </a:rPr>
                        <a:t>Cross-country Skiing</a:t>
                      </a:r>
                    </a:p>
                  </a:txBody>
                  <a:tcPr marL="85725" marR="0" marT="0" marB="0" anchor="ctr"/>
                </a:tc>
                <a:tc>
                  <a:txBody>
                    <a:bodyPr/>
                    <a:lstStyle/>
                    <a:p>
                      <a:pPr algn="ctr" fontAlgn="b"/>
                      <a:r>
                        <a:rPr lang="en-CA" sz="1000" b="0" i="0" u="none" strike="noStrike">
                          <a:solidFill>
                            <a:srgbClr val="000000"/>
                          </a:solidFill>
                          <a:effectLst/>
                          <a:latin typeface="Arial"/>
                        </a:rPr>
                        <a:t>0%</a:t>
                      </a:r>
                    </a:p>
                  </a:txBody>
                  <a:tcPr marL="0" marR="0" marT="0" marB="0" anchor="ctr"/>
                </a:tc>
                <a:tc>
                  <a:txBody>
                    <a:bodyPr/>
                    <a:lstStyle/>
                    <a:p>
                      <a:pPr algn="ctr" fontAlgn="ctr"/>
                      <a:r>
                        <a:rPr lang="en-CA" sz="1000" b="0" i="0" u="none" strike="noStrike">
                          <a:solidFill>
                            <a:srgbClr val="000000"/>
                          </a:solidFill>
                          <a:effectLst/>
                          <a:latin typeface="Arial"/>
                        </a:rPr>
                        <a:t>135</a:t>
                      </a:r>
                    </a:p>
                  </a:txBody>
                  <a:tcPr marL="0" marR="0" marT="0" marB="0" anchor="ctr"/>
                </a:tc>
              </a:tr>
              <a:tr h="203906">
                <a:tc>
                  <a:txBody>
                    <a:bodyPr/>
                    <a:lstStyle/>
                    <a:p>
                      <a:pPr algn="l" fontAlgn="b"/>
                      <a:r>
                        <a:rPr lang="en-CA" sz="1000" b="0" i="0" u="none" strike="noStrike">
                          <a:solidFill>
                            <a:srgbClr val="000000"/>
                          </a:solidFill>
                          <a:effectLst/>
                          <a:latin typeface="Arial"/>
                        </a:rPr>
                        <a:t>Canoeing</a:t>
                      </a:r>
                    </a:p>
                  </a:txBody>
                  <a:tcPr marL="85725" marR="0" marT="0" marB="0" anchor="ctr"/>
                </a:tc>
                <a:tc>
                  <a:txBody>
                    <a:bodyPr/>
                    <a:lstStyle/>
                    <a:p>
                      <a:pPr algn="ctr" fontAlgn="b"/>
                      <a:r>
                        <a:rPr lang="en-CA" sz="1000" b="0" i="0" u="none" strike="noStrike">
                          <a:solidFill>
                            <a:srgbClr val="000000"/>
                          </a:solidFill>
                          <a:effectLst/>
                          <a:latin typeface="Arial"/>
                        </a:rPr>
                        <a:t>2%</a:t>
                      </a:r>
                    </a:p>
                  </a:txBody>
                  <a:tcPr marL="0" marR="0" marT="0" marB="0" anchor="ctr"/>
                </a:tc>
                <a:tc>
                  <a:txBody>
                    <a:bodyPr/>
                    <a:lstStyle/>
                    <a:p>
                      <a:pPr algn="ctr" fontAlgn="ctr"/>
                      <a:r>
                        <a:rPr lang="en-CA" sz="1000" b="0" i="0" u="none" strike="noStrike" dirty="0">
                          <a:solidFill>
                            <a:srgbClr val="000000"/>
                          </a:solidFill>
                          <a:effectLst/>
                          <a:latin typeface="Arial"/>
                        </a:rPr>
                        <a:t>74</a:t>
                      </a:r>
                    </a:p>
                  </a:txBody>
                  <a:tcPr marL="0" marR="0" marT="0" marB="0" anchor="ctr"/>
                </a:tc>
              </a:tr>
            </a:tbl>
          </a:graphicData>
        </a:graphic>
      </p:graphicFrame>
    </p:spTree>
    <p:extLst>
      <p:ext uri="{BB962C8B-B14F-4D97-AF65-F5344CB8AC3E}">
        <p14:creationId xmlns:p14="http://schemas.microsoft.com/office/powerpoint/2010/main" val="39316020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Main Purpose of Casino Visit</a:t>
            </a:r>
          </a:p>
        </p:txBody>
      </p:sp>
      <p:sp>
        <p:nvSpPr>
          <p:cNvPr id="24579" name="Rectangle 3"/>
          <p:cNvSpPr>
            <a:spLocks noGrp="1" noChangeArrowheads="1"/>
          </p:cNvSpPr>
          <p:nvPr>
            <p:ph type="body" sz="half" idx="3"/>
          </p:nvPr>
        </p:nvSpPr>
        <p:spPr>
          <a:xfrm>
            <a:off x="381000" y="4914900"/>
            <a:ext cx="8229600" cy="1104900"/>
          </a:xfrm>
        </p:spPr>
        <p:txBody>
          <a:bodyPr/>
          <a:lstStyle/>
          <a:p>
            <a:pPr eaLnBrk="1" hangingPunct="1">
              <a:lnSpc>
                <a:spcPct val="80000"/>
              </a:lnSpc>
            </a:pPr>
            <a:r>
              <a:rPr lang="en-CA" sz="1600" dirty="0" smtClean="0"/>
              <a:t>Most trips were pleasure trips (66% Casino compared to 35% of total trips)</a:t>
            </a:r>
          </a:p>
          <a:p>
            <a:pPr eaLnBrk="1" hangingPunct="1">
              <a:lnSpc>
                <a:spcPct val="80000"/>
              </a:lnSpc>
              <a:spcBef>
                <a:spcPct val="50000"/>
              </a:spcBef>
            </a:pPr>
            <a:r>
              <a:rPr lang="en-CA" sz="1600" dirty="0" smtClean="0"/>
              <a:t>Other includes shopping, medical, religious, hobby/trade show, etc.</a:t>
            </a:r>
          </a:p>
          <a:p>
            <a:pPr eaLnBrk="1" hangingPunct="1">
              <a:lnSpc>
                <a:spcPct val="80000"/>
              </a:lnSpc>
              <a:spcBef>
                <a:spcPct val="50000"/>
              </a:spcBef>
              <a:buFontTx/>
              <a:buNone/>
            </a:pPr>
            <a:endParaRPr lang="en-CA" sz="1600" dirty="0" smtClean="0"/>
          </a:p>
          <a:p>
            <a:pPr eaLnBrk="1" hangingPunct="1">
              <a:lnSpc>
                <a:spcPct val="80000"/>
              </a:lnSpc>
              <a:spcBef>
                <a:spcPct val="50000"/>
              </a:spcBef>
              <a:buFontTx/>
              <a:buNone/>
            </a:pPr>
            <a:endParaRPr lang="en-CA" sz="1000" i="1" dirty="0" smtClean="0"/>
          </a:p>
        </p:txBody>
      </p:sp>
      <p:graphicFrame>
        <p:nvGraphicFramePr>
          <p:cNvPr id="478240" name="Group 32"/>
          <p:cNvGraphicFramePr>
            <a:graphicFrameLocks noGrp="1"/>
          </p:cNvGraphicFramePr>
          <p:nvPr>
            <p:ph sz="half" idx="2"/>
            <p:extLst>
              <p:ext uri="{D42A27DB-BD31-4B8C-83A1-F6EECF244321}">
                <p14:modId xmlns:p14="http://schemas.microsoft.com/office/powerpoint/2010/main" val="646853166"/>
              </p:ext>
            </p:extLst>
          </p:nvPr>
        </p:nvGraphicFramePr>
        <p:xfrm>
          <a:off x="6553200" y="1828800"/>
          <a:ext cx="2362200" cy="2062162"/>
        </p:xfrm>
        <a:graphic>
          <a:graphicData uri="http://schemas.openxmlformats.org/drawingml/2006/table">
            <a:tbl>
              <a:tblPr/>
              <a:tblGrid>
                <a:gridCol w="1524000"/>
                <a:gridCol w="838200"/>
              </a:tblGrid>
              <a:tr h="4573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Casino vs. Total</a:t>
                      </a:r>
                    </a:p>
                  </a:txBody>
                  <a:tcPr marT="45734" marB="4573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smtClean="0">
                          <a:ln>
                            <a:noFill/>
                          </a:ln>
                          <a:solidFill>
                            <a:schemeClr val="tx1"/>
                          </a:solidFill>
                          <a:effectLst/>
                          <a:latin typeface="Arial" charset="0"/>
                        </a:rPr>
                        <a:t>Purpose Index</a:t>
                      </a:r>
                    </a:p>
                  </a:txBody>
                  <a:tcPr marT="45734" marB="4573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2744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Pleasure</a:t>
                      </a:r>
                    </a:p>
                  </a:txBody>
                  <a:tcPr marT="45734" marB="4573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a:solidFill>
                            <a:srgbClr val="000000"/>
                          </a:solidFill>
                          <a:effectLst/>
                          <a:latin typeface="Arial"/>
                        </a:rPr>
                        <a:t>189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4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kern="1200" cap="none" normalizeH="0" baseline="0" dirty="0" smtClean="0">
                          <a:ln>
                            <a:noFill/>
                          </a:ln>
                          <a:solidFill>
                            <a:schemeClr val="tx1"/>
                          </a:solidFill>
                          <a:effectLst/>
                          <a:latin typeface="Arial" charset="0"/>
                          <a:ea typeface="+mn-ea"/>
                          <a:cs typeface="+mn-cs"/>
                        </a:rPr>
                        <a:t>VFR</a:t>
                      </a:r>
                      <a:endParaRPr kumimoji="0" lang="en-CA" sz="1200" b="0" i="0" u="none" strike="noStrike" kern="1200" cap="none" normalizeH="0" baseline="0" dirty="0">
                        <a:ln>
                          <a:noFill/>
                        </a:ln>
                        <a:solidFill>
                          <a:schemeClr val="tx1"/>
                        </a:solidFill>
                        <a:effectLst/>
                        <a:latin typeface="Arial" charset="0"/>
                        <a:ea typeface="+mn-ea"/>
                        <a:cs typeface="+mn-cs"/>
                      </a:endParaRPr>
                    </a:p>
                  </a:txBody>
                  <a:tcPr marT="45734" marB="4573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a:solidFill>
                            <a:srgbClr val="000000"/>
                          </a:solidFill>
                          <a:effectLst/>
                          <a:latin typeface="Arial"/>
                        </a:rPr>
                        <a:t>47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965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Business</a:t>
                      </a:r>
                    </a:p>
                  </a:txBody>
                  <a:tcPr marT="45734" marB="4573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a:solidFill>
                            <a:srgbClr val="000000"/>
                          </a:solidFill>
                          <a:effectLst/>
                          <a:latin typeface="Arial"/>
                        </a:rPr>
                        <a:t>46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890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rPr>
                        <a:t>Other</a:t>
                      </a:r>
                      <a:endParaRPr kumimoji="0" lang="en-CA" sz="1200" b="0" i="0" u="none" strike="noStrike" cap="none" normalizeH="0" baseline="0" smtClean="0">
                        <a:ln>
                          <a:noFill/>
                        </a:ln>
                        <a:solidFill>
                          <a:schemeClr val="tx1"/>
                        </a:solidFill>
                        <a:effectLst/>
                        <a:latin typeface="Arial" charset="0"/>
                      </a:endParaRPr>
                    </a:p>
                  </a:txBody>
                  <a:tcPr marT="45734" marB="4573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dirty="0">
                          <a:solidFill>
                            <a:srgbClr val="000000"/>
                          </a:solidFill>
                          <a:effectLst/>
                          <a:latin typeface="Arial"/>
                        </a:rPr>
                        <a:t>79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457341">
                <a:tc gridSpan="2">
                  <a:txBody>
                    <a:bodyPr/>
                    <a:lstStyle/>
                    <a:p>
                      <a:pPr marL="0" marR="0" lvl="0" indent="0" algn="ctr" defTabSz="914400" rtl="0" eaLnBrk="1" fontAlgn="base" latinLnBrk="0" hangingPunct="1">
                        <a:lnSpc>
                          <a:spcPct val="100000"/>
                        </a:lnSpc>
                        <a:spcBef>
                          <a:spcPct val="5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VFR: Visiting Friends and / or Relatives</a:t>
                      </a:r>
                    </a:p>
                  </a:txBody>
                  <a:tcPr marT="45734" marB="4573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hMerge="1">
                  <a:txBody>
                    <a:bodyPr/>
                    <a:lstStyle/>
                    <a:p>
                      <a:endParaRPr lang="en-CA"/>
                    </a:p>
                  </a:txBody>
                  <a:tcPr/>
                </a:tc>
              </a:tr>
            </a:tbl>
          </a:graphicData>
        </a:graphic>
      </p:graphicFrame>
      <p:sp>
        <p:nvSpPr>
          <p:cNvPr id="24604"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70D3C47A-06D4-409D-89A1-D3532F7C89BD}" type="slidenum">
              <a:rPr lang="en-CA" smtClean="0">
                <a:solidFill>
                  <a:srgbClr val="660033"/>
                </a:solidFill>
              </a:rPr>
              <a:pPr eaLnBrk="1" hangingPunct="1"/>
              <a:t>15</a:t>
            </a:fld>
            <a:endParaRPr lang="en-CA" smtClean="0">
              <a:solidFill>
                <a:srgbClr val="660033"/>
              </a:solidFill>
            </a:endParaRPr>
          </a:p>
        </p:txBody>
      </p:sp>
      <p:graphicFrame>
        <p:nvGraphicFramePr>
          <p:cNvPr id="2" name="Object 2"/>
          <p:cNvGraphicFramePr>
            <a:graphicFrameLocks noGrp="1" noChangeAspect="1"/>
          </p:cNvGraphicFramePr>
          <p:nvPr>
            <p:extLst>
              <p:ext uri="{D42A27DB-BD31-4B8C-83A1-F6EECF244321}">
                <p14:modId xmlns:p14="http://schemas.microsoft.com/office/powerpoint/2010/main" val="2829645363"/>
              </p:ext>
            </p:extLst>
          </p:nvPr>
        </p:nvGraphicFramePr>
        <p:xfrm>
          <a:off x="355600" y="1652588"/>
          <a:ext cx="5981700" cy="3455987"/>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Ontario Ministry of Tourism, Culture and Sport</a:t>
            </a:r>
            <a:endParaRPr lang="en-CA" sz="1000" i="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Casino Visits by Accommodation Type</a:t>
            </a:r>
          </a:p>
        </p:txBody>
      </p:sp>
      <p:sp>
        <p:nvSpPr>
          <p:cNvPr id="25603" name="Rectangle 3"/>
          <p:cNvSpPr>
            <a:spLocks noGrp="1" noChangeArrowheads="1"/>
          </p:cNvSpPr>
          <p:nvPr>
            <p:ph type="body" sz="half" idx="3"/>
          </p:nvPr>
        </p:nvSpPr>
        <p:spPr>
          <a:xfrm>
            <a:off x="228600" y="4973638"/>
            <a:ext cx="8839200" cy="1389062"/>
          </a:xfrm>
        </p:spPr>
        <p:txBody>
          <a:bodyPr/>
          <a:lstStyle/>
          <a:p>
            <a:pPr eaLnBrk="1" hangingPunct="1">
              <a:lnSpc>
                <a:spcPct val="80000"/>
              </a:lnSpc>
            </a:pPr>
            <a:r>
              <a:rPr lang="en-CA" sz="1600" dirty="0" smtClean="0"/>
              <a:t>42% of overnight Casino visits were spent at commercial accommodations compared to 26% of total visits</a:t>
            </a:r>
          </a:p>
          <a:p>
            <a:pPr eaLnBrk="1" hangingPunct="1">
              <a:lnSpc>
                <a:spcPct val="90000"/>
              </a:lnSpc>
              <a:spcBef>
                <a:spcPct val="50000"/>
              </a:spcBef>
              <a:buFontTx/>
              <a:buNone/>
            </a:pPr>
            <a:endParaRPr lang="en-CA" sz="1600" i="1" dirty="0" smtClean="0"/>
          </a:p>
          <a:p>
            <a:pPr eaLnBrk="1" hangingPunct="1">
              <a:lnSpc>
                <a:spcPct val="90000"/>
              </a:lnSpc>
              <a:spcBef>
                <a:spcPct val="50000"/>
              </a:spcBef>
              <a:buFontTx/>
              <a:buNone/>
            </a:pPr>
            <a:endParaRPr lang="en-CA" sz="700" i="1" dirty="0" smtClean="0"/>
          </a:p>
        </p:txBody>
      </p:sp>
      <p:graphicFrame>
        <p:nvGraphicFramePr>
          <p:cNvPr id="479236" name="Group 4"/>
          <p:cNvGraphicFramePr>
            <a:graphicFrameLocks noGrp="1"/>
          </p:cNvGraphicFramePr>
          <p:nvPr>
            <p:ph sz="half" idx="1"/>
            <p:extLst>
              <p:ext uri="{D42A27DB-BD31-4B8C-83A1-F6EECF244321}">
                <p14:modId xmlns:p14="http://schemas.microsoft.com/office/powerpoint/2010/main" val="1357372088"/>
              </p:ext>
            </p:extLst>
          </p:nvPr>
        </p:nvGraphicFramePr>
        <p:xfrm>
          <a:off x="6324600" y="2028825"/>
          <a:ext cx="2209800" cy="1309692"/>
        </p:xfrm>
        <a:graphic>
          <a:graphicData uri="http://schemas.openxmlformats.org/drawingml/2006/table">
            <a:tbl>
              <a:tblPr/>
              <a:tblGrid>
                <a:gridCol w="1219200"/>
                <a:gridCol w="990600"/>
              </a:tblGrid>
              <a:tr h="45704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Casino vs. Total</a:t>
                      </a:r>
                    </a:p>
                  </a:txBody>
                  <a:tcPr marT="45645" marB="456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Type Index</a:t>
                      </a:r>
                    </a:p>
                  </a:txBody>
                  <a:tcPr marT="45645" marB="456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430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Private</a:t>
                      </a:r>
                    </a:p>
                  </a:txBody>
                  <a:tcPr marT="45645" marB="456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a:solidFill>
                            <a:srgbClr val="000000"/>
                          </a:solidFill>
                          <a:effectLst/>
                          <a:latin typeface="Arial"/>
                        </a:rPr>
                        <a:t>63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16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Commercial</a:t>
                      </a:r>
                    </a:p>
                  </a:txBody>
                  <a:tcPr marT="45645" marB="456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a:solidFill>
                            <a:srgbClr val="000000"/>
                          </a:solidFill>
                          <a:effectLst/>
                          <a:latin typeface="Arial"/>
                        </a:rPr>
                        <a:t>160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16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Campground</a:t>
                      </a:r>
                    </a:p>
                  </a:txBody>
                  <a:tcPr marT="45645" marB="456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dirty="0">
                          <a:solidFill>
                            <a:srgbClr val="000000"/>
                          </a:solidFill>
                          <a:effectLst/>
                          <a:latin typeface="Arial"/>
                        </a:rPr>
                        <a:t>55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5622"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20DFAA6A-7BC3-4633-989A-5AC32E7B2A5F}" type="slidenum">
              <a:rPr lang="en-CA" smtClean="0">
                <a:solidFill>
                  <a:srgbClr val="660033"/>
                </a:solidFill>
              </a:rPr>
              <a:pPr eaLnBrk="1" hangingPunct="1"/>
              <a:t>16</a:t>
            </a:fld>
            <a:endParaRPr lang="en-CA" smtClean="0">
              <a:solidFill>
                <a:srgbClr val="660033"/>
              </a:solidFill>
            </a:endParaRPr>
          </a:p>
        </p:txBody>
      </p:sp>
      <p:graphicFrame>
        <p:nvGraphicFramePr>
          <p:cNvPr id="2" name="Object 2"/>
          <p:cNvGraphicFramePr>
            <a:graphicFrameLocks noGrp="1" noChangeAspect="1"/>
          </p:cNvGraphicFramePr>
          <p:nvPr>
            <p:extLst>
              <p:ext uri="{D42A27DB-BD31-4B8C-83A1-F6EECF244321}">
                <p14:modId xmlns:p14="http://schemas.microsoft.com/office/powerpoint/2010/main" val="727050655"/>
              </p:ext>
            </p:extLst>
          </p:nvPr>
        </p:nvGraphicFramePr>
        <p:xfrm>
          <a:off x="736600" y="1450975"/>
          <a:ext cx="5384800" cy="344170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Ontario Ministry of Tourism, Culture and Sport</a:t>
            </a:r>
            <a:endParaRPr lang="en-CA" sz="1000" i="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0" y="890588"/>
            <a:ext cx="8229600" cy="6334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Casino Visits by Time of Year</a:t>
            </a:r>
          </a:p>
        </p:txBody>
      </p:sp>
      <p:sp>
        <p:nvSpPr>
          <p:cNvPr id="29699" name="Rectangle 3"/>
          <p:cNvSpPr>
            <a:spLocks noChangeArrowheads="1"/>
          </p:cNvSpPr>
          <p:nvPr/>
        </p:nvSpPr>
        <p:spPr bwMode="auto">
          <a:xfrm>
            <a:off x="377825" y="4972050"/>
            <a:ext cx="8207375" cy="136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eaLnBrk="0" hangingPunct="0">
              <a:lnSpc>
                <a:spcPct val="80000"/>
              </a:lnSpc>
              <a:spcBef>
                <a:spcPct val="20000"/>
              </a:spcBef>
              <a:buFontTx/>
              <a:buChar char="•"/>
            </a:pPr>
            <a:r>
              <a:rPr lang="en-CA" dirty="0" smtClean="0">
                <a:solidFill>
                  <a:srgbClr val="000000"/>
                </a:solidFill>
              </a:rPr>
              <a:t>Casino </a:t>
            </a:r>
            <a:r>
              <a:rPr lang="en-CA" dirty="0">
                <a:solidFill>
                  <a:srgbClr val="000000"/>
                </a:solidFill>
              </a:rPr>
              <a:t>trips occur </a:t>
            </a:r>
            <a:r>
              <a:rPr lang="en-CA" dirty="0" smtClean="0">
                <a:solidFill>
                  <a:srgbClr val="000000"/>
                </a:solidFill>
              </a:rPr>
              <a:t>throughout the year with 28% in Oct-Dec (23% total), 27% in Jul-Sep (31% total) and 26% in Apr-Jun (26% total)</a:t>
            </a:r>
          </a:p>
        </p:txBody>
      </p:sp>
      <p:graphicFrame>
        <p:nvGraphicFramePr>
          <p:cNvPr id="2" name="Object 5"/>
          <p:cNvGraphicFramePr>
            <a:graphicFrameLocks noGrp="1" noChangeAspect="1"/>
          </p:cNvGraphicFramePr>
          <p:nvPr>
            <p:ph idx="1"/>
            <p:extLst>
              <p:ext uri="{D42A27DB-BD31-4B8C-83A1-F6EECF244321}">
                <p14:modId xmlns:p14="http://schemas.microsoft.com/office/powerpoint/2010/main" val="330062084"/>
              </p:ext>
            </p:extLst>
          </p:nvPr>
        </p:nvGraphicFramePr>
        <p:xfrm>
          <a:off x="584200" y="1803400"/>
          <a:ext cx="6011863" cy="34734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Group 4"/>
          <p:cNvGraphicFramePr>
            <a:graphicFrameLocks/>
          </p:cNvGraphicFramePr>
          <p:nvPr>
            <p:extLst>
              <p:ext uri="{D42A27DB-BD31-4B8C-83A1-F6EECF244321}">
                <p14:modId xmlns:p14="http://schemas.microsoft.com/office/powerpoint/2010/main" val="731113327"/>
              </p:ext>
            </p:extLst>
          </p:nvPr>
        </p:nvGraphicFramePr>
        <p:xfrm>
          <a:off x="6807200" y="2209800"/>
          <a:ext cx="1981200" cy="1722437"/>
        </p:xfrm>
        <a:graphic>
          <a:graphicData uri="http://schemas.openxmlformats.org/drawingml/2006/table">
            <a:tbl>
              <a:tblPr/>
              <a:tblGrid>
                <a:gridCol w="1219200"/>
                <a:gridCol w="762000"/>
              </a:tblGrid>
              <a:tr h="53349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Casino vs. Total</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smtClean="0">
                          <a:ln>
                            <a:noFill/>
                          </a:ln>
                          <a:solidFill>
                            <a:schemeClr val="tx1"/>
                          </a:solidFill>
                          <a:effectLst/>
                          <a:latin typeface="Arial" charset="0"/>
                        </a:rPr>
                        <a:t>Quarter Index</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48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Jan-Mar</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a:solidFill>
                            <a:srgbClr val="000000"/>
                          </a:solidFill>
                          <a:effectLst/>
                          <a:latin typeface="Arial"/>
                        </a:rPr>
                        <a:t>92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Apr-Jun</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a:solidFill>
                            <a:srgbClr val="000000"/>
                          </a:solidFill>
                          <a:effectLst/>
                          <a:latin typeface="Arial"/>
                        </a:rPr>
                        <a:t>101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Jul-Sept</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a:solidFill>
                            <a:srgbClr val="000000"/>
                          </a:solidFill>
                          <a:effectLst/>
                          <a:latin typeface="Arial"/>
                        </a:rPr>
                        <a:t>88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37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Oct-Dec</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dirty="0">
                          <a:solidFill>
                            <a:srgbClr val="000000"/>
                          </a:solidFill>
                          <a:effectLst/>
                          <a:latin typeface="Arial"/>
                        </a:rPr>
                        <a:t>120</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9723" name="Slide Number Placeholder 1"/>
          <p:cNvSpPr txBox="1">
            <a:spLocks/>
          </p:cNvSpPr>
          <p:nvPr/>
        </p:nvSpPr>
        <p:spPr bwMode="auto">
          <a:xfrm>
            <a:off x="25908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r" eaLnBrk="1" hangingPunct="1"/>
            <a:fld id="{57B2B374-77A5-485C-9E2D-B71E87758776}" type="slidenum">
              <a:rPr lang="en-CA" sz="1000">
                <a:solidFill>
                  <a:srgbClr val="660033"/>
                </a:solidFill>
              </a:rPr>
              <a:pPr algn="r" eaLnBrk="1" hangingPunct="1"/>
              <a:t>17</a:t>
            </a:fld>
            <a:endParaRPr lang="en-CA" sz="1000">
              <a:solidFill>
                <a:srgbClr val="660033"/>
              </a:solidFill>
            </a:endParaRPr>
          </a:p>
        </p:txBody>
      </p:sp>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Ontario Ministry of Tourism, Culture and Sport</a:t>
            </a:r>
            <a:endParaRPr lang="en-CA" sz="1000" i="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67506" y="990600"/>
            <a:ext cx="8229600" cy="685800"/>
          </a:xfrm>
          <a:noFill/>
        </p:spPr>
        <p:txBody>
          <a:bodyPr/>
          <a:lstStyle/>
          <a:p>
            <a:pPr eaLnBrk="1" hangingPunct="1"/>
            <a:r>
              <a:rPr lang="en-CA" sz="2800" b="1" dirty="0" smtClean="0"/>
              <a:t>Casino Visits by Gender</a:t>
            </a:r>
          </a:p>
        </p:txBody>
      </p:sp>
      <p:graphicFrame>
        <p:nvGraphicFramePr>
          <p:cNvPr id="474119" name="Group 7"/>
          <p:cNvGraphicFramePr>
            <a:graphicFrameLocks noGrp="1"/>
          </p:cNvGraphicFramePr>
          <p:nvPr>
            <p:ph sz="half" idx="1"/>
            <p:extLst>
              <p:ext uri="{D42A27DB-BD31-4B8C-83A1-F6EECF244321}">
                <p14:modId xmlns:p14="http://schemas.microsoft.com/office/powerpoint/2010/main" val="3482942755"/>
              </p:ext>
            </p:extLst>
          </p:nvPr>
        </p:nvGraphicFramePr>
        <p:xfrm>
          <a:off x="6569075" y="2063750"/>
          <a:ext cx="2209800" cy="1298575"/>
        </p:xfrm>
        <a:graphic>
          <a:graphicData uri="http://schemas.openxmlformats.org/drawingml/2006/table">
            <a:tbl>
              <a:tblPr/>
              <a:tblGrid>
                <a:gridCol w="1139825"/>
                <a:gridCol w="1069975"/>
              </a:tblGrid>
              <a:tr h="539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Casino vs. 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Gender Index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81000">
                <a:tc>
                  <a:txBody>
                    <a:bodyPr/>
                    <a:lstStyle/>
                    <a:p>
                      <a:pPr algn="ctr" fontAlgn="ctr"/>
                      <a:r>
                        <a:rPr lang="en-US" sz="1200" b="0" i="0" u="none" strike="noStrike" dirty="0">
                          <a:solidFill>
                            <a:srgbClr val="000000"/>
                          </a:solidFill>
                          <a:effectLst/>
                          <a:latin typeface="Arial"/>
                        </a:rPr>
                        <a:t>Male</a:t>
                      </a: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107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77825">
                <a:tc>
                  <a:txBody>
                    <a:bodyPr/>
                    <a:lstStyle/>
                    <a:p>
                      <a:pPr algn="ctr" fontAlgn="ctr"/>
                      <a:r>
                        <a:rPr lang="en-US" sz="1200" b="0" i="0" u="none" strike="noStrike" dirty="0">
                          <a:solidFill>
                            <a:srgbClr val="000000"/>
                          </a:solidFill>
                          <a:effectLst/>
                          <a:latin typeface="Arial"/>
                        </a:rPr>
                        <a:t>Female</a:t>
                      </a: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92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0500" name="Rectangle 3"/>
          <p:cNvSpPr>
            <a:spLocks noGrp="1" noChangeArrowheads="1"/>
          </p:cNvSpPr>
          <p:nvPr>
            <p:ph type="body" sz="half" idx="3"/>
          </p:nvPr>
        </p:nvSpPr>
        <p:spPr>
          <a:xfrm>
            <a:off x="228600" y="4876801"/>
            <a:ext cx="8686800" cy="1306512"/>
          </a:xfrm>
        </p:spPr>
        <p:txBody>
          <a:bodyPr/>
          <a:lstStyle/>
          <a:p>
            <a:pPr eaLnBrk="1" hangingPunct="1">
              <a:lnSpc>
                <a:spcPct val="80000"/>
              </a:lnSpc>
            </a:pPr>
            <a:r>
              <a:rPr lang="en-CA" sz="1600" dirty="0" smtClean="0"/>
              <a:t>Males made the majority (57%) of Casino visits.  For comparison, 54% of total visits in Ontario were among male visitors</a:t>
            </a:r>
          </a:p>
          <a:p>
            <a:pPr eaLnBrk="1" hangingPunct="1">
              <a:lnSpc>
                <a:spcPct val="80000"/>
              </a:lnSpc>
              <a:spcBef>
                <a:spcPct val="50000"/>
              </a:spcBef>
              <a:buFontTx/>
              <a:buNone/>
            </a:pPr>
            <a:endParaRPr lang="en-CA" sz="1600" i="1" dirty="0" smtClean="0"/>
          </a:p>
        </p:txBody>
      </p:sp>
      <p:sp>
        <p:nvSpPr>
          <p:cNvPr id="20502"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2AB44FB9-D132-4792-8096-6840FA0B9EBF}" type="slidenum">
              <a:rPr lang="en-CA" smtClean="0">
                <a:solidFill>
                  <a:srgbClr val="660033"/>
                </a:solidFill>
              </a:rPr>
              <a:pPr eaLnBrk="1" hangingPunct="1"/>
              <a:t>18</a:t>
            </a:fld>
            <a:endParaRPr lang="en-CA" smtClean="0">
              <a:solidFill>
                <a:srgbClr val="660033"/>
              </a:solidFill>
            </a:endParaRPr>
          </a:p>
        </p:txBody>
      </p:sp>
      <p:graphicFrame>
        <p:nvGraphicFramePr>
          <p:cNvPr id="2" name="Object 3"/>
          <p:cNvGraphicFramePr>
            <a:graphicFrameLocks noGrp="1" noChangeAspect="1"/>
          </p:cNvGraphicFramePr>
          <p:nvPr>
            <p:extLst>
              <p:ext uri="{D42A27DB-BD31-4B8C-83A1-F6EECF244321}">
                <p14:modId xmlns:p14="http://schemas.microsoft.com/office/powerpoint/2010/main" val="410046271"/>
              </p:ext>
            </p:extLst>
          </p:nvPr>
        </p:nvGraphicFramePr>
        <p:xfrm>
          <a:off x="685800" y="1676400"/>
          <a:ext cx="6985000" cy="3448050"/>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Ontario Ministry of Tourism, Culture and Sport</a:t>
            </a:r>
            <a:endParaRPr lang="en-CA" sz="1000" i="1" dirty="0"/>
          </a:p>
        </p:txBody>
      </p:sp>
    </p:spTree>
    <p:extLst>
      <p:ext uri="{BB962C8B-B14F-4D97-AF65-F5344CB8AC3E}">
        <p14:creationId xmlns:p14="http://schemas.microsoft.com/office/powerpoint/2010/main" val="21446997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0" y="890588"/>
            <a:ext cx="8229600" cy="6334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Casino Visits by Party Size</a:t>
            </a:r>
          </a:p>
        </p:txBody>
      </p:sp>
      <p:sp>
        <p:nvSpPr>
          <p:cNvPr id="29699" name="Rectangle 3"/>
          <p:cNvSpPr>
            <a:spLocks noChangeArrowheads="1"/>
          </p:cNvSpPr>
          <p:nvPr/>
        </p:nvSpPr>
        <p:spPr bwMode="auto">
          <a:xfrm>
            <a:off x="228600" y="5257800"/>
            <a:ext cx="8207375"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eaLnBrk="0" hangingPunct="0">
              <a:lnSpc>
                <a:spcPct val="80000"/>
              </a:lnSpc>
              <a:spcBef>
                <a:spcPct val="20000"/>
              </a:spcBef>
              <a:buFontTx/>
              <a:buChar char="•"/>
            </a:pPr>
            <a:r>
              <a:rPr lang="en-CA" dirty="0" smtClean="0"/>
              <a:t>46% of Casino visits were among groups of 2 people compared to 38% of total visits  </a:t>
            </a:r>
          </a:p>
          <a:p>
            <a:pPr marL="342900" indent="-342900" algn="l" eaLnBrk="0" hangingPunct="0">
              <a:lnSpc>
                <a:spcPct val="80000"/>
              </a:lnSpc>
              <a:spcBef>
                <a:spcPct val="20000"/>
              </a:spcBef>
              <a:buFontTx/>
              <a:buChar char="•"/>
            </a:pPr>
            <a:r>
              <a:rPr lang="en-CA" dirty="0" smtClean="0"/>
              <a:t>5% of Casino visits included children versus 12% of total visits</a:t>
            </a:r>
            <a:endParaRPr lang="en-CA" dirty="0"/>
          </a:p>
          <a:p>
            <a:pPr marL="342900" indent="-342900" algn="l" eaLnBrk="0" hangingPunct="0">
              <a:lnSpc>
                <a:spcPct val="80000"/>
              </a:lnSpc>
              <a:spcBef>
                <a:spcPct val="20000"/>
              </a:spcBef>
              <a:buFontTx/>
              <a:buChar char="•"/>
            </a:pPr>
            <a:endParaRPr lang="en-CA" dirty="0">
              <a:solidFill>
                <a:srgbClr val="000000"/>
              </a:solidFill>
            </a:endParaRPr>
          </a:p>
        </p:txBody>
      </p:sp>
      <p:graphicFrame>
        <p:nvGraphicFramePr>
          <p:cNvPr id="2" name="Object 5"/>
          <p:cNvGraphicFramePr>
            <a:graphicFrameLocks noGrp="1" noChangeAspect="1"/>
          </p:cNvGraphicFramePr>
          <p:nvPr>
            <p:ph idx="1"/>
            <p:extLst>
              <p:ext uri="{D42A27DB-BD31-4B8C-83A1-F6EECF244321}">
                <p14:modId xmlns:p14="http://schemas.microsoft.com/office/powerpoint/2010/main" val="3843858058"/>
              </p:ext>
            </p:extLst>
          </p:nvPr>
        </p:nvGraphicFramePr>
        <p:xfrm>
          <a:off x="609600" y="1498600"/>
          <a:ext cx="6011863" cy="34734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Group 4"/>
          <p:cNvGraphicFramePr>
            <a:graphicFrameLocks/>
          </p:cNvGraphicFramePr>
          <p:nvPr>
            <p:extLst>
              <p:ext uri="{D42A27DB-BD31-4B8C-83A1-F6EECF244321}">
                <p14:modId xmlns:p14="http://schemas.microsoft.com/office/powerpoint/2010/main" val="3674623220"/>
              </p:ext>
            </p:extLst>
          </p:nvPr>
        </p:nvGraphicFramePr>
        <p:xfrm>
          <a:off x="6807199" y="2209800"/>
          <a:ext cx="2157413" cy="2027293"/>
        </p:xfrm>
        <a:graphic>
          <a:graphicData uri="http://schemas.openxmlformats.org/drawingml/2006/table">
            <a:tbl>
              <a:tblPr/>
              <a:tblGrid>
                <a:gridCol w="1193801"/>
                <a:gridCol w="963612"/>
              </a:tblGrid>
              <a:tr h="53349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Casino vs. Total</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Party Size Index</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4856">
                <a:tc>
                  <a:txBody>
                    <a:bodyPr/>
                    <a:lstStyle/>
                    <a:p>
                      <a:pPr algn="l" fontAlgn="b"/>
                      <a:r>
                        <a:rPr lang="en-US" sz="1200" b="0" i="0" u="none" strike="noStrike" dirty="0">
                          <a:solidFill>
                            <a:srgbClr val="000000"/>
                          </a:solidFill>
                          <a:effectLst/>
                          <a:latin typeface="Arial" panose="020B0604020202020204" pitchFamily="34" charset="0"/>
                          <a:cs typeface="Arial" panose="020B0604020202020204" pitchFamily="34" charset="0"/>
                        </a:rPr>
                        <a:t>1 person</a:t>
                      </a:r>
                    </a:p>
                  </a:txBody>
                  <a:tcPr marL="17145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79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2 persons</a:t>
                      </a:r>
                    </a:p>
                  </a:txBody>
                  <a:tcPr marL="17145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123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3+ persons </a:t>
                      </a:r>
                    </a:p>
                  </a:txBody>
                  <a:tcPr marL="17145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98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algn="l" fontAlgn="b"/>
                      <a:r>
                        <a:rPr lang="en-US" sz="1200" b="0" i="0" u="none" strike="noStrike" dirty="0" err="1" smtClean="0">
                          <a:solidFill>
                            <a:srgbClr val="000000"/>
                          </a:solidFill>
                          <a:effectLst/>
                          <a:latin typeface="Arial" panose="020B0604020202020204" pitchFamily="34" charset="0"/>
                          <a:cs typeface="Arial" panose="020B0604020202020204" pitchFamily="34" charset="0"/>
                        </a:rPr>
                        <a:t>Avg</a:t>
                      </a:r>
                      <a:r>
                        <a:rPr lang="en-US" sz="1200" b="0" i="0" u="none" strike="noStrike" dirty="0" smtClean="0">
                          <a:solidFill>
                            <a:srgbClr val="000000"/>
                          </a:solidFill>
                          <a:effectLst/>
                          <a:latin typeface="Arial" panose="020B0604020202020204" pitchFamily="34" charset="0"/>
                          <a:cs typeface="Arial" panose="020B0604020202020204" pitchFamily="34" charset="0"/>
                        </a:rPr>
                        <a:t> </a:t>
                      </a:r>
                      <a:r>
                        <a:rPr lang="en-US" sz="1200" b="0" i="0" u="none" strike="noStrike" dirty="0">
                          <a:solidFill>
                            <a:srgbClr val="000000"/>
                          </a:solidFill>
                          <a:effectLst/>
                          <a:latin typeface="Arial" panose="020B0604020202020204" pitchFamily="34" charset="0"/>
                          <a:cs typeface="Arial" panose="020B0604020202020204" pitchFamily="34" charset="0"/>
                        </a:rPr>
                        <a:t>party size</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124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370">
                <a:tc>
                  <a:txBody>
                    <a:bodyPr/>
                    <a:lstStyle/>
                    <a:p>
                      <a:pPr algn="l" fontAlgn="b"/>
                      <a:r>
                        <a:rPr lang="en-US" sz="1200" b="0" i="0" u="none" strike="noStrike" dirty="0" smtClean="0">
                          <a:solidFill>
                            <a:srgbClr val="000000"/>
                          </a:solidFill>
                          <a:effectLst/>
                          <a:latin typeface="Arial" panose="020B0604020202020204" pitchFamily="34" charset="0"/>
                          <a:cs typeface="Arial" panose="020B0604020202020204" pitchFamily="34" charset="0"/>
                        </a:rPr>
                        <a:t>With children</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41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9723" name="Slide Number Placeholder 1"/>
          <p:cNvSpPr txBox="1">
            <a:spLocks/>
          </p:cNvSpPr>
          <p:nvPr/>
        </p:nvSpPr>
        <p:spPr bwMode="auto">
          <a:xfrm>
            <a:off x="25908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r" eaLnBrk="1" hangingPunct="1"/>
            <a:fld id="{57B2B374-77A5-485C-9E2D-B71E87758776}" type="slidenum">
              <a:rPr lang="en-CA" sz="1000">
                <a:solidFill>
                  <a:srgbClr val="660033"/>
                </a:solidFill>
              </a:rPr>
              <a:pPr algn="r" eaLnBrk="1" hangingPunct="1"/>
              <a:t>19</a:t>
            </a:fld>
            <a:endParaRPr lang="en-CA" sz="1000">
              <a:solidFill>
                <a:srgbClr val="660033"/>
              </a:solidFill>
            </a:endParaRPr>
          </a:p>
        </p:txBody>
      </p:sp>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Ontario Ministry of Tourism, Culture and Sport</a:t>
            </a:r>
            <a:endParaRPr lang="en-CA" sz="1000" i="1" dirty="0"/>
          </a:p>
        </p:txBody>
      </p:sp>
      <p:sp>
        <p:nvSpPr>
          <p:cNvPr id="9" name="Text Box 6"/>
          <p:cNvSpPr txBox="1">
            <a:spLocks noChangeArrowheads="1"/>
          </p:cNvSpPr>
          <p:nvPr/>
        </p:nvSpPr>
        <p:spPr bwMode="auto">
          <a:xfrm>
            <a:off x="228600" y="4419600"/>
            <a:ext cx="6324600" cy="276999"/>
          </a:xfrm>
          <a:prstGeom prst="rect">
            <a:avLst/>
          </a:prstGeom>
          <a:noFill/>
          <a:ln w="28575" algn="ctr">
            <a:solidFill>
              <a:srgbClr val="3333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200" b="1" dirty="0" err="1" smtClean="0">
                <a:solidFill>
                  <a:schemeClr val="accent2"/>
                </a:solidFill>
              </a:rPr>
              <a:t>Avg</a:t>
            </a:r>
            <a:r>
              <a:rPr lang="en-CA" sz="1200" b="1" dirty="0" smtClean="0">
                <a:solidFill>
                  <a:schemeClr val="accent2"/>
                </a:solidFill>
              </a:rPr>
              <a:t> Party Size                          2.9                                                        2.3</a:t>
            </a:r>
          </a:p>
        </p:txBody>
      </p:sp>
      <p:sp>
        <p:nvSpPr>
          <p:cNvPr id="11" name="Text Box 6"/>
          <p:cNvSpPr txBox="1">
            <a:spLocks noChangeArrowheads="1"/>
          </p:cNvSpPr>
          <p:nvPr/>
        </p:nvSpPr>
        <p:spPr bwMode="auto">
          <a:xfrm>
            <a:off x="228600" y="4828401"/>
            <a:ext cx="6324600" cy="276999"/>
          </a:xfrm>
          <a:prstGeom prst="rect">
            <a:avLst/>
          </a:prstGeom>
          <a:noFill/>
          <a:ln w="28575" algn="ctr">
            <a:solidFill>
              <a:srgbClr val="00B050"/>
            </a:solidFill>
            <a:miter lim="800000"/>
            <a:headEnd/>
            <a:tailEnd/>
          </a:ln>
          <a:effectLs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200" b="1" dirty="0" smtClean="0">
                <a:solidFill>
                  <a:srgbClr val="00B050"/>
                </a:solidFill>
              </a:rPr>
              <a:t>With children                            5%                                                       12%</a:t>
            </a:r>
          </a:p>
        </p:txBody>
      </p:sp>
    </p:spTree>
    <p:extLst>
      <p:ext uri="{BB962C8B-B14F-4D97-AF65-F5344CB8AC3E}">
        <p14:creationId xmlns:p14="http://schemas.microsoft.com/office/powerpoint/2010/main" val="3695644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457200" y="990600"/>
            <a:ext cx="8534400" cy="5334000"/>
          </a:xfrm>
          <a:noFill/>
        </p:spPr>
        <p:txBody>
          <a:bodyPr anchor="t"/>
          <a:lstStyle/>
          <a:p>
            <a:pPr algn="l" eaLnBrk="1" hangingPunct="1"/>
            <a:r>
              <a:rPr lang="en-CA" sz="2000" dirty="0">
                <a:latin typeface="Arial" panose="020B0604020202020204" pitchFamily="34" charset="0"/>
                <a:cs typeface="Arial" panose="020B0604020202020204" pitchFamily="34" charset="0"/>
              </a:rPr>
              <a:t>This </a:t>
            </a:r>
            <a:r>
              <a:rPr lang="en-CA" sz="2000" dirty="0" smtClean="0">
                <a:latin typeface="Arial" panose="020B0604020202020204" pitchFamily="34" charset="0"/>
                <a:cs typeface="Arial" panose="020B0604020202020204" pitchFamily="34" charset="0"/>
              </a:rPr>
              <a:t>report </a:t>
            </a:r>
            <a:r>
              <a:rPr lang="en-CA" sz="2000" dirty="0">
                <a:latin typeface="Arial" panose="020B0604020202020204" pitchFamily="34" charset="0"/>
                <a:cs typeface="Arial" panose="020B0604020202020204" pitchFamily="34" charset="0"/>
              </a:rPr>
              <a:t>summarizes key characteristics of visitors and visitor spending of trips in Ontario which </a:t>
            </a:r>
            <a:r>
              <a:rPr lang="en-CA" sz="2000" dirty="0" smtClean="0">
                <a:latin typeface="Arial" panose="020B0604020202020204" pitchFamily="34" charset="0"/>
                <a:cs typeface="Arial" panose="020B0604020202020204" pitchFamily="34" charset="0"/>
              </a:rPr>
              <a:t>included</a:t>
            </a:r>
            <a:r>
              <a:rPr lang="en-US" sz="2000" dirty="0">
                <a:latin typeface="Arial" panose="020B0604020202020204" pitchFamily="34" charset="0"/>
                <a:cs typeface="Arial" panose="020B0604020202020204" pitchFamily="34" charset="0"/>
              </a:rPr>
              <a:t> </a:t>
            </a:r>
            <a:r>
              <a:rPr lang="en-CA" sz="2000" dirty="0" smtClean="0"/>
              <a:t>going </a:t>
            </a:r>
            <a:r>
              <a:rPr lang="en-CA" sz="2000" dirty="0"/>
              <a:t>to a casino</a:t>
            </a:r>
            <a:br>
              <a:rPr lang="en-CA" sz="2000" dirty="0"/>
            </a:br>
            <a:r>
              <a:rPr lang="en-CA" sz="2000" dirty="0"/>
              <a:t/>
            </a:r>
            <a:br>
              <a:rPr lang="en-CA" sz="2000" dirty="0"/>
            </a:br>
            <a:r>
              <a:rPr lang="en-CA" sz="2000" dirty="0" smtClean="0"/>
              <a:t>Data </a:t>
            </a:r>
            <a:r>
              <a:rPr lang="en-CA" sz="2000" dirty="0"/>
              <a:t>was sourced from Statistics Canada’s Travel Survey of the Residents of Canada and International Travel Survey, </a:t>
            </a:r>
            <a:r>
              <a:rPr lang="en-CA" sz="2000" dirty="0" smtClean="0"/>
              <a:t>2015</a:t>
            </a:r>
            <a:br>
              <a:rPr lang="en-CA" sz="2000" dirty="0" smtClean="0"/>
            </a:br>
            <a:r>
              <a:rPr lang="en-CA" sz="2000" dirty="0"/>
              <a:t/>
            </a:r>
            <a:br>
              <a:rPr lang="en-CA" sz="2000" dirty="0"/>
            </a:br>
            <a:r>
              <a:rPr lang="en-CA" sz="1600" dirty="0" smtClean="0"/>
              <a:t>Some slides include an index table which simplifies the comparison of Casino and total trip statistics.  Since total trips equals 100, an index of 105 indicates Casino is 5% higher than total, similarly an index of 90 signifies Casino is 10% lower than total.   </a:t>
            </a:r>
            <a:br>
              <a:rPr lang="en-CA" sz="1600" dirty="0" smtClean="0"/>
            </a:br>
            <a:r>
              <a:rPr lang="en-CA" sz="1600" dirty="0"/>
              <a:t/>
            </a:r>
            <a:br>
              <a:rPr lang="en-CA" sz="1600" dirty="0"/>
            </a:br>
            <a:r>
              <a:rPr lang="en-CA" sz="1600" b="1" u="sng" dirty="0" smtClean="0"/>
              <a:t>Index</a:t>
            </a:r>
            <a:r>
              <a:rPr lang="en-CA" sz="1600" b="1" dirty="0" smtClean="0"/>
              <a:t>		</a:t>
            </a:r>
            <a:r>
              <a:rPr lang="en-CA" sz="1600" b="1" u="sng" dirty="0" smtClean="0"/>
              <a:t>Interpretation</a:t>
            </a:r>
            <a:r>
              <a:rPr lang="en-CA" sz="1600" dirty="0" smtClean="0"/>
              <a:t/>
            </a:r>
            <a:br>
              <a:rPr lang="en-CA" sz="1600" dirty="0" smtClean="0"/>
            </a:br>
            <a:r>
              <a:rPr lang="en-CA" sz="1400" dirty="0" smtClean="0"/>
              <a:t>less than 80	Casino trips underdeveloped versus total trips</a:t>
            </a:r>
            <a:br>
              <a:rPr lang="en-CA" sz="1400" dirty="0" smtClean="0"/>
            </a:br>
            <a:r>
              <a:rPr lang="en-CA" sz="1400" dirty="0" smtClean="0"/>
              <a:t>80-120		Casino trips similar to total trips</a:t>
            </a:r>
            <a:br>
              <a:rPr lang="en-CA" sz="1400" dirty="0" smtClean="0"/>
            </a:br>
            <a:r>
              <a:rPr lang="en-CA" sz="1400" dirty="0" smtClean="0"/>
              <a:t>greater than 120	Casino trips overdeveloped versus total trips</a:t>
            </a:r>
            <a:endParaRPr lang="en-CA" sz="1400" b="1" dirty="0" smtClean="0">
              <a:latin typeface="Arial" panose="020B0604020202020204" pitchFamily="34" charset="0"/>
              <a:cs typeface="Arial" panose="020B0604020202020204" pitchFamily="34" charset="0"/>
            </a:endParaRPr>
          </a:p>
        </p:txBody>
      </p:sp>
      <p:sp>
        <p:nvSpPr>
          <p:cNvPr id="17411" name="Slide Number Placeholder 1"/>
          <p:cNvSpPr txBox="1">
            <a:spLocks/>
          </p:cNvSpPr>
          <p:nvPr/>
        </p:nvSpPr>
        <p:spPr bwMode="auto">
          <a:xfrm>
            <a:off x="25908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r" eaLnBrk="1" hangingPunct="1"/>
            <a:fld id="{61B569B4-A49C-455D-ABAB-8737F114C8AC}" type="slidenum">
              <a:rPr lang="en-CA" sz="1000">
                <a:solidFill>
                  <a:srgbClr val="660033"/>
                </a:solidFill>
              </a:rPr>
              <a:pPr algn="r" eaLnBrk="1" hangingPunct="1"/>
              <a:t>2</a:t>
            </a:fld>
            <a:endParaRPr lang="en-CA" sz="1000">
              <a:solidFill>
                <a:srgbClr val="660033"/>
              </a:solidFill>
            </a:endParaRPr>
          </a:p>
        </p:txBody>
      </p:sp>
    </p:spTree>
    <p:extLst>
      <p:ext uri="{BB962C8B-B14F-4D97-AF65-F5344CB8AC3E}">
        <p14:creationId xmlns:p14="http://schemas.microsoft.com/office/powerpoint/2010/main" val="2498248939"/>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52401" y="785813"/>
            <a:ext cx="8812212" cy="685800"/>
          </a:xfrm>
          <a:noFill/>
        </p:spPr>
        <p:txBody>
          <a:bodyPr/>
          <a:lstStyle/>
          <a:p>
            <a:pPr eaLnBrk="1" hangingPunct="1"/>
            <a:r>
              <a:rPr lang="en-CA" sz="2800" b="1" dirty="0" smtClean="0"/>
              <a:t>Domestic Casino Visitor’s Income</a:t>
            </a:r>
          </a:p>
        </p:txBody>
      </p:sp>
      <p:sp>
        <p:nvSpPr>
          <p:cNvPr id="19459" name="Rectangle 3"/>
          <p:cNvSpPr>
            <a:spLocks noGrp="1" noChangeArrowheads="1"/>
          </p:cNvSpPr>
          <p:nvPr>
            <p:ph type="body" sz="half" idx="3"/>
          </p:nvPr>
        </p:nvSpPr>
        <p:spPr>
          <a:xfrm>
            <a:off x="228600" y="4724400"/>
            <a:ext cx="8686800" cy="1447800"/>
          </a:xfrm>
        </p:spPr>
        <p:txBody>
          <a:bodyPr/>
          <a:lstStyle/>
          <a:p>
            <a:pPr eaLnBrk="1" hangingPunct="1">
              <a:lnSpc>
                <a:spcPct val="80000"/>
              </a:lnSpc>
            </a:pPr>
            <a:r>
              <a:rPr lang="en-CA" sz="1600" dirty="0" smtClean="0"/>
              <a:t>34% of Canadian Casino visitors in Ontario had an household income over $100,000 compared to 36% of total visitors</a:t>
            </a:r>
          </a:p>
          <a:p>
            <a:pPr eaLnBrk="1" hangingPunct="1">
              <a:lnSpc>
                <a:spcPct val="80000"/>
              </a:lnSpc>
            </a:pPr>
            <a:endParaRPr lang="en-CA" sz="1000" dirty="0" smtClean="0"/>
          </a:p>
        </p:txBody>
      </p:sp>
      <p:sp>
        <p:nvSpPr>
          <p:cNvPr id="19487"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711FCDD7-7873-4CB5-869B-2296EF8879A8}" type="slidenum">
              <a:rPr lang="en-CA" smtClean="0">
                <a:solidFill>
                  <a:srgbClr val="660033"/>
                </a:solidFill>
              </a:rPr>
              <a:pPr eaLnBrk="1" hangingPunct="1"/>
              <a:t>20</a:t>
            </a:fld>
            <a:endParaRPr lang="en-CA" smtClean="0">
              <a:solidFill>
                <a:srgbClr val="660033"/>
              </a:solidFill>
            </a:endParaRPr>
          </a:p>
        </p:txBody>
      </p:sp>
      <p:graphicFrame>
        <p:nvGraphicFramePr>
          <p:cNvPr id="2" name="Object 4"/>
          <p:cNvGraphicFramePr>
            <a:graphicFrameLocks noGrp="1" noChangeAspect="1"/>
          </p:cNvGraphicFramePr>
          <p:nvPr>
            <p:extLst>
              <p:ext uri="{D42A27DB-BD31-4B8C-83A1-F6EECF244321}">
                <p14:modId xmlns:p14="http://schemas.microsoft.com/office/powerpoint/2010/main" val="4051579047"/>
              </p:ext>
            </p:extLst>
          </p:nvPr>
        </p:nvGraphicFramePr>
        <p:xfrm>
          <a:off x="304800" y="1447800"/>
          <a:ext cx="3184525" cy="2925763"/>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 2015; Ontario Ministry of Tourism, Culture and Sport</a:t>
            </a:r>
            <a:endParaRPr lang="en-CA" sz="1000" i="1" dirty="0"/>
          </a:p>
        </p:txBody>
      </p:sp>
      <p:graphicFrame>
        <p:nvGraphicFramePr>
          <p:cNvPr id="11" name="Group 4"/>
          <p:cNvGraphicFramePr>
            <a:graphicFrameLocks/>
          </p:cNvGraphicFramePr>
          <p:nvPr>
            <p:extLst>
              <p:ext uri="{D42A27DB-BD31-4B8C-83A1-F6EECF244321}">
                <p14:modId xmlns:p14="http://schemas.microsoft.com/office/powerpoint/2010/main" val="1114980922"/>
              </p:ext>
            </p:extLst>
          </p:nvPr>
        </p:nvGraphicFramePr>
        <p:xfrm>
          <a:off x="7208700" y="2057400"/>
          <a:ext cx="1752600" cy="1646138"/>
        </p:xfrm>
        <a:graphic>
          <a:graphicData uri="http://schemas.openxmlformats.org/drawingml/2006/table">
            <a:tbl>
              <a:tblPr/>
              <a:tblGrid>
                <a:gridCol w="951598"/>
                <a:gridCol w="801002"/>
              </a:tblGrid>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Casino vs. Total</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Income Index</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4856">
                <a:tc>
                  <a:txBody>
                    <a:bodyPr/>
                    <a:lstStyle/>
                    <a:p>
                      <a:pPr marL="0" algn="ctr" defTabSz="914400" rtl="0" eaLnBrk="1" fontAlgn="b" latinLnBrk="0" hangingPunct="1"/>
                      <a:r>
                        <a:rPr lang="en-US" sz="1000" b="0" i="0" u="none" strike="noStrike" kern="1200" dirty="0">
                          <a:solidFill>
                            <a:srgbClr val="000000"/>
                          </a:solidFill>
                          <a:effectLst/>
                          <a:latin typeface="Arial" panose="020B0604020202020204" pitchFamily="34" charset="0"/>
                          <a:ea typeface="+mn-ea"/>
                          <a:cs typeface="Arial" panose="020B0604020202020204" pitchFamily="34" charset="0"/>
                        </a:rPr>
                        <a:t>&lt; $50 K</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138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marL="0" algn="ctr" defTabSz="914400" rtl="0" eaLnBrk="1" fontAlgn="b" latinLnBrk="0" hangingPunct="1"/>
                      <a:r>
                        <a:rPr lang="en-US" sz="1000" b="0" i="0" u="none" strike="noStrike" kern="1200" dirty="0">
                          <a:solidFill>
                            <a:srgbClr val="000000"/>
                          </a:solidFill>
                          <a:effectLst/>
                          <a:latin typeface="Arial" panose="020B0604020202020204" pitchFamily="34" charset="0"/>
                          <a:ea typeface="+mn-ea"/>
                          <a:cs typeface="Arial" panose="020B0604020202020204" pitchFamily="34" charset="0"/>
                        </a:rPr>
                        <a:t>$50 K- $75 K</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102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marL="0" algn="ctr" defTabSz="914400" rtl="0" eaLnBrk="1" fontAlgn="b" latinLnBrk="0" hangingPunct="1"/>
                      <a:r>
                        <a:rPr lang="en-US" sz="1000" b="0" i="0" u="none" strike="noStrike" kern="1200">
                          <a:solidFill>
                            <a:srgbClr val="000000"/>
                          </a:solidFill>
                          <a:effectLst/>
                          <a:latin typeface="Arial" panose="020B0604020202020204" pitchFamily="34" charset="0"/>
                          <a:ea typeface="+mn-ea"/>
                          <a:cs typeface="Arial" panose="020B0604020202020204" pitchFamily="34" charset="0"/>
                        </a:rPr>
                        <a:t>$75 K - $100 K</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84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370">
                <a:tc>
                  <a:txBody>
                    <a:bodyPr/>
                    <a:lstStyle/>
                    <a:p>
                      <a:pPr marL="0" algn="ctr" defTabSz="914400" rtl="0" eaLnBrk="1" fontAlgn="b" latinLnBrk="0" hangingPunct="1"/>
                      <a:r>
                        <a:rPr lang="en-US" sz="1000" b="0" i="0" u="none" strike="noStrike" kern="1200" dirty="0">
                          <a:solidFill>
                            <a:srgbClr val="000000"/>
                          </a:solidFill>
                          <a:effectLst/>
                          <a:latin typeface="Arial" panose="020B0604020202020204" pitchFamily="34" charset="0"/>
                          <a:ea typeface="+mn-ea"/>
                          <a:cs typeface="Arial" panose="020B0604020202020204" pitchFamily="34" charset="0"/>
                        </a:rPr>
                        <a:t>$100 K+</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dirty="0">
                          <a:solidFill>
                            <a:srgbClr val="000000"/>
                          </a:solidFill>
                          <a:effectLst/>
                          <a:latin typeface="Arial"/>
                        </a:rPr>
                        <a:t>95</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graphicFrame>
        <p:nvGraphicFramePr>
          <p:cNvPr id="12" name="Object 4"/>
          <p:cNvGraphicFramePr>
            <a:graphicFrameLocks noGrp="1" noChangeAspect="1"/>
          </p:cNvGraphicFramePr>
          <p:nvPr>
            <p:extLst>
              <p:ext uri="{D42A27DB-BD31-4B8C-83A1-F6EECF244321}">
                <p14:modId xmlns:p14="http://schemas.microsoft.com/office/powerpoint/2010/main" val="3852955099"/>
              </p:ext>
            </p:extLst>
          </p:nvPr>
        </p:nvGraphicFramePr>
        <p:xfrm>
          <a:off x="3733800" y="1524000"/>
          <a:ext cx="3184525" cy="29257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625911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52401" y="785813"/>
            <a:ext cx="8812212" cy="685800"/>
          </a:xfrm>
          <a:noFill/>
        </p:spPr>
        <p:txBody>
          <a:bodyPr/>
          <a:lstStyle/>
          <a:p>
            <a:pPr eaLnBrk="1" hangingPunct="1"/>
            <a:r>
              <a:rPr lang="en-CA" sz="2800" b="1" dirty="0" smtClean="0"/>
              <a:t>Domestic Casino Visitor’s Education</a:t>
            </a:r>
          </a:p>
        </p:txBody>
      </p:sp>
      <p:sp>
        <p:nvSpPr>
          <p:cNvPr id="19459" name="Rectangle 3"/>
          <p:cNvSpPr>
            <a:spLocks noGrp="1" noChangeArrowheads="1"/>
          </p:cNvSpPr>
          <p:nvPr>
            <p:ph type="body" sz="half" idx="3"/>
          </p:nvPr>
        </p:nvSpPr>
        <p:spPr>
          <a:xfrm>
            <a:off x="228600" y="5029200"/>
            <a:ext cx="8686800" cy="1143000"/>
          </a:xfrm>
        </p:spPr>
        <p:txBody>
          <a:bodyPr/>
          <a:lstStyle/>
          <a:p>
            <a:pPr marL="0" indent="0" eaLnBrk="1" hangingPunct="1">
              <a:lnSpc>
                <a:spcPct val="80000"/>
              </a:lnSpc>
              <a:buNone/>
            </a:pPr>
            <a:endParaRPr lang="en-CA" sz="1600" dirty="0"/>
          </a:p>
          <a:p>
            <a:pPr eaLnBrk="1" hangingPunct="1">
              <a:lnSpc>
                <a:spcPct val="80000"/>
              </a:lnSpc>
            </a:pPr>
            <a:endParaRPr lang="en-CA" sz="1000" dirty="0" smtClean="0"/>
          </a:p>
        </p:txBody>
      </p:sp>
      <p:sp>
        <p:nvSpPr>
          <p:cNvPr id="19487"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711FCDD7-7873-4CB5-869B-2296EF8879A8}" type="slidenum">
              <a:rPr lang="en-CA" smtClean="0">
                <a:solidFill>
                  <a:srgbClr val="660033"/>
                </a:solidFill>
              </a:rPr>
              <a:pPr eaLnBrk="1" hangingPunct="1"/>
              <a:t>21</a:t>
            </a:fld>
            <a:endParaRPr lang="en-CA" smtClean="0">
              <a:solidFill>
                <a:srgbClr val="660033"/>
              </a:solidFill>
            </a:endParaRPr>
          </a:p>
        </p:txBody>
      </p:sp>
      <p:graphicFrame>
        <p:nvGraphicFramePr>
          <p:cNvPr id="3" name="Object 6"/>
          <p:cNvGraphicFramePr>
            <a:graphicFrameLocks noGrp="1" noChangeAspect="1"/>
          </p:cNvGraphicFramePr>
          <p:nvPr>
            <p:extLst>
              <p:ext uri="{D42A27DB-BD31-4B8C-83A1-F6EECF244321}">
                <p14:modId xmlns:p14="http://schemas.microsoft.com/office/powerpoint/2010/main" val="3668988094"/>
              </p:ext>
            </p:extLst>
          </p:nvPr>
        </p:nvGraphicFramePr>
        <p:xfrm>
          <a:off x="4114800" y="1676400"/>
          <a:ext cx="3530600" cy="3224213"/>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solidFill>
                  <a:srgbClr val="000000"/>
                </a:solidFill>
              </a:rPr>
              <a:t>Source: Statistics </a:t>
            </a:r>
            <a:r>
              <a:rPr lang="en-CA" sz="1000" i="1" dirty="0" smtClean="0">
                <a:solidFill>
                  <a:srgbClr val="000000"/>
                </a:solidFill>
              </a:rPr>
              <a:t>Canada’s </a:t>
            </a:r>
            <a:r>
              <a:rPr lang="en-CA" sz="1000" i="1" dirty="0">
                <a:solidFill>
                  <a:srgbClr val="000000"/>
                </a:solidFill>
              </a:rPr>
              <a:t>Travel Survey of the Residents of Canada </a:t>
            </a:r>
            <a:r>
              <a:rPr lang="en-CA" sz="1000" i="1" dirty="0" smtClean="0">
                <a:solidFill>
                  <a:srgbClr val="000000"/>
                </a:solidFill>
              </a:rPr>
              <a:t> 2015; </a:t>
            </a:r>
            <a:r>
              <a:rPr lang="en-CA" sz="1000" i="1" dirty="0">
                <a:solidFill>
                  <a:srgbClr val="000000"/>
                </a:solidFill>
              </a:rPr>
              <a:t>Ontario Ministry of </a:t>
            </a:r>
            <a:r>
              <a:rPr lang="en-CA" sz="1000" i="1" dirty="0" smtClean="0">
                <a:solidFill>
                  <a:srgbClr val="000000"/>
                </a:solidFill>
              </a:rPr>
              <a:t>Tourism, </a:t>
            </a:r>
            <a:r>
              <a:rPr lang="en-CA" sz="1000" i="1" dirty="0">
                <a:solidFill>
                  <a:srgbClr val="000000"/>
                </a:solidFill>
              </a:rPr>
              <a:t>Culture and </a:t>
            </a:r>
            <a:r>
              <a:rPr lang="en-CA" sz="1000" i="1" dirty="0" smtClean="0">
                <a:solidFill>
                  <a:srgbClr val="000000"/>
                </a:solidFill>
              </a:rPr>
              <a:t>Sport </a:t>
            </a:r>
            <a:endParaRPr lang="en-CA" sz="1000" i="1" dirty="0">
              <a:solidFill>
                <a:srgbClr val="000000"/>
              </a:solidFill>
            </a:endParaRPr>
          </a:p>
        </p:txBody>
      </p:sp>
      <p:graphicFrame>
        <p:nvGraphicFramePr>
          <p:cNvPr id="9" name="Group 4"/>
          <p:cNvGraphicFramePr>
            <a:graphicFrameLocks/>
          </p:cNvGraphicFramePr>
          <p:nvPr>
            <p:extLst>
              <p:ext uri="{D42A27DB-BD31-4B8C-83A1-F6EECF244321}">
                <p14:modId xmlns:p14="http://schemas.microsoft.com/office/powerpoint/2010/main" val="3584284864"/>
              </p:ext>
            </p:extLst>
          </p:nvPr>
        </p:nvGraphicFramePr>
        <p:xfrm>
          <a:off x="7086600" y="2362200"/>
          <a:ext cx="1752600" cy="1676568"/>
        </p:xfrm>
        <a:graphic>
          <a:graphicData uri="http://schemas.openxmlformats.org/drawingml/2006/table">
            <a:tbl>
              <a:tblPr/>
              <a:tblGrid>
                <a:gridCol w="951598"/>
                <a:gridCol w="801002"/>
              </a:tblGrid>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Casino vs. Ontario</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Education Index</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4856">
                <a:tc>
                  <a:txBody>
                    <a:bodyPr/>
                    <a:lstStyle/>
                    <a:p>
                      <a:pPr algn="l" fontAlgn="b"/>
                      <a:r>
                        <a:rPr lang="en-US" sz="1000" b="0" i="0" u="none" strike="noStrike" dirty="0">
                          <a:solidFill>
                            <a:srgbClr val="000000"/>
                          </a:solidFill>
                          <a:effectLst/>
                          <a:latin typeface="Arial" panose="020B0604020202020204" pitchFamily="34" charset="0"/>
                          <a:cs typeface="Arial" panose="020B0604020202020204" pitchFamily="34" charset="0"/>
                        </a:rPr>
                        <a:t>&lt; High School </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131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algn="l" fontAlgn="b"/>
                      <a:r>
                        <a:rPr lang="en-US" sz="1000" b="0" i="0" u="none" strike="noStrike" dirty="0">
                          <a:solidFill>
                            <a:srgbClr val="000000"/>
                          </a:solidFill>
                          <a:effectLst/>
                          <a:latin typeface="Arial" panose="020B0604020202020204" pitchFamily="34" charset="0"/>
                          <a:cs typeface="Arial" panose="020B0604020202020204" pitchFamily="34" charset="0"/>
                        </a:rPr>
                        <a:t>High School</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127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algn="l" fontAlgn="b"/>
                      <a:r>
                        <a:rPr lang="en-US" sz="1000" b="0" i="0" u="none" strike="noStrike" dirty="0">
                          <a:solidFill>
                            <a:srgbClr val="000000"/>
                          </a:solidFill>
                          <a:effectLst/>
                          <a:latin typeface="Arial" panose="020B0604020202020204" pitchFamily="34" charset="0"/>
                          <a:cs typeface="Arial" panose="020B0604020202020204" pitchFamily="34" charset="0"/>
                        </a:rPr>
                        <a:t>Some post-secondary </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96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370">
                <a:tc>
                  <a:txBody>
                    <a:bodyPr/>
                    <a:lstStyle/>
                    <a:p>
                      <a:pPr algn="l" fontAlgn="b"/>
                      <a:r>
                        <a:rPr lang="en-US" sz="1000" b="0" i="0" u="none" strike="noStrike" dirty="0">
                          <a:solidFill>
                            <a:srgbClr val="000000"/>
                          </a:solidFill>
                          <a:effectLst/>
                          <a:latin typeface="Arial" panose="020B0604020202020204" pitchFamily="34" charset="0"/>
                          <a:cs typeface="Arial" panose="020B0604020202020204" pitchFamily="34" charset="0"/>
                        </a:rPr>
                        <a:t>University degree </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dirty="0">
                          <a:solidFill>
                            <a:srgbClr val="000000"/>
                          </a:solidFill>
                          <a:effectLst/>
                          <a:latin typeface="Arial"/>
                        </a:rPr>
                        <a:t>82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graphicFrame>
        <p:nvGraphicFramePr>
          <p:cNvPr id="13" name="Object 6"/>
          <p:cNvGraphicFramePr>
            <a:graphicFrameLocks noGrp="1" noChangeAspect="1"/>
          </p:cNvGraphicFramePr>
          <p:nvPr>
            <p:extLst>
              <p:ext uri="{D42A27DB-BD31-4B8C-83A1-F6EECF244321}">
                <p14:modId xmlns:p14="http://schemas.microsoft.com/office/powerpoint/2010/main" val="1855434725"/>
              </p:ext>
            </p:extLst>
          </p:nvPr>
        </p:nvGraphicFramePr>
        <p:xfrm>
          <a:off x="292100" y="1676400"/>
          <a:ext cx="3530600" cy="3224213"/>
        </p:xfrm>
        <a:graphic>
          <a:graphicData uri="http://schemas.openxmlformats.org/drawingml/2006/chart">
            <c:chart xmlns:c="http://schemas.openxmlformats.org/drawingml/2006/chart" xmlns:r="http://schemas.openxmlformats.org/officeDocument/2006/relationships" r:id="rId3"/>
          </a:graphicData>
        </a:graphic>
      </p:graphicFrame>
      <p:sp>
        <p:nvSpPr>
          <p:cNvPr id="12" name="Rectangle 3"/>
          <p:cNvSpPr txBox="1">
            <a:spLocks noChangeArrowheads="1"/>
          </p:cNvSpPr>
          <p:nvPr/>
        </p:nvSpPr>
        <p:spPr bwMode="auto">
          <a:xfrm>
            <a:off x="381000" y="5181600"/>
            <a:ext cx="8686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80000"/>
              </a:lnSpc>
            </a:pPr>
            <a:r>
              <a:rPr lang="en-CA" sz="1600" kern="0" dirty="0" smtClean="0"/>
              <a:t>26% of Canadian Casino visitors in Ontario had a university degree compared with 32% of total visits</a:t>
            </a:r>
          </a:p>
          <a:p>
            <a:pPr eaLnBrk="1" hangingPunct="1">
              <a:lnSpc>
                <a:spcPct val="80000"/>
              </a:lnSpc>
            </a:pPr>
            <a:endParaRPr lang="en-CA" sz="1000" kern="0" dirty="0" smtClean="0"/>
          </a:p>
        </p:txBody>
      </p:sp>
    </p:spTree>
    <p:extLst>
      <p:ext uri="{BB962C8B-B14F-4D97-AF65-F5344CB8AC3E}">
        <p14:creationId xmlns:p14="http://schemas.microsoft.com/office/powerpoint/2010/main" val="23864204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Casino Summary</a:t>
            </a:r>
          </a:p>
        </p:txBody>
      </p:sp>
      <p:sp>
        <p:nvSpPr>
          <p:cNvPr id="35843" name="Rectangle 3"/>
          <p:cNvSpPr>
            <a:spLocks noGrp="1" noChangeArrowheads="1"/>
          </p:cNvSpPr>
          <p:nvPr>
            <p:ph type="body" idx="1"/>
          </p:nvPr>
        </p:nvSpPr>
        <p:spPr>
          <a:xfrm>
            <a:off x="457200" y="1716088"/>
            <a:ext cx="8458200" cy="4302125"/>
          </a:xfrm>
        </p:spPr>
        <p:txBody>
          <a:bodyPr/>
          <a:lstStyle/>
          <a:p>
            <a:pPr eaLnBrk="1" hangingPunct="1">
              <a:lnSpc>
                <a:spcPct val="80000"/>
              </a:lnSpc>
              <a:spcAft>
                <a:spcPct val="50000"/>
              </a:spcAft>
            </a:pPr>
            <a:r>
              <a:rPr lang="en-CA" sz="2000" dirty="0"/>
              <a:t>In </a:t>
            </a:r>
            <a:r>
              <a:rPr lang="en-CA" sz="2000" dirty="0" smtClean="0"/>
              <a:t>2015, </a:t>
            </a:r>
            <a:r>
              <a:rPr lang="en-CA" sz="2000" dirty="0"/>
              <a:t>there were </a:t>
            </a:r>
            <a:r>
              <a:rPr lang="en-CA" sz="2000" dirty="0" smtClean="0"/>
              <a:t>3.6 million Casino </a:t>
            </a:r>
            <a:r>
              <a:rPr lang="en-CA" sz="2000" dirty="0"/>
              <a:t>visits in Ontario, representing </a:t>
            </a:r>
            <a:r>
              <a:rPr lang="en-CA" sz="2000" dirty="0" smtClean="0"/>
              <a:t>2.5% </a:t>
            </a:r>
            <a:r>
              <a:rPr lang="en-CA" sz="2000" dirty="0"/>
              <a:t>of total </a:t>
            </a:r>
            <a:r>
              <a:rPr lang="en-CA" sz="2000" dirty="0" smtClean="0"/>
              <a:t>visits </a:t>
            </a:r>
            <a:r>
              <a:rPr lang="en-CA" sz="2000" dirty="0"/>
              <a:t>to Ontario. </a:t>
            </a:r>
            <a:r>
              <a:rPr lang="en-CA" sz="2000" dirty="0" smtClean="0"/>
              <a:t>Casino visitors spent $1.5 </a:t>
            </a:r>
            <a:r>
              <a:rPr lang="en-CA" sz="2000" dirty="0"/>
              <a:t>b</a:t>
            </a:r>
            <a:r>
              <a:rPr lang="en-CA" sz="2000" dirty="0" smtClean="0"/>
              <a:t>illion</a:t>
            </a:r>
            <a:r>
              <a:rPr lang="en-CA" sz="2000" dirty="0"/>
              <a:t>, or </a:t>
            </a:r>
            <a:r>
              <a:rPr lang="en-CA" sz="2000" dirty="0" smtClean="0"/>
              <a:t>5.8% </a:t>
            </a:r>
            <a:r>
              <a:rPr lang="en-CA" sz="2000" dirty="0"/>
              <a:t>of total visitor spending in Ontario. </a:t>
            </a:r>
            <a:endParaRPr lang="en-CA" sz="2000" dirty="0" smtClean="0"/>
          </a:p>
          <a:p>
            <a:pPr eaLnBrk="1" hangingPunct="1">
              <a:lnSpc>
                <a:spcPct val="80000"/>
              </a:lnSpc>
              <a:spcAft>
                <a:spcPct val="50000"/>
              </a:spcAft>
            </a:pPr>
            <a:r>
              <a:rPr lang="en-CA" sz="2000" dirty="0" smtClean="0"/>
              <a:t>Ontario </a:t>
            </a:r>
            <a:r>
              <a:rPr lang="en-CA" sz="2000" dirty="0"/>
              <a:t>residents accounted for </a:t>
            </a:r>
            <a:r>
              <a:rPr lang="en-CA" sz="2000" dirty="0" smtClean="0"/>
              <a:t>66% </a:t>
            </a:r>
            <a:r>
              <a:rPr lang="en-CA" sz="2000" dirty="0"/>
              <a:t>of visits and </a:t>
            </a:r>
            <a:r>
              <a:rPr lang="en-CA" sz="2000" dirty="0" smtClean="0"/>
              <a:t>35% of spending</a:t>
            </a:r>
            <a:r>
              <a:rPr lang="en-CA" sz="2000" dirty="0"/>
              <a:t>, residents of Other Canada accounted for </a:t>
            </a:r>
            <a:r>
              <a:rPr lang="en-CA" sz="2000" dirty="0" smtClean="0"/>
              <a:t>4% </a:t>
            </a:r>
            <a:r>
              <a:rPr lang="en-CA" sz="2000" dirty="0"/>
              <a:t>of visits and </a:t>
            </a:r>
            <a:r>
              <a:rPr lang="en-CA" sz="2000" dirty="0" smtClean="0"/>
              <a:t>6% </a:t>
            </a:r>
            <a:r>
              <a:rPr lang="en-CA" sz="2000" dirty="0"/>
              <a:t>of spending, U.S. visitors represented </a:t>
            </a:r>
            <a:r>
              <a:rPr lang="en-CA" sz="2000" dirty="0" smtClean="0"/>
              <a:t>24% </a:t>
            </a:r>
            <a:r>
              <a:rPr lang="en-CA" sz="2000" dirty="0"/>
              <a:t>of visits and </a:t>
            </a:r>
            <a:r>
              <a:rPr lang="en-CA" sz="2000" dirty="0" smtClean="0"/>
              <a:t>27% </a:t>
            </a:r>
            <a:r>
              <a:rPr lang="en-CA" sz="2000" dirty="0"/>
              <a:t>of expenditures, and overseas visitors accounted for </a:t>
            </a:r>
            <a:r>
              <a:rPr lang="en-CA" sz="2000" dirty="0" smtClean="0"/>
              <a:t>6% </a:t>
            </a:r>
            <a:r>
              <a:rPr lang="en-CA" sz="2000" dirty="0"/>
              <a:t>of visits and </a:t>
            </a:r>
            <a:r>
              <a:rPr lang="en-CA" sz="2000" dirty="0" smtClean="0"/>
              <a:t>32% </a:t>
            </a:r>
            <a:r>
              <a:rPr lang="en-CA" sz="2000" dirty="0"/>
              <a:t>of spending</a:t>
            </a:r>
          </a:p>
          <a:p>
            <a:pPr eaLnBrk="1" hangingPunct="1">
              <a:lnSpc>
                <a:spcPct val="80000"/>
              </a:lnSpc>
              <a:spcAft>
                <a:spcPct val="50000"/>
              </a:spcAft>
            </a:pPr>
            <a:r>
              <a:rPr lang="en-CA" sz="2000" dirty="0"/>
              <a:t>34% Casino visitors from Ontario are from Region 5 compared to 22% of total visits, 16% from Region 6 (14% total visits), and 14% from Region 1 (12% total visits)</a:t>
            </a:r>
          </a:p>
          <a:p>
            <a:pPr marL="285750" indent="-285750">
              <a:buFont typeface="Arial" panose="020B0604020202020204" pitchFamily="34" charset="0"/>
              <a:buChar char="•"/>
            </a:pPr>
            <a:r>
              <a:rPr lang="en-CA" sz="2000" dirty="0"/>
              <a:t>42% of Casino visits took place in Region 2 compared to 9% of total visits, 17% in Region 5 (20% total), and 13% in </a:t>
            </a:r>
            <a:r>
              <a:rPr lang="en-CA" sz="2000" dirty="0" smtClean="0"/>
              <a:t>Region 1 </a:t>
            </a:r>
            <a:r>
              <a:rPr lang="en-CA" sz="2000" dirty="0"/>
              <a:t>(11% total)</a:t>
            </a:r>
          </a:p>
        </p:txBody>
      </p:sp>
      <p:sp>
        <p:nvSpPr>
          <p:cNvPr id="35844"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D62D5543-2390-4424-89E6-F01913145925}" type="slidenum">
              <a:rPr lang="en-CA" smtClean="0">
                <a:solidFill>
                  <a:srgbClr val="660033"/>
                </a:solidFill>
              </a:rPr>
              <a:pPr eaLnBrk="1" hangingPunct="1"/>
              <a:t>22</a:t>
            </a:fld>
            <a:endParaRPr lang="en-CA" smtClean="0">
              <a:solidFill>
                <a:srgbClr val="660033"/>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Casino Summary</a:t>
            </a:r>
          </a:p>
        </p:txBody>
      </p:sp>
      <p:sp>
        <p:nvSpPr>
          <p:cNvPr id="35843" name="Rectangle 3"/>
          <p:cNvSpPr>
            <a:spLocks noGrp="1" noChangeArrowheads="1"/>
          </p:cNvSpPr>
          <p:nvPr>
            <p:ph type="body" idx="1"/>
          </p:nvPr>
        </p:nvSpPr>
        <p:spPr>
          <a:xfrm>
            <a:off x="457200" y="1716088"/>
            <a:ext cx="8458200" cy="4302125"/>
          </a:xfrm>
        </p:spPr>
        <p:txBody>
          <a:bodyPr/>
          <a:lstStyle/>
          <a:p>
            <a:pPr eaLnBrk="1" hangingPunct="1">
              <a:lnSpc>
                <a:spcPct val="80000"/>
              </a:lnSpc>
              <a:spcAft>
                <a:spcPct val="50000"/>
              </a:spcAft>
            </a:pPr>
            <a:r>
              <a:rPr lang="en-CA" sz="2000" dirty="0"/>
              <a:t>The majority (</a:t>
            </a:r>
            <a:r>
              <a:rPr lang="en-CA" sz="2000" dirty="0" smtClean="0"/>
              <a:t>66%) </a:t>
            </a:r>
            <a:r>
              <a:rPr lang="en-CA" sz="2000" dirty="0"/>
              <a:t>of Casino visits were overnight visits.  For comparison, 36% of total visits in Ontario were overnight </a:t>
            </a:r>
            <a:r>
              <a:rPr lang="en-CA" sz="2000" dirty="0" smtClean="0"/>
              <a:t>visits. The </a:t>
            </a:r>
            <a:r>
              <a:rPr lang="en-CA" sz="2000" dirty="0"/>
              <a:t>average number of nights spent on </a:t>
            </a:r>
            <a:r>
              <a:rPr lang="en-CA" sz="2000" dirty="0" smtClean="0"/>
              <a:t>Casino </a:t>
            </a:r>
            <a:r>
              <a:rPr lang="en-CA" sz="2000" dirty="0"/>
              <a:t>visits was </a:t>
            </a:r>
            <a:r>
              <a:rPr lang="en-CA" sz="2000" dirty="0" smtClean="0"/>
              <a:t>3.8, above </a:t>
            </a:r>
            <a:r>
              <a:rPr lang="en-CA" sz="2000" dirty="0"/>
              <a:t>Ontario’s average of </a:t>
            </a:r>
            <a:r>
              <a:rPr lang="en-CA" sz="2000" dirty="0" smtClean="0"/>
              <a:t>3.2 nights</a:t>
            </a:r>
          </a:p>
          <a:p>
            <a:pPr eaLnBrk="1" hangingPunct="1">
              <a:lnSpc>
                <a:spcPct val="80000"/>
              </a:lnSpc>
              <a:spcAft>
                <a:spcPct val="50000"/>
              </a:spcAft>
            </a:pPr>
            <a:r>
              <a:rPr lang="en-CA" sz="2000" dirty="0" smtClean="0"/>
              <a:t>Casino </a:t>
            </a:r>
            <a:r>
              <a:rPr lang="en-CA" sz="2000" dirty="0"/>
              <a:t>visitors spent an average of </a:t>
            </a:r>
            <a:r>
              <a:rPr lang="en-CA" sz="2000" dirty="0" smtClean="0"/>
              <a:t>$411/trip </a:t>
            </a:r>
            <a:r>
              <a:rPr lang="en-CA" sz="2000" dirty="0"/>
              <a:t>($</a:t>
            </a:r>
            <a:r>
              <a:rPr lang="en-CA" sz="2000" dirty="0" smtClean="0"/>
              <a:t>179/trip </a:t>
            </a:r>
            <a:r>
              <a:rPr lang="en-CA" sz="2000" dirty="0"/>
              <a:t>for total </a:t>
            </a:r>
            <a:r>
              <a:rPr lang="en-CA" sz="2000" dirty="0" smtClean="0"/>
              <a:t>trips)</a:t>
            </a:r>
          </a:p>
          <a:p>
            <a:pPr eaLnBrk="1" hangingPunct="1">
              <a:lnSpc>
                <a:spcPct val="80000"/>
              </a:lnSpc>
              <a:spcAft>
                <a:spcPct val="50000"/>
              </a:spcAft>
            </a:pPr>
            <a:r>
              <a:rPr lang="en-CA" sz="2000" dirty="0"/>
              <a:t>The largest proportions of expenditures were spent on Transportation (28% Casino, 36% total), Food &amp; Beverage (22% Casino, 27% total) and Accommodations (22% Casino, 17% total)</a:t>
            </a:r>
          </a:p>
          <a:p>
            <a:pPr eaLnBrk="1" hangingPunct="1">
              <a:lnSpc>
                <a:spcPct val="80000"/>
              </a:lnSpc>
              <a:spcAft>
                <a:spcPct val="50000"/>
              </a:spcAft>
            </a:pPr>
            <a:r>
              <a:rPr lang="en-CA" sz="2000" dirty="0"/>
              <a:t>22% of Casino visitors attended a cultural performance, 21% went to a historical site, 20% visited a festival/fair</a:t>
            </a:r>
          </a:p>
          <a:p>
            <a:pPr eaLnBrk="1" hangingPunct="1">
              <a:lnSpc>
                <a:spcPct val="80000"/>
              </a:lnSpc>
              <a:spcAft>
                <a:spcPct val="50000"/>
              </a:spcAft>
            </a:pPr>
            <a:r>
              <a:rPr lang="en-CA" sz="2000" dirty="0" smtClean="0"/>
              <a:t>Most </a:t>
            </a:r>
            <a:r>
              <a:rPr lang="en-CA" sz="2000" dirty="0"/>
              <a:t>trips were pleasure trips </a:t>
            </a:r>
            <a:r>
              <a:rPr lang="en-CA" sz="2000" dirty="0" smtClean="0"/>
              <a:t>(66% </a:t>
            </a:r>
            <a:r>
              <a:rPr lang="en-CA" sz="2000" dirty="0"/>
              <a:t>compared to </a:t>
            </a:r>
            <a:r>
              <a:rPr lang="en-CA" sz="2000" dirty="0" smtClean="0"/>
              <a:t>35% </a:t>
            </a:r>
            <a:r>
              <a:rPr lang="en-CA" sz="2000" dirty="0"/>
              <a:t>of total trips)</a:t>
            </a:r>
          </a:p>
          <a:p>
            <a:pPr eaLnBrk="1" hangingPunct="1">
              <a:lnSpc>
                <a:spcPct val="80000"/>
              </a:lnSpc>
              <a:spcAft>
                <a:spcPct val="50000"/>
              </a:spcAft>
            </a:pPr>
            <a:endParaRPr lang="en-CA" sz="2000" dirty="0">
              <a:solidFill>
                <a:srgbClr val="FF0000"/>
              </a:solidFill>
            </a:endParaRPr>
          </a:p>
          <a:p>
            <a:pPr marL="0" indent="0" eaLnBrk="1" hangingPunct="1">
              <a:lnSpc>
                <a:spcPct val="80000"/>
              </a:lnSpc>
              <a:spcAft>
                <a:spcPct val="50000"/>
              </a:spcAft>
              <a:buNone/>
            </a:pPr>
            <a:endParaRPr lang="en-CA" sz="2000" dirty="0"/>
          </a:p>
          <a:p>
            <a:pPr eaLnBrk="1" hangingPunct="1">
              <a:lnSpc>
                <a:spcPct val="80000"/>
              </a:lnSpc>
              <a:spcAft>
                <a:spcPct val="50000"/>
              </a:spcAft>
            </a:pPr>
            <a:endParaRPr lang="en-CA" sz="2000" dirty="0"/>
          </a:p>
        </p:txBody>
      </p:sp>
      <p:sp>
        <p:nvSpPr>
          <p:cNvPr id="35844"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D62D5543-2390-4424-89E6-F01913145925}" type="slidenum">
              <a:rPr lang="en-CA" smtClean="0">
                <a:solidFill>
                  <a:srgbClr val="660033"/>
                </a:solidFill>
              </a:rPr>
              <a:pPr eaLnBrk="1" hangingPunct="1"/>
              <a:t>23</a:t>
            </a:fld>
            <a:endParaRPr lang="en-CA" smtClean="0">
              <a:solidFill>
                <a:srgbClr val="660033"/>
              </a:solidFill>
            </a:endParaRPr>
          </a:p>
        </p:txBody>
      </p:sp>
    </p:spTree>
    <p:extLst>
      <p:ext uri="{BB962C8B-B14F-4D97-AF65-F5344CB8AC3E}">
        <p14:creationId xmlns:p14="http://schemas.microsoft.com/office/powerpoint/2010/main" val="34079133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Casino Summary</a:t>
            </a:r>
          </a:p>
        </p:txBody>
      </p:sp>
      <p:sp>
        <p:nvSpPr>
          <p:cNvPr id="36867" name="Rectangle 3"/>
          <p:cNvSpPr>
            <a:spLocks noGrp="1" noChangeArrowheads="1"/>
          </p:cNvSpPr>
          <p:nvPr>
            <p:ph type="body" idx="1"/>
          </p:nvPr>
        </p:nvSpPr>
        <p:spPr>
          <a:xfrm>
            <a:off x="228600" y="1371600"/>
            <a:ext cx="8763000" cy="4267200"/>
          </a:xfrm>
        </p:spPr>
        <p:txBody>
          <a:bodyPr/>
          <a:lstStyle/>
          <a:p>
            <a:pPr eaLnBrk="1" hangingPunct="1">
              <a:lnSpc>
                <a:spcPct val="90000"/>
              </a:lnSpc>
              <a:spcAft>
                <a:spcPct val="50000"/>
              </a:spcAft>
            </a:pPr>
            <a:r>
              <a:rPr lang="en-CA" sz="2000" dirty="0" smtClean="0"/>
              <a:t>42% </a:t>
            </a:r>
            <a:r>
              <a:rPr lang="en-CA" sz="2000" dirty="0"/>
              <a:t>of overnight Casino visits were spent at commercial accommodations compared to </a:t>
            </a:r>
            <a:r>
              <a:rPr lang="en-CA" sz="2000" dirty="0" smtClean="0"/>
              <a:t>26% </a:t>
            </a:r>
            <a:r>
              <a:rPr lang="en-CA" sz="2000" dirty="0"/>
              <a:t>of total </a:t>
            </a:r>
            <a:r>
              <a:rPr lang="en-CA" sz="2000" dirty="0" smtClean="0"/>
              <a:t>visits</a:t>
            </a:r>
          </a:p>
          <a:p>
            <a:pPr eaLnBrk="1" hangingPunct="1">
              <a:lnSpc>
                <a:spcPct val="90000"/>
              </a:lnSpc>
              <a:spcAft>
                <a:spcPct val="50000"/>
              </a:spcAft>
            </a:pPr>
            <a:r>
              <a:rPr lang="en-CA" sz="2000" dirty="0"/>
              <a:t>Casino trips occur throughout the year with 28% in Oct-Dec (23% total), 27% in Jul-Sep (31% total) and 26% in Apr-Jun (26% total)</a:t>
            </a:r>
          </a:p>
          <a:p>
            <a:pPr eaLnBrk="1" hangingPunct="1">
              <a:lnSpc>
                <a:spcPct val="90000"/>
              </a:lnSpc>
              <a:spcAft>
                <a:spcPct val="50000"/>
              </a:spcAft>
            </a:pPr>
            <a:r>
              <a:rPr lang="en-CA" sz="2000" dirty="0"/>
              <a:t>46% of Casino visits were among groups of 2 people compared to 38% of total visits. 5% of Casino visits included children versus 12% of total visits</a:t>
            </a:r>
          </a:p>
          <a:p>
            <a:pPr eaLnBrk="1" hangingPunct="1">
              <a:lnSpc>
                <a:spcPct val="90000"/>
              </a:lnSpc>
              <a:spcAft>
                <a:spcPct val="50000"/>
              </a:spcAft>
            </a:pPr>
            <a:r>
              <a:rPr lang="en-CA" sz="2000" dirty="0"/>
              <a:t>34% of Canadian Casino visitors in Ontario had an household income over $100,000 compared to 36% of total visitors</a:t>
            </a:r>
          </a:p>
          <a:p>
            <a:pPr eaLnBrk="1" hangingPunct="1">
              <a:lnSpc>
                <a:spcPct val="90000"/>
              </a:lnSpc>
              <a:spcAft>
                <a:spcPct val="50000"/>
              </a:spcAft>
            </a:pPr>
            <a:r>
              <a:rPr lang="en-CA" sz="2000" dirty="0"/>
              <a:t>26% of Canadian Casino visitors in Ontario had a university degree compared with 32% of total visits</a:t>
            </a:r>
          </a:p>
          <a:p>
            <a:pPr eaLnBrk="1" hangingPunct="1">
              <a:lnSpc>
                <a:spcPct val="90000"/>
              </a:lnSpc>
              <a:spcAft>
                <a:spcPct val="50000"/>
              </a:spcAft>
            </a:pPr>
            <a:endParaRPr lang="en-CA" sz="2000" dirty="0"/>
          </a:p>
          <a:p>
            <a:pPr eaLnBrk="1" hangingPunct="1">
              <a:lnSpc>
                <a:spcPct val="90000"/>
              </a:lnSpc>
              <a:spcAft>
                <a:spcPct val="50000"/>
              </a:spcAft>
            </a:pPr>
            <a:endParaRPr lang="en-CA" sz="2000" dirty="0"/>
          </a:p>
          <a:p>
            <a:pPr eaLnBrk="1" hangingPunct="1">
              <a:lnSpc>
                <a:spcPct val="90000"/>
              </a:lnSpc>
              <a:spcAft>
                <a:spcPct val="50000"/>
              </a:spcAft>
            </a:pPr>
            <a:endParaRPr lang="en-CA" sz="2000" dirty="0"/>
          </a:p>
          <a:p>
            <a:pPr eaLnBrk="1" hangingPunct="1">
              <a:lnSpc>
                <a:spcPct val="90000"/>
              </a:lnSpc>
              <a:spcAft>
                <a:spcPct val="50000"/>
              </a:spcAft>
            </a:pPr>
            <a:endParaRPr lang="en-CA" sz="2000" dirty="0"/>
          </a:p>
        </p:txBody>
      </p:sp>
      <p:sp>
        <p:nvSpPr>
          <p:cNvPr id="36868"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E6F00DB5-3422-492A-8704-19535A9D2391}" type="slidenum">
              <a:rPr lang="en-CA" smtClean="0">
                <a:solidFill>
                  <a:srgbClr val="660033"/>
                </a:solidFill>
              </a:rPr>
              <a:pPr eaLnBrk="1" hangingPunct="1"/>
              <a:t>24</a:t>
            </a:fld>
            <a:endParaRPr lang="en-CA" smtClean="0">
              <a:solidFill>
                <a:srgbClr val="660033"/>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784225"/>
            <a:ext cx="8229600" cy="685800"/>
          </a:xfrm>
          <a:noFill/>
        </p:spPr>
        <p:txBody>
          <a:bodyPr/>
          <a:lstStyle/>
          <a:p>
            <a:pPr eaLnBrk="1" hangingPunct="1"/>
            <a:r>
              <a:rPr lang="en-CA" sz="2800" b="1" dirty="0" smtClean="0"/>
              <a:t>Visits and Spending</a:t>
            </a:r>
          </a:p>
        </p:txBody>
      </p:sp>
      <p:sp>
        <p:nvSpPr>
          <p:cNvPr id="18435" name="Rectangle 3"/>
          <p:cNvSpPr>
            <a:spLocks noGrp="1" noChangeArrowheads="1"/>
          </p:cNvSpPr>
          <p:nvPr>
            <p:ph type="body" sz="half" idx="2"/>
          </p:nvPr>
        </p:nvSpPr>
        <p:spPr>
          <a:xfrm>
            <a:off x="228600" y="4173538"/>
            <a:ext cx="8686800" cy="1693862"/>
          </a:xfrm>
        </p:spPr>
        <p:txBody>
          <a:bodyPr/>
          <a:lstStyle/>
          <a:p>
            <a:pPr eaLnBrk="1" hangingPunct="1">
              <a:lnSpc>
                <a:spcPct val="90000"/>
              </a:lnSpc>
            </a:pPr>
            <a:r>
              <a:rPr lang="en-CA" sz="1600" dirty="0" smtClean="0"/>
              <a:t>In 2015, there were 3.6 million Casino visits in Ontario, representing 2.5% of total visits in Ontario </a:t>
            </a:r>
          </a:p>
          <a:p>
            <a:pPr eaLnBrk="1" hangingPunct="1">
              <a:lnSpc>
                <a:spcPct val="90000"/>
              </a:lnSpc>
            </a:pPr>
            <a:r>
              <a:rPr lang="en-CA" sz="1600" dirty="0" smtClean="0"/>
              <a:t>Casino visitors spent $1.5 billion, accounting for 5.8% of total visitor spending in Ontario</a:t>
            </a:r>
          </a:p>
          <a:p>
            <a:pPr eaLnBrk="1" hangingPunct="1">
              <a:lnSpc>
                <a:spcPct val="90000"/>
              </a:lnSpc>
              <a:buFontTx/>
              <a:buNone/>
            </a:pPr>
            <a:endParaRPr lang="en-CA" sz="1600" dirty="0" smtClean="0"/>
          </a:p>
          <a:p>
            <a:pPr eaLnBrk="1" hangingPunct="1">
              <a:lnSpc>
                <a:spcPct val="90000"/>
              </a:lnSpc>
              <a:spcBef>
                <a:spcPct val="50000"/>
              </a:spcBef>
            </a:pPr>
            <a:endParaRPr lang="en-CA" sz="2800" dirty="0" smtClean="0"/>
          </a:p>
        </p:txBody>
      </p:sp>
      <p:graphicFrame>
        <p:nvGraphicFramePr>
          <p:cNvPr id="471069" name="Group 29"/>
          <p:cNvGraphicFramePr>
            <a:graphicFrameLocks noGrp="1"/>
          </p:cNvGraphicFramePr>
          <p:nvPr>
            <p:ph sz="half" idx="1"/>
            <p:extLst>
              <p:ext uri="{D42A27DB-BD31-4B8C-83A1-F6EECF244321}">
                <p14:modId xmlns:p14="http://schemas.microsoft.com/office/powerpoint/2010/main" val="652373286"/>
              </p:ext>
            </p:extLst>
          </p:nvPr>
        </p:nvGraphicFramePr>
        <p:xfrm>
          <a:off x="457200" y="1627188"/>
          <a:ext cx="8229600" cy="2049464"/>
        </p:xfrm>
        <a:graphic>
          <a:graphicData uri="http://schemas.openxmlformats.org/drawingml/2006/table">
            <a:tbl>
              <a:tblPr/>
              <a:tblGrid>
                <a:gridCol w="3100388"/>
                <a:gridCol w="2386012"/>
                <a:gridCol w="2743200"/>
              </a:tblGrid>
              <a:tr h="56074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Region</a:t>
                      </a:r>
                    </a:p>
                  </a:txBody>
                  <a:tcPr marT="45679" marB="456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Visits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(millions)</a:t>
                      </a:r>
                      <a:endParaRPr kumimoji="0" lang="en-CA" sz="1400" b="1" i="0" u="none" strike="noStrike" cap="none" normalizeH="0" baseline="0" dirty="0" smtClean="0">
                        <a:ln>
                          <a:noFill/>
                        </a:ln>
                        <a:solidFill>
                          <a:srgbClr val="0070C0"/>
                        </a:solidFill>
                        <a:effectLst/>
                        <a:latin typeface="Arial" charset="0"/>
                      </a:endParaRPr>
                    </a:p>
                  </a:txBody>
                  <a:tcPr marT="45679" marB="456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Visitor Spending</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 billions)</a:t>
                      </a:r>
                      <a:endParaRPr kumimoji="0" lang="en-CA" sz="1400" b="1" i="0" u="none" strike="noStrike" cap="none" normalizeH="0" baseline="0" dirty="0" smtClean="0">
                        <a:ln>
                          <a:noFill/>
                        </a:ln>
                        <a:solidFill>
                          <a:srgbClr val="0070C0"/>
                        </a:solidFill>
                        <a:effectLst/>
                        <a:latin typeface="Arial" charset="0"/>
                      </a:endParaRPr>
                    </a:p>
                  </a:txBody>
                  <a:tcPr marT="45679" marB="4567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50276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Ontario Total</a:t>
                      </a:r>
                    </a:p>
                  </a:txBody>
                  <a:tcPr marT="45679" marB="456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400" b="1" i="0" u="none" strike="noStrike">
                          <a:solidFill>
                            <a:srgbClr val="000000"/>
                          </a:solidFill>
                          <a:effectLst/>
                          <a:latin typeface="Arial"/>
                        </a:rPr>
                        <a:t>141.9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400" b="1" i="0" u="none" strike="noStrike">
                          <a:solidFill>
                            <a:srgbClr val="000000"/>
                          </a:solidFill>
                          <a:effectLst/>
                          <a:latin typeface="Arial"/>
                        </a:rPr>
                        <a:t>25.4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46787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Ontario Casino</a:t>
                      </a:r>
                    </a:p>
                  </a:txBody>
                  <a:tcPr marT="45679" marB="456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400" b="1" i="0" u="none" strike="noStrike">
                          <a:solidFill>
                            <a:srgbClr val="000000"/>
                          </a:solidFill>
                          <a:effectLst/>
                          <a:latin typeface="Arial"/>
                        </a:rPr>
                        <a:t>3.6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400" b="1" i="0" u="none" strike="noStrike">
                          <a:solidFill>
                            <a:srgbClr val="000000"/>
                          </a:solidFill>
                          <a:effectLst/>
                          <a:latin typeface="Arial"/>
                        </a:rPr>
                        <a:t>1.5</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518077">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CA" sz="1400" b="1" i="0" u="none" strike="noStrike" cap="none" normalizeH="0" baseline="0" dirty="0" smtClean="0">
                          <a:ln>
                            <a:noFill/>
                          </a:ln>
                          <a:solidFill>
                            <a:schemeClr val="tx1"/>
                          </a:solidFill>
                          <a:effectLst/>
                          <a:latin typeface="Arial" charset="0"/>
                        </a:rPr>
                        <a:t>Ontario Casino proportion of  Ontario Total</a:t>
                      </a:r>
                    </a:p>
                  </a:txBody>
                  <a:tcPr marT="45679" marB="456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400" b="1" i="0" u="none" strike="noStrike">
                          <a:solidFill>
                            <a:srgbClr val="000000"/>
                          </a:solidFill>
                          <a:effectLst/>
                          <a:latin typeface="Arial"/>
                        </a:rPr>
                        <a:t>2.5%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400" b="1" i="0" u="none" strike="noStrike" dirty="0">
                          <a:solidFill>
                            <a:srgbClr val="000000"/>
                          </a:solidFill>
                          <a:effectLst/>
                          <a:latin typeface="Arial"/>
                        </a:rPr>
                        <a:t>5.8%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18459"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627AB561-7936-40F8-A66F-B5133F1B2B75}" type="slidenum">
              <a:rPr lang="en-CA" smtClean="0">
                <a:solidFill>
                  <a:srgbClr val="660033"/>
                </a:solidFill>
              </a:rPr>
              <a:pPr eaLnBrk="1" hangingPunct="1"/>
              <a:t>3</a:t>
            </a:fld>
            <a:endParaRPr lang="en-CA" smtClean="0">
              <a:solidFill>
                <a:srgbClr val="660033"/>
              </a:solidFill>
            </a:endParaRPr>
          </a:p>
        </p:txBody>
      </p:sp>
      <p:sp>
        <p:nvSpPr>
          <p:cNvPr id="9"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Ontario Ministry of Tourism, Culture and Sport</a:t>
            </a:r>
            <a:endParaRPr lang="en-CA" sz="1000"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Casino and Total Visits by Origin</a:t>
            </a:r>
          </a:p>
        </p:txBody>
      </p:sp>
      <p:sp>
        <p:nvSpPr>
          <p:cNvPr id="19459" name="Rectangle 3"/>
          <p:cNvSpPr>
            <a:spLocks noGrp="1" noChangeArrowheads="1"/>
          </p:cNvSpPr>
          <p:nvPr>
            <p:ph type="body" sz="half" idx="3"/>
          </p:nvPr>
        </p:nvSpPr>
        <p:spPr>
          <a:xfrm>
            <a:off x="228600" y="4495800"/>
            <a:ext cx="8686800" cy="1676400"/>
          </a:xfrm>
        </p:spPr>
        <p:txBody>
          <a:bodyPr/>
          <a:lstStyle/>
          <a:p>
            <a:pPr eaLnBrk="1" hangingPunct="1">
              <a:lnSpc>
                <a:spcPct val="80000"/>
              </a:lnSpc>
            </a:pPr>
            <a:r>
              <a:rPr lang="en-CA" sz="1600" dirty="0" smtClean="0"/>
              <a:t>Ontario residents accounted for the majority of Casino (66%) and total (86%) visits </a:t>
            </a:r>
          </a:p>
          <a:p>
            <a:pPr eaLnBrk="1" hangingPunct="1">
              <a:lnSpc>
                <a:spcPct val="80000"/>
              </a:lnSpc>
              <a:spcBef>
                <a:spcPct val="50000"/>
              </a:spcBef>
            </a:pPr>
            <a:r>
              <a:rPr lang="en-CA" sz="1600" dirty="0" smtClean="0"/>
              <a:t>U.S. visitors accounted for 24% of Casino visits compared to 8% of total visits </a:t>
            </a:r>
          </a:p>
          <a:p>
            <a:pPr eaLnBrk="1" hangingPunct="1">
              <a:lnSpc>
                <a:spcPct val="80000"/>
              </a:lnSpc>
              <a:spcBef>
                <a:spcPct val="50000"/>
              </a:spcBef>
            </a:pPr>
            <a:r>
              <a:rPr lang="en-CA" sz="1600" dirty="0" smtClean="0"/>
              <a:t>Visitors from Other Canada comprised 4% of Casino visits and 5% of total visits</a:t>
            </a:r>
          </a:p>
          <a:p>
            <a:pPr eaLnBrk="1" hangingPunct="1">
              <a:lnSpc>
                <a:spcPct val="80000"/>
              </a:lnSpc>
              <a:spcBef>
                <a:spcPct val="50000"/>
              </a:spcBef>
            </a:pPr>
            <a:r>
              <a:rPr lang="en-CA" sz="1600" dirty="0" smtClean="0"/>
              <a:t>Overseas visitors accounted for 6% of Casino visits and 2% of total visits</a:t>
            </a:r>
            <a:endParaRPr lang="en-CA" sz="900" i="1" dirty="0" smtClean="0"/>
          </a:p>
          <a:p>
            <a:pPr eaLnBrk="1" hangingPunct="1">
              <a:lnSpc>
                <a:spcPct val="80000"/>
              </a:lnSpc>
            </a:pPr>
            <a:endParaRPr lang="en-CA" sz="1000" dirty="0" smtClean="0"/>
          </a:p>
        </p:txBody>
      </p:sp>
      <p:graphicFrame>
        <p:nvGraphicFramePr>
          <p:cNvPr id="473121" name="Group 33"/>
          <p:cNvGraphicFramePr>
            <a:graphicFrameLocks noGrp="1"/>
          </p:cNvGraphicFramePr>
          <p:nvPr>
            <p:extLst>
              <p:ext uri="{D42A27DB-BD31-4B8C-83A1-F6EECF244321}">
                <p14:modId xmlns:p14="http://schemas.microsoft.com/office/powerpoint/2010/main" val="3728453122"/>
              </p:ext>
            </p:extLst>
          </p:nvPr>
        </p:nvGraphicFramePr>
        <p:xfrm>
          <a:off x="6248400" y="1828800"/>
          <a:ext cx="2441575" cy="1554175"/>
        </p:xfrm>
        <a:graphic>
          <a:graphicData uri="http://schemas.openxmlformats.org/drawingml/2006/table">
            <a:tbl>
              <a:tblPr/>
              <a:tblGrid>
                <a:gridCol w="1484312"/>
                <a:gridCol w="957263"/>
              </a:tblGrid>
              <a:tr h="45713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Casino vs. Total</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Visit Index</a:t>
                      </a:r>
                    </a:p>
                  </a:txBody>
                  <a:tcPr marT="45690" marB="456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Ontario</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77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U.S.</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301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Other Canada</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91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Overseas</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341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19487"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711FCDD7-7873-4CB5-869B-2296EF8879A8}" type="slidenum">
              <a:rPr lang="en-CA" smtClean="0">
                <a:solidFill>
                  <a:srgbClr val="660033"/>
                </a:solidFill>
              </a:rPr>
              <a:pPr eaLnBrk="1" hangingPunct="1"/>
              <a:t>4</a:t>
            </a:fld>
            <a:endParaRPr lang="en-CA" smtClean="0">
              <a:solidFill>
                <a:srgbClr val="660033"/>
              </a:solidFill>
            </a:endParaRPr>
          </a:p>
        </p:txBody>
      </p:sp>
      <p:graphicFrame>
        <p:nvGraphicFramePr>
          <p:cNvPr id="2" name="Object 4"/>
          <p:cNvGraphicFramePr>
            <a:graphicFrameLocks noGrp="1" noChangeAspect="1"/>
          </p:cNvGraphicFramePr>
          <p:nvPr>
            <p:extLst>
              <p:ext uri="{D42A27DB-BD31-4B8C-83A1-F6EECF244321}">
                <p14:modId xmlns:p14="http://schemas.microsoft.com/office/powerpoint/2010/main" val="438727376"/>
              </p:ext>
            </p:extLst>
          </p:nvPr>
        </p:nvGraphicFramePr>
        <p:xfrm>
          <a:off x="60325" y="1498600"/>
          <a:ext cx="3184525" cy="2925763"/>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Ontario Ministry of Tourism, Culture and Sport</a:t>
            </a:r>
            <a:endParaRPr lang="en-CA" sz="1000" i="1" dirty="0"/>
          </a:p>
        </p:txBody>
      </p:sp>
      <p:graphicFrame>
        <p:nvGraphicFramePr>
          <p:cNvPr id="9" name="Object 3" descr="Visits by Origin" title="Visits by Origin"/>
          <p:cNvGraphicFramePr>
            <a:graphicFrameLocks noGrp="1" noChangeAspect="1"/>
          </p:cNvGraphicFramePr>
          <p:nvPr>
            <p:ph sz="half" idx="1"/>
            <p:extLst>
              <p:ext uri="{D42A27DB-BD31-4B8C-83A1-F6EECF244321}">
                <p14:modId xmlns:p14="http://schemas.microsoft.com/office/powerpoint/2010/main" val="4215078573"/>
              </p:ext>
            </p:extLst>
          </p:nvPr>
        </p:nvGraphicFramePr>
        <p:xfrm>
          <a:off x="2895600" y="1371600"/>
          <a:ext cx="3402013" cy="31257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9" name="Object 6" descr="Visitor Spending by Origin" title="Visitor Spending by Origin"/>
          <p:cNvGraphicFramePr>
            <a:graphicFrameLocks noGrp="1" noChangeAspect="1"/>
          </p:cNvGraphicFramePr>
          <p:nvPr>
            <p:ph sz="half" idx="2"/>
            <p:extLst>
              <p:ext uri="{D42A27DB-BD31-4B8C-83A1-F6EECF244321}">
                <p14:modId xmlns:p14="http://schemas.microsoft.com/office/powerpoint/2010/main" val="1178863879"/>
              </p:ext>
            </p:extLst>
          </p:nvPr>
        </p:nvGraphicFramePr>
        <p:xfrm>
          <a:off x="3352800" y="1295400"/>
          <a:ext cx="3416300" cy="3119438"/>
        </p:xfrm>
        <a:graphic>
          <a:graphicData uri="http://schemas.openxmlformats.org/drawingml/2006/chart">
            <c:chart xmlns:c="http://schemas.openxmlformats.org/drawingml/2006/chart" xmlns:r="http://schemas.openxmlformats.org/officeDocument/2006/relationships" r:id="rId2"/>
          </a:graphicData>
        </a:graphic>
      </p:graphicFrame>
      <p:sp>
        <p:nvSpPr>
          <p:cNvPr id="19458"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Casino and Total Spending by Origin</a:t>
            </a:r>
          </a:p>
        </p:txBody>
      </p:sp>
      <p:sp>
        <p:nvSpPr>
          <p:cNvPr id="19459" name="Rectangle 3"/>
          <p:cNvSpPr>
            <a:spLocks noGrp="1" noChangeArrowheads="1"/>
          </p:cNvSpPr>
          <p:nvPr>
            <p:ph type="body" sz="half" idx="3"/>
          </p:nvPr>
        </p:nvSpPr>
        <p:spPr>
          <a:xfrm>
            <a:off x="228600" y="4495800"/>
            <a:ext cx="8686800" cy="1676400"/>
          </a:xfrm>
        </p:spPr>
        <p:txBody>
          <a:bodyPr/>
          <a:lstStyle/>
          <a:p>
            <a:pPr eaLnBrk="1" hangingPunct="1">
              <a:lnSpc>
                <a:spcPct val="80000"/>
              </a:lnSpc>
            </a:pPr>
            <a:r>
              <a:rPr lang="en-CA" sz="1600" dirty="0"/>
              <a:t>Ontario residents accounted for </a:t>
            </a:r>
            <a:r>
              <a:rPr lang="en-CA" sz="1600" dirty="0" smtClean="0"/>
              <a:t>35% of Casino and 55% of total spending </a:t>
            </a:r>
            <a:endParaRPr lang="en-CA" sz="1600" dirty="0"/>
          </a:p>
          <a:p>
            <a:pPr eaLnBrk="1" hangingPunct="1">
              <a:lnSpc>
                <a:spcPct val="80000"/>
              </a:lnSpc>
              <a:spcBef>
                <a:spcPct val="50000"/>
              </a:spcBef>
            </a:pPr>
            <a:r>
              <a:rPr lang="en-CA" sz="1600" dirty="0"/>
              <a:t>U.S. visitors accounted for </a:t>
            </a:r>
            <a:r>
              <a:rPr lang="en-CA" sz="1600" dirty="0" smtClean="0"/>
              <a:t>27% </a:t>
            </a:r>
            <a:r>
              <a:rPr lang="en-CA" sz="1600" dirty="0"/>
              <a:t>of </a:t>
            </a:r>
            <a:r>
              <a:rPr lang="en-CA" sz="1600" dirty="0" smtClean="0"/>
              <a:t>Casino spending </a:t>
            </a:r>
            <a:r>
              <a:rPr lang="en-CA" sz="1600" dirty="0"/>
              <a:t>compared to </a:t>
            </a:r>
            <a:r>
              <a:rPr lang="en-CA" sz="1600" dirty="0" smtClean="0"/>
              <a:t>14% </a:t>
            </a:r>
            <a:r>
              <a:rPr lang="en-CA" sz="1600" dirty="0"/>
              <a:t>of total </a:t>
            </a:r>
            <a:r>
              <a:rPr lang="en-CA" sz="1600" dirty="0" smtClean="0"/>
              <a:t>spending </a:t>
            </a:r>
            <a:endParaRPr lang="en-CA" sz="1600" dirty="0"/>
          </a:p>
          <a:p>
            <a:pPr eaLnBrk="1" hangingPunct="1">
              <a:lnSpc>
                <a:spcPct val="80000"/>
              </a:lnSpc>
              <a:spcBef>
                <a:spcPct val="50000"/>
              </a:spcBef>
            </a:pPr>
            <a:r>
              <a:rPr lang="en-CA" sz="1600" dirty="0"/>
              <a:t>Visitors from Other Canada comprised </a:t>
            </a:r>
            <a:r>
              <a:rPr lang="en-CA" sz="1600" dirty="0" smtClean="0"/>
              <a:t>6% </a:t>
            </a:r>
            <a:r>
              <a:rPr lang="en-CA" sz="1600" dirty="0"/>
              <a:t>of </a:t>
            </a:r>
            <a:r>
              <a:rPr lang="en-CA" sz="1600" dirty="0" smtClean="0"/>
              <a:t>Casino spending </a:t>
            </a:r>
            <a:r>
              <a:rPr lang="en-CA" sz="1600" dirty="0"/>
              <a:t>and </a:t>
            </a:r>
            <a:r>
              <a:rPr lang="en-CA" sz="1600" dirty="0" smtClean="0"/>
              <a:t>9% </a:t>
            </a:r>
            <a:r>
              <a:rPr lang="en-CA" sz="1600" dirty="0"/>
              <a:t>of total </a:t>
            </a:r>
            <a:r>
              <a:rPr lang="en-CA" sz="1600" dirty="0" smtClean="0"/>
              <a:t>spending</a:t>
            </a:r>
            <a:endParaRPr lang="en-CA" sz="1600" dirty="0"/>
          </a:p>
          <a:p>
            <a:pPr eaLnBrk="1" hangingPunct="1">
              <a:lnSpc>
                <a:spcPct val="80000"/>
              </a:lnSpc>
              <a:spcBef>
                <a:spcPct val="50000"/>
              </a:spcBef>
            </a:pPr>
            <a:r>
              <a:rPr lang="en-CA" sz="1600" dirty="0"/>
              <a:t>Overseas visitors accounted for </a:t>
            </a:r>
            <a:r>
              <a:rPr lang="en-CA" sz="1600" dirty="0" smtClean="0"/>
              <a:t>32% </a:t>
            </a:r>
            <a:r>
              <a:rPr lang="en-CA" sz="1600" dirty="0"/>
              <a:t>of </a:t>
            </a:r>
            <a:r>
              <a:rPr lang="en-CA" sz="1600" dirty="0" smtClean="0"/>
              <a:t>Casino spending </a:t>
            </a:r>
            <a:r>
              <a:rPr lang="en-CA" sz="1600" dirty="0"/>
              <a:t>and </a:t>
            </a:r>
            <a:r>
              <a:rPr lang="en-CA" sz="1600" dirty="0" smtClean="0"/>
              <a:t>22% </a:t>
            </a:r>
            <a:r>
              <a:rPr lang="en-CA" sz="1600" dirty="0"/>
              <a:t>of total </a:t>
            </a:r>
            <a:r>
              <a:rPr lang="en-CA" sz="1600" dirty="0" smtClean="0"/>
              <a:t>spending</a:t>
            </a:r>
            <a:endParaRPr lang="en-CA" sz="900" i="1" dirty="0"/>
          </a:p>
          <a:p>
            <a:pPr eaLnBrk="1" hangingPunct="1">
              <a:lnSpc>
                <a:spcPct val="80000"/>
              </a:lnSpc>
              <a:spcBef>
                <a:spcPct val="50000"/>
              </a:spcBef>
              <a:buFontTx/>
              <a:buNone/>
            </a:pPr>
            <a:endParaRPr lang="en-CA" sz="900" i="1" dirty="0" smtClean="0">
              <a:solidFill>
                <a:srgbClr val="FF0000"/>
              </a:solidFill>
            </a:endParaRPr>
          </a:p>
          <a:p>
            <a:pPr eaLnBrk="1" hangingPunct="1">
              <a:lnSpc>
                <a:spcPct val="80000"/>
              </a:lnSpc>
            </a:pPr>
            <a:endParaRPr lang="en-CA" sz="1000" dirty="0" smtClean="0">
              <a:solidFill>
                <a:srgbClr val="FF0000"/>
              </a:solidFill>
            </a:endParaRPr>
          </a:p>
        </p:txBody>
      </p:sp>
      <p:graphicFrame>
        <p:nvGraphicFramePr>
          <p:cNvPr id="473121" name="Group 33"/>
          <p:cNvGraphicFramePr>
            <a:graphicFrameLocks noGrp="1"/>
          </p:cNvGraphicFramePr>
          <p:nvPr>
            <p:extLst>
              <p:ext uri="{D42A27DB-BD31-4B8C-83A1-F6EECF244321}">
                <p14:modId xmlns:p14="http://schemas.microsoft.com/office/powerpoint/2010/main" val="1262694835"/>
              </p:ext>
            </p:extLst>
          </p:nvPr>
        </p:nvGraphicFramePr>
        <p:xfrm>
          <a:off x="6523038" y="1905000"/>
          <a:ext cx="2441575" cy="1554180"/>
        </p:xfrm>
        <a:graphic>
          <a:graphicData uri="http://schemas.openxmlformats.org/drawingml/2006/table">
            <a:tbl>
              <a:tblPr/>
              <a:tblGrid>
                <a:gridCol w="1484312"/>
                <a:gridCol w="957263"/>
              </a:tblGrid>
              <a:tr h="45713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Casino vs. Total</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Spending Index</a:t>
                      </a:r>
                    </a:p>
                  </a:txBody>
                  <a:tcPr marT="45690" marB="456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Ontario</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64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U.S.</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190</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Other Canada</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61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Overseas</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149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19487"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711FCDD7-7873-4CB5-869B-2296EF8879A8}" type="slidenum">
              <a:rPr lang="en-CA" smtClean="0">
                <a:solidFill>
                  <a:srgbClr val="660033"/>
                </a:solidFill>
              </a:rPr>
              <a:pPr eaLnBrk="1" hangingPunct="1"/>
              <a:t>5</a:t>
            </a:fld>
            <a:endParaRPr lang="en-CA" smtClean="0">
              <a:solidFill>
                <a:srgbClr val="660033"/>
              </a:solidFill>
            </a:endParaRPr>
          </a:p>
        </p:txBody>
      </p:sp>
      <p:graphicFrame>
        <p:nvGraphicFramePr>
          <p:cNvPr id="3" name="Object 6"/>
          <p:cNvGraphicFramePr>
            <a:graphicFrameLocks noGrp="1" noChangeAspect="1"/>
          </p:cNvGraphicFramePr>
          <p:nvPr>
            <p:extLst>
              <p:ext uri="{D42A27DB-BD31-4B8C-83A1-F6EECF244321}">
                <p14:modId xmlns:p14="http://schemas.microsoft.com/office/powerpoint/2010/main" val="3464390661"/>
              </p:ext>
            </p:extLst>
          </p:nvPr>
        </p:nvGraphicFramePr>
        <p:xfrm>
          <a:off x="457200" y="1143000"/>
          <a:ext cx="3530600" cy="3224213"/>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solidFill>
                  <a:srgbClr val="000000"/>
                </a:solidFill>
              </a:rPr>
              <a:t>Source: Statistics </a:t>
            </a:r>
            <a:r>
              <a:rPr lang="en-CA" sz="1000" i="1" dirty="0" smtClean="0">
                <a:solidFill>
                  <a:srgbClr val="000000"/>
                </a:solidFill>
              </a:rPr>
              <a:t>Canada’s </a:t>
            </a:r>
            <a:r>
              <a:rPr lang="en-CA" sz="1000" i="1" dirty="0">
                <a:solidFill>
                  <a:srgbClr val="000000"/>
                </a:solidFill>
              </a:rPr>
              <a:t>Travel Survey of the Residents of Canada </a:t>
            </a:r>
            <a:r>
              <a:rPr lang="en-CA" sz="1000" i="1" dirty="0" smtClean="0">
                <a:solidFill>
                  <a:srgbClr val="000000"/>
                </a:solidFill>
              </a:rPr>
              <a:t>and </a:t>
            </a:r>
            <a:r>
              <a:rPr lang="en-CA" sz="1000" i="1" dirty="0">
                <a:solidFill>
                  <a:srgbClr val="000000"/>
                </a:solidFill>
              </a:rPr>
              <a:t>International Travel Survey </a:t>
            </a:r>
            <a:r>
              <a:rPr lang="en-CA" sz="1000" i="1" dirty="0" smtClean="0">
                <a:solidFill>
                  <a:srgbClr val="000000"/>
                </a:solidFill>
              </a:rPr>
              <a:t>2015; Ontario Ministry of Tourism, Culture and Sport</a:t>
            </a:r>
            <a:endParaRPr lang="en-CA" sz="1000" i="1" dirty="0">
              <a:solidFill>
                <a:srgbClr val="000000"/>
              </a:solidFill>
            </a:endParaRPr>
          </a:p>
        </p:txBody>
      </p:sp>
    </p:spTree>
    <p:extLst>
      <p:ext uri="{BB962C8B-B14F-4D97-AF65-F5344CB8AC3E}">
        <p14:creationId xmlns:p14="http://schemas.microsoft.com/office/powerpoint/2010/main" val="3522722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0" y="1066800"/>
            <a:ext cx="9144000" cy="533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Ontario Casino Visitors by Region of Residence</a:t>
            </a:r>
          </a:p>
        </p:txBody>
      </p:sp>
      <p:sp>
        <p:nvSpPr>
          <p:cNvPr id="34819" name="Rectangle 3"/>
          <p:cNvSpPr>
            <a:spLocks noGrp="1" noChangeArrowheads="1"/>
          </p:cNvSpPr>
          <p:nvPr>
            <p:ph type="body" sz="half" idx="2"/>
          </p:nvPr>
        </p:nvSpPr>
        <p:spPr bwMode="auto">
          <a:xfrm>
            <a:off x="277813" y="4962525"/>
            <a:ext cx="7037387" cy="12192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lvl="0" indent="0" eaLnBrk="1" hangingPunct="1">
              <a:lnSpc>
                <a:spcPct val="80000"/>
              </a:lnSpc>
              <a:defRPr/>
            </a:pPr>
            <a:r>
              <a:rPr lang="en-CA" sz="1600" kern="1200" dirty="0" smtClean="0">
                <a:solidFill>
                  <a:srgbClr val="000000"/>
                </a:solidFill>
                <a:latin typeface="Arial" charset="0"/>
              </a:rPr>
              <a:t>34% Casino </a:t>
            </a:r>
            <a:r>
              <a:rPr lang="en-CA" sz="1600" kern="1200" dirty="0">
                <a:solidFill>
                  <a:srgbClr val="000000"/>
                </a:solidFill>
                <a:latin typeface="Arial" charset="0"/>
              </a:rPr>
              <a:t>visitors from Ontario are from Region </a:t>
            </a:r>
            <a:r>
              <a:rPr lang="en-CA" sz="1600" kern="1200" dirty="0" smtClean="0">
                <a:solidFill>
                  <a:srgbClr val="000000"/>
                </a:solidFill>
                <a:latin typeface="Arial" charset="0"/>
              </a:rPr>
              <a:t>5 compared to 22% of total visits, 16% </a:t>
            </a:r>
            <a:r>
              <a:rPr lang="en-CA" sz="1600" kern="1200" dirty="0">
                <a:solidFill>
                  <a:srgbClr val="000000"/>
                </a:solidFill>
                <a:latin typeface="Arial" charset="0"/>
              </a:rPr>
              <a:t>from Region </a:t>
            </a:r>
            <a:r>
              <a:rPr lang="en-CA" sz="1600" kern="1200" dirty="0" smtClean="0">
                <a:solidFill>
                  <a:srgbClr val="000000"/>
                </a:solidFill>
                <a:latin typeface="Arial" charset="0"/>
              </a:rPr>
              <a:t>6 (14% total visits), </a:t>
            </a:r>
            <a:r>
              <a:rPr lang="en-CA" sz="1600" kern="1200" dirty="0">
                <a:solidFill>
                  <a:srgbClr val="000000"/>
                </a:solidFill>
                <a:latin typeface="Arial" charset="0"/>
              </a:rPr>
              <a:t>and </a:t>
            </a:r>
            <a:r>
              <a:rPr lang="en-CA" sz="1600" kern="1200" dirty="0" smtClean="0">
                <a:solidFill>
                  <a:srgbClr val="000000"/>
                </a:solidFill>
                <a:latin typeface="Arial" charset="0"/>
              </a:rPr>
              <a:t>14% </a:t>
            </a:r>
            <a:r>
              <a:rPr lang="en-CA" sz="1600" kern="1200" dirty="0">
                <a:solidFill>
                  <a:srgbClr val="000000"/>
                </a:solidFill>
                <a:latin typeface="Arial" charset="0"/>
              </a:rPr>
              <a:t>from Region </a:t>
            </a:r>
            <a:r>
              <a:rPr lang="en-CA" sz="1600" kern="1200" dirty="0" smtClean="0">
                <a:solidFill>
                  <a:srgbClr val="000000"/>
                </a:solidFill>
                <a:latin typeface="Arial" charset="0"/>
              </a:rPr>
              <a:t>1 (12% total visits)</a:t>
            </a:r>
            <a:endParaRPr lang="en-CA" sz="1600" kern="1200" dirty="0">
              <a:solidFill>
                <a:srgbClr val="000000"/>
              </a:solidFill>
              <a:latin typeface="Arial" charset="0"/>
            </a:endParaRPr>
          </a:p>
          <a:p>
            <a:pPr marL="0" lvl="0" indent="0" eaLnBrk="1" hangingPunct="1">
              <a:lnSpc>
                <a:spcPct val="80000"/>
              </a:lnSpc>
              <a:buNone/>
              <a:defRPr/>
            </a:pPr>
            <a:endParaRPr lang="en-CA" sz="800" kern="1200" dirty="0" smtClean="0">
              <a:solidFill>
                <a:srgbClr val="000000"/>
              </a:solidFill>
              <a:latin typeface="Arial" charset="0"/>
            </a:endParaRPr>
          </a:p>
          <a:p>
            <a:pPr marL="0" lvl="0" indent="0" eaLnBrk="1" hangingPunct="1">
              <a:lnSpc>
                <a:spcPct val="80000"/>
              </a:lnSpc>
              <a:buNone/>
              <a:defRPr/>
            </a:pPr>
            <a:r>
              <a:rPr lang="en-CA" sz="1600" kern="1200" dirty="0" smtClean="0">
                <a:solidFill>
                  <a:srgbClr val="000000"/>
                </a:solidFill>
                <a:latin typeface="Arial" charset="0"/>
              </a:rPr>
              <a:t>Note</a:t>
            </a:r>
            <a:r>
              <a:rPr lang="en-CA" sz="1600" kern="1200" dirty="0">
                <a:solidFill>
                  <a:srgbClr val="000000"/>
                </a:solidFill>
                <a:latin typeface="Arial" charset="0"/>
              </a:rPr>
              <a:t>: Ontario origin </a:t>
            </a:r>
            <a:r>
              <a:rPr lang="en-CA" sz="1600" kern="1200" dirty="0" smtClean="0">
                <a:solidFill>
                  <a:srgbClr val="000000"/>
                </a:solidFill>
                <a:latin typeface="Arial" charset="0"/>
              </a:rPr>
              <a:t>Casino </a:t>
            </a:r>
            <a:r>
              <a:rPr lang="en-CA" sz="1600" kern="1200" dirty="0">
                <a:solidFill>
                  <a:srgbClr val="000000"/>
                </a:solidFill>
                <a:latin typeface="Arial" charset="0"/>
              </a:rPr>
              <a:t>visitors represented </a:t>
            </a:r>
            <a:r>
              <a:rPr lang="en-CA" sz="1600" kern="1200" dirty="0" smtClean="0">
                <a:solidFill>
                  <a:srgbClr val="000000"/>
                </a:solidFill>
                <a:latin typeface="Arial" charset="0"/>
              </a:rPr>
              <a:t>65% (2.4 million) </a:t>
            </a:r>
            <a:r>
              <a:rPr lang="en-CA" sz="1600" kern="1200" dirty="0">
                <a:solidFill>
                  <a:srgbClr val="000000"/>
                </a:solidFill>
                <a:latin typeface="Arial" charset="0"/>
              </a:rPr>
              <a:t>of </a:t>
            </a:r>
            <a:r>
              <a:rPr lang="en-CA" sz="1600" kern="1200" dirty="0" smtClean="0">
                <a:solidFill>
                  <a:srgbClr val="000000"/>
                </a:solidFill>
                <a:latin typeface="Arial" charset="0"/>
              </a:rPr>
              <a:t>visits </a:t>
            </a:r>
            <a:r>
              <a:rPr lang="en-CA" sz="1600" kern="1200" dirty="0">
                <a:solidFill>
                  <a:srgbClr val="000000"/>
                </a:solidFill>
                <a:latin typeface="Arial" charset="0"/>
              </a:rPr>
              <a:t>and </a:t>
            </a:r>
            <a:r>
              <a:rPr lang="en-CA" sz="1600" kern="1200" dirty="0" smtClean="0">
                <a:solidFill>
                  <a:srgbClr val="000000"/>
                </a:solidFill>
                <a:latin typeface="Arial" charset="0"/>
              </a:rPr>
              <a:t>35% ($517 M) </a:t>
            </a:r>
            <a:r>
              <a:rPr lang="en-CA" sz="1600" kern="1200" dirty="0">
                <a:solidFill>
                  <a:srgbClr val="000000"/>
                </a:solidFill>
                <a:latin typeface="Arial" charset="0"/>
              </a:rPr>
              <a:t>of visitor spending</a:t>
            </a:r>
            <a:endParaRPr lang="en-CA" sz="1600" i="1" kern="1200" dirty="0">
              <a:solidFill>
                <a:srgbClr val="000000"/>
              </a:solidFill>
              <a:latin typeface="Arial" charset="0"/>
            </a:endParaRPr>
          </a:p>
          <a:p>
            <a:pPr>
              <a:spcBef>
                <a:spcPct val="50000"/>
              </a:spcBef>
              <a:buFontTx/>
              <a:buNone/>
              <a:defRPr/>
            </a:pPr>
            <a:endParaRPr lang="en-CA" sz="1000" i="1" dirty="0" smtClean="0"/>
          </a:p>
        </p:txBody>
      </p:sp>
      <p:graphicFrame>
        <p:nvGraphicFramePr>
          <p:cNvPr id="2" name="Object 4"/>
          <p:cNvGraphicFramePr>
            <a:graphicFrameLocks noGrp="1" noChangeAspect="1"/>
          </p:cNvGraphicFramePr>
          <p:nvPr>
            <p:ph sz="half" idx="1"/>
            <p:extLst>
              <p:ext uri="{D42A27DB-BD31-4B8C-83A1-F6EECF244321}">
                <p14:modId xmlns:p14="http://schemas.microsoft.com/office/powerpoint/2010/main" val="1878960897"/>
              </p:ext>
            </p:extLst>
          </p:nvPr>
        </p:nvGraphicFramePr>
        <p:xfrm>
          <a:off x="-609600" y="1676400"/>
          <a:ext cx="7831138" cy="3136900"/>
        </p:xfrm>
        <a:graphic>
          <a:graphicData uri="http://schemas.openxmlformats.org/drawingml/2006/chart">
            <c:chart xmlns:c="http://schemas.openxmlformats.org/drawingml/2006/chart" xmlns:r="http://schemas.openxmlformats.org/officeDocument/2006/relationships" r:id="rId2"/>
          </a:graphicData>
        </a:graphic>
      </p:graphicFrame>
      <p:sp>
        <p:nvSpPr>
          <p:cNvPr id="34822" name="Slide Number Placeholder 1"/>
          <p:cNvSpPr txBox="1">
            <a:spLocks/>
          </p:cNvSpPr>
          <p:nvPr/>
        </p:nvSpPr>
        <p:spPr bwMode="auto">
          <a:xfrm>
            <a:off x="25908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r" eaLnBrk="1" hangingPunct="1"/>
            <a:fld id="{923FFB53-CD79-4A02-A963-987A6413FE49}" type="slidenum">
              <a:rPr lang="en-CA" sz="1000">
                <a:solidFill>
                  <a:srgbClr val="660033"/>
                </a:solidFill>
              </a:rPr>
              <a:pPr algn="r" eaLnBrk="1" hangingPunct="1"/>
              <a:t>6</a:t>
            </a:fld>
            <a:endParaRPr lang="en-CA" sz="1000">
              <a:solidFill>
                <a:srgbClr val="660033"/>
              </a:solidFill>
            </a:endParaRPr>
          </a:p>
        </p:txBody>
      </p:sp>
      <p:sp>
        <p:nvSpPr>
          <p:cNvPr id="8"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solidFill>
                  <a:srgbClr val="000000"/>
                </a:solidFill>
              </a:rPr>
              <a:t>Source: Statistics </a:t>
            </a:r>
            <a:r>
              <a:rPr lang="en-CA" sz="1000" i="1" dirty="0" smtClean="0">
                <a:solidFill>
                  <a:srgbClr val="000000"/>
                </a:solidFill>
              </a:rPr>
              <a:t>Canada’s </a:t>
            </a:r>
            <a:r>
              <a:rPr lang="en-CA" sz="1000" i="1" dirty="0">
                <a:solidFill>
                  <a:srgbClr val="000000"/>
                </a:solidFill>
              </a:rPr>
              <a:t>Travel Survey of the Residents of Canada </a:t>
            </a:r>
            <a:r>
              <a:rPr lang="en-CA" sz="1000" i="1" dirty="0" smtClean="0">
                <a:solidFill>
                  <a:srgbClr val="000000"/>
                </a:solidFill>
              </a:rPr>
              <a:t>and </a:t>
            </a:r>
            <a:r>
              <a:rPr lang="en-CA" sz="1000" i="1" dirty="0">
                <a:solidFill>
                  <a:srgbClr val="000000"/>
                </a:solidFill>
              </a:rPr>
              <a:t>International Travel Survey </a:t>
            </a:r>
            <a:r>
              <a:rPr lang="en-CA" sz="1000" i="1" dirty="0" smtClean="0">
                <a:solidFill>
                  <a:srgbClr val="000000"/>
                </a:solidFill>
              </a:rPr>
              <a:t>2015; Ontario Ministry of Tourism, Culture and Sport</a:t>
            </a:r>
            <a:endParaRPr lang="en-CA" sz="1000" i="1" dirty="0">
              <a:solidFill>
                <a:srgbClr val="000000"/>
              </a:solidFill>
            </a:endParaRPr>
          </a:p>
        </p:txBody>
      </p:sp>
      <p:graphicFrame>
        <p:nvGraphicFramePr>
          <p:cNvPr id="7" name="Group 33"/>
          <p:cNvGraphicFramePr>
            <a:graphicFrameLocks noGrp="1"/>
          </p:cNvGraphicFramePr>
          <p:nvPr>
            <p:extLst>
              <p:ext uri="{D42A27DB-BD31-4B8C-83A1-F6EECF244321}">
                <p14:modId xmlns:p14="http://schemas.microsoft.com/office/powerpoint/2010/main" val="1442612891"/>
              </p:ext>
            </p:extLst>
          </p:nvPr>
        </p:nvGraphicFramePr>
        <p:xfrm>
          <a:off x="7222299" y="1676400"/>
          <a:ext cx="1676400" cy="3717720"/>
        </p:xfrm>
        <a:graphic>
          <a:graphicData uri="http://schemas.openxmlformats.org/drawingml/2006/table">
            <a:tbl>
              <a:tblPr/>
              <a:tblGrid>
                <a:gridCol w="754380"/>
                <a:gridCol w="922020"/>
              </a:tblGrid>
              <a:tr h="3801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Casino vs. Total</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Visits from Ontario Index</a:t>
                      </a:r>
                    </a:p>
                  </a:txBody>
                  <a:tcPr marT="45690" marB="456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212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123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974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2</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47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822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3</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87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70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4</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80</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280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5</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155</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29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6</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114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977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7</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66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825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8</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63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73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9</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41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283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10</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50</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3207">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11</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32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32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12</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58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83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13</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dirty="0">
                          <a:solidFill>
                            <a:srgbClr val="000000"/>
                          </a:solidFill>
                          <a:effectLst/>
                          <a:latin typeface="Arial"/>
                        </a:rPr>
                        <a:t>96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Tree>
    <p:extLst>
      <p:ext uri="{BB962C8B-B14F-4D97-AF65-F5344CB8AC3E}">
        <p14:creationId xmlns:p14="http://schemas.microsoft.com/office/powerpoint/2010/main" val="1145622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1437603"/>
            <a:ext cx="7480504" cy="3810000"/>
          </a:xfrm>
          <a:prstGeom prst="rect">
            <a:avLst/>
          </a:prstGeom>
        </p:spPr>
      </p:pic>
      <p:sp>
        <p:nvSpPr>
          <p:cNvPr id="16387" name="Rectangle 2"/>
          <p:cNvSpPr>
            <a:spLocks noGrp="1" noChangeArrowheads="1"/>
          </p:cNvSpPr>
          <p:nvPr>
            <p:ph type="title"/>
          </p:nvPr>
        </p:nvSpPr>
        <p:spPr bwMode="auto">
          <a:xfrm>
            <a:off x="76200" y="914400"/>
            <a:ext cx="8991600" cy="685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CA" sz="2400" b="1" dirty="0" smtClean="0"/>
              <a:t>Other Canada Casino Visitors by Province of Residence</a:t>
            </a:r>
          </a:p>
        </p:txBody>
      </p:sp>
      <p:sp>
        <p:nvSpPr>
          <p:cNvPr id="16392" name="TextBox 19"/>
          <p:cNvSpPr txBox="1">
            <a:spLocks noChangeArrowheads="1"/>
          </p:cNvSpPr>
          <p:nvPr/>
        </p:nvSpPr>
        <p:spPr bwMode="auto">
          <a:xfrm>
            <a:off x="5791200" y="3114273"/>
            <a:ext cx="60961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r>
              <a:rPr lang="en-CA" sz="1100" b="1" dirty="0" smtClean="0">
                <a:solidFill>
                  <a:srgbClr val="000000"/>
                </a:solidFill>
                <a:cs typeface="Arial" charset="0"/>
              </a:rPr>
              <a:t>QC</a:t>
            </a:r>
            <a:endParaRPr lang="en-CA" sz="1100" b="1" dirty="0">
              <a:solidFill>
                <a:srgbClr val="000000"/>
              </a:solidFill>
              <a:cs typeface="Arial" charset="0"/>
            </a:endParaRPr>
          </a:p>
          <a:p>
            <a:pPr eaLnBrk="1" hangingPunct="1"/>
            <a:r>
              <a:rPr lang="en-CA" sz="1100" b="1" dirty="0" smtClean="0">
                <a:solidFill>
                  <a:srgbClr val="FF0000"/>
                </a:solidFill>
                <a:cs typeface="Arial" charset="0"/>
              </a:rPr>
              <a:t>79%</a:t>
            </a:r>
          </a:p>
          <a:p>
            <a:pPr eaLnBrk="1" hangingPunct="1"/>
            <a:r>
              <a:rPr lang="en-CA" sz="1100" b="1" dirty="0" smtClean="0">
                <a:solidFill>
                  <a:srgbClr val="0070C0"/>
                </a:solidFill>
                <a:cs typeface="Arial" charset="0"/>
              </a:rPr>
              <a:t>(66%)</a:t>
            </a:r>
            <a:endParaRPr lang="en-CA" sz="1100" b="1" dirty="0">
              <a:solidFill>
                <a:srgbClr val="0070C0"/>
              </a:solidFill>
              <a:cs typeface="Arial" charset="0"/>
            </a:endParaRPr>
          </a:p>
        </p:txBody>
      </p:sp>
      <p:sp>
        <p:nvSpPr>
          <p:cNvPr id="16393" name="TextBox 20"/>
          <p:cNvSpPr txBox="1">
            <a:spLocks noChangeArrowheads="1"/>
          </p:cNvSpPr>
          <p:nvPr/>
        </p:nvSpPr>
        <p:spPr bwMode="auto">
          <a:xfrm>
            <a:off x="2003158" y="2710450"/>
            <a:ext cx="60961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r>
              <a:rPr lang="en-CA" sz="1100" b="1" dirty="0" smtClean="0">
                <a:solidFill>
                  <a:srgbClr val="FFFFFF"/>
                </a:solidFill>
                <a:cs typeface="Arial" charset="0"/>
              </a:rPr>
              <a:t>AB</a:t>
            </a:r>
            <a:endParaRPr lang="en-CA" sz="1100" b="1" dirty="0">
              <a:solidFill>
                <a:srgbClr val="FFFFFF"/>
              </a:solidFill>
              <a:cs typeface="Arial" charset="0"/>
            </a:endParaRPr>
          </a:p>
          <a:p>
            <a:pPr eaLnBrk="1" hangingPunct="1"/>
            <a:r>
              <a:rPr lang="en-CA" sz="1100" b="1" dirty="0" smtClean="0">
                <a:solidFill>
                  <a:srgbClr val="FF0000"/>
                </a:solidFill>
                <a:cs typeface="Arial" charset="0"/>
              </a:rPr>
              <a:t>7%</a:t>
            </a:r>
          </a:p>
          <a:p>
            <a:pPr eaLnBrk="1" hangingPunct="1"/>
            <a:r>
              <a:rPr lang="en-CA" sz="1100" b="1" dirty="0" smtClean="0">
                <a:solidFill>
                  <a:srgbClr val="0070C0"/>
                </a:solidFill>
                <a:cs typeface="Arial" charset="0"/>
              </a:rPr>
              <a:t>(7%)</a:t>
            </a:r>
            <a:endParaRPr lang="en-CA" sz="1100" b="1" dirty="0">
              <a:solidFill>
                <a:srgbClr val="0070C0"/>
              </a:solidFill>
              <a:cs typeface="Arial" charset="0"/>
            </a:endParaRPr>
          </a:p>
        </p:txBody>
      </p:sp>
      <p:sp>
        <p:nvSpPr>
          <p:cNvPr id="16394" name="TextBox 21"/>
          <p:cNvSpPr txBox="1">
            <a:spLocks noChangeArrowheads="1"/>
          </p:cNvSpPr>
          <p:nvPr/>
        </p:nvSpPr>
        <p:spPr bwMode="auto">
          <a:xfrm>
            <a:off x="2743200" y="2957883"/>
            <a:ext cx="60961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r>
              <a:rPr lang="en-CA" sz="1100" b="1" dirty="0" smtClean="0">
                <a:solidFill>
                  <a:srgbClr val="FFFFFF"/>
                </a:solidFill>
                <a:cs typeface="Arial" charset="0"/>
              </a:rPr>
              <a:t>SK</a:t>
            </a:r>
            <a:endParaRPr lang="en-CA" sz="1100" b="1" dirty="0">
              <a:solidFill>
                <a:srgbClr val="FFFFFF"/>
              </a:solidFill>
              <a:cs typeface="Arial" charset="0"/>
            </a:endParaRPr>
          </a:p>
          <a:p>
            <a:pPr eaLnBrk="1" hangingPunct="1"/>
            <a:r>
              <a:rPr lang="en-CA" sz="1100" b="1" dirty="0" smtClean="0">
                <a:cs typeface="Arial" charset="0"/>
              </a:rPr>
              <a:t>3%</a:t>
            </a:r>
          </a:p>
          <a:p>
            <a:pPr eaLnBrk="1" hangingPunct="1"/>
            <a:r>
              <a:rPr lang="en-CA" sz="1100" b="1" dirty="0" smtClean="0">
                <a:solidFill>
                  <a:srgbClr val="0070C0"/>
                </a:solidFill>
                <a:cs typeface="Arial" charset="0"/>
              </a:rPr>
              <a:t>(2%)</a:t>
            </a:r>
            <a:endParaRPr lang="en-CA" sz="1100" b="1" dirty="0">
              <a:solidFill>
                <a:srgbClr val="0070C0"/>
              </a:solidFill>
              <a:cs typeface="Arial" charset="0"/>
            </a:endParaRPr>
          </a:p>
        </p:txBody>
      </p:sp>
      <p:sp>
        <p:nvSpPr>
          <p:cNvPr id="16395" name="TextBox 22"/>
          <p:cNvSpPr txBox="1">
            <a:spLocks noChangeArrowheads="1"/>
          </p:cNvSpPr>
          <p:nvPr/>
        </p:nvSpPr>
        <p:spPr bwMode="auto">
          <a:xfrm>
            <a:off x="1143000" y="2362200"/>
            <a:ext cx="60961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r>
              <a:rPr lang="en-CA" sz="1100" b="1" dirty="0">
                <a:solidFill>
                  <a:srgbClr val="FFFFFF"/>
                </a:solidFill>
                <a:cs typeface="Arial" charset="0"/>
              </a:rPr>
              <a:t>BC</a:t>
            </a:r>
          </a:p>
          <a:p>
            <a:pPr eaLnBrk="1" hangingPunct="1"/>
            <a:r>
              <a:rPr lang="en-CA" sz="1100" b="1" dirty="0" smtClean="0">
                <a:solidFill>
                  <a:srgbClr val="FF0000"/>
                </a:solidFill>
                <a:cs typeface="Arial" charset="0"/>
              </a:rPr>
              <a:t>0%</a:t>
            </a:r>
          </a:p>
          <a:p>
            <a:pPr eaLnBrk="1" hangingPunct="1"/>
            <a:r>
              <a:rPr lang="en-CA" sz="1100" b="1" dirty="0" smtClean="0">
                <a:solidFill>
                  <a:srgbClr val="FFFFFF"/>
                </a:solidFill>
                <a:cs typeface="Arial" charset="0"/>
              </a:rPr>
              <a:t>(7%)</a:t>
            </a:r>
            <a:endParaRPr lang="en-CA" sz="1100" b="1" dirty="0">
              <a:solidFill>
                <a:srgbClr val="FFFFFF"/>
              </a:solidFill>
              <a:cs typeface="Arial" charset="0"/>
            </a:endParaRPr>
          </a:p>
        </p:txBody>
      </p:sp>
      <p:sp>
        <p:nvSpPr>
          <p:cNvPr id="16396" name="TextBox 23"/>
          <p:cNvSpPr txBox="1">
            <a:spLocks noChangeArrowheads="1"/>
          </p:cNvSpPr>
          <p:nvPr/>
        </p:nvSpPr>
        <p:spPr bwMode="auto">
          <a:xfrm>
            <a:off x="3438896" y="2978665"/>
            <a:ext cx="60961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r>
              <a:rPr lang="en-CA" sz="1100" b="1" dirty="0" smtClean="0">
                <a:solidFill>
                  <a:srgbClr val="000000"/>
                </a:solidFill>
                <a:cs typeface="Arial" charset="0"/>
              </a:rPr>
              <a:t>MB</a:t>
            </a:r>
            <a:endParaRPr lang="en-CA" sz="1100" b="1" dirty="0">
              <a:solidFill>
                <a:srgbClr val="000000"/>
              </a:solidFill>
              <a:cs typeface="Arial" charset="0"/>
            </a:endParaRPr>
          </a:p>
          <a:p>
            <a:pPr eaLnBrk="1" hangingPunct="1"/>
            <a:r>
              <a:rPr lang="en-CA" sz="1100" b="1" dirty="0" smtClean="0">
                <a:solidFill>
                  <a:srgbClr val="FF0000"/>
                </a:solidFill>
                <a:cs typeface="Arial" charset="0"/>
              </a:rPr>
              <a:t>6%</a:t>
            </a:r>
          </a:p>
          <a:p>
            <a:pPr eaLnBrk="1" hangingPunct="1"/>
            <a:r>
              <a:rPr lang="en-CA" sz="1100" b="1" dirty="0" smtClean="0">
                <a:solidFill>
                  <a:srgbClr val="0070C0"/>
                </a:solidFill>
                <a:cs typeface="Arial" charset="0"/>
              </a:rPr>
              <a:t>(10%)</a:t>
            </a:r>
            <a:endParaRPr lang="en-CA" sz="1100" b="1" dirty="0">
              <a:solidFill>
                <a:srgbClr val="0070C0"/>
              </a:solidFill>
              <a:cs typeface="Arial" charset="0"/>
            </a:endParaRPr>
          </a:p>
        </p:txBody>
      </p:sp>
      <p:sp>
        <p:nvSpPr>
          <p:cNvPr id="16397" name="TextBox 24"/>
          <p:cNvSpPr txBox="1">
            <a:spLocks noChangeArrowheads="1"/>
          </p:cNvSpPr>
          <p:nvPr/>
        </p:nvSpPr>
        <p:spPr bwMode="auto">
          <a:xfrm>
            <a:off x="7696200" y="3429000"/>
            <a:ext cx="110251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r>
              <a:rPr lang="en-CA" sz="1100" b="1" dirty="0" smtClean="0">
                <a:solidFill>
                  <a:srgbClr val="000000"/>
                </a:solidFill>
                <a:cs typeface="Arial" charset="0"/>
              </a:rPr>
              <a:t>NL/NS/NB/PE</a:t>
            </a:r>
            <a:endParaRPr lang="en-CA" sz="1100" b="1" dirty="0">
              <a:solidFill>
                <a:srgbClr val="000000"/>
              </a:solidFill>
              <a:cs typeface="Arial" charset="0"/>
            </a:endParaRPr>
          </a:p>
          <a:p>
            <a:pPr eaLnBrk="1" hangingPunct="1"/>
            <a:r>
              <a:rPr lang="en-CA" sz="1100" b="1" dirty="0" smtClean="0">
                <a:solidFill>
                  <a:srgbClr val="FF0000"/>
                </a:solidFill>
                <a:cs typeface="Arial" charset="0"/>
              </a:rPr>
              <a:t>5%</a:t>
            </a:r>
          </a:p>
          <a:p>
            <a:pPr eaLnBrk="1" hangingPunct="1"/>
            <a:r>
              <a:rPr lang="en-CA" sz="1100" b="1" dirty="0" smtClean="0">
                <a:solidFill>
                  <a:srgbClr val="0070C0"/>
                </a:solidFill>
                <a:cs typeface="Arial" charset="0"/>
              </a:rPr>
              <a:t>(8%)</a:t>
            </a:r>
            <a:endParaRPr lang="en-CA" sz="1100" b="1" dirty="0">
              <a:solidFill>
                <a:srgbClr val="0070C0"/>
              </a:solidFill>
              <a:cs typeface="Arial" charset="0"/>
            </a:endParaRPr>
          </a:p>
        </p:txBody>
      </p:sp>
      <p:sp>
        <p:nvSpPr>
          <p:cNvPr id="2" name="Rectangle 3"/>
          <p:cNvSpPr>
            <a:spLocks noGrp="1" noChangeArrowheads="1"/>
          </p:cNvSpPr>
          <p:nvPr>
            <p:ph type="body" sz="half" idx="2"/>
          </p:nvPr>
        </p:nvSpPr>
        <p:spPr>
          <a:xfrm>
            <a:off x="152400" y="5257800"/>
            <a:ext cx="8991600" cy="1236663"/>
          </a:xfrm>
        </p:spPr>
        <p:txBody>
          <a:bodyPr/>
          <a:lstStyle/>
          <a:p>
            <a:pPr eaLnBrk="1" hangingPunct="1">
              <a:lnSpc>
                <a:spcPct val="80000"/>
              </a:lnSpc>
              <a:defRPr/>
            </a:pPr>
            <a:r>
              <a:rPr lang="en-CA" sz="1600" dirty="0" smtClean="0"/>
              <a:t>79% </a:t>
            </a:r>
            <a:r>
              <a:rPr lang="en-CA" sz="1600" dirty="0"/>
              <a:t>of Other Canada </a:t>
            </a:r>
            <a:r>
              <a:rPr lang="en-CA" sz="1600" dirty="0" smtClean="0"/>
              <a:t>Casino visitors </a:t>
            </a:r>
            <a:r>
              <a:rPr lang="en-CA" sz="1600" dirty="0"/>
              <a:t>came from </a:t>
            </a:r>
            <a:r>
              <a:rPr lang="en-CA" sz="1600" dirty="0" smtClean="0"/>
              <a:t>Quebec, compared to 66% of total visits </a:t>
            </a:r>
          </a:p>
          <a:p>
            <a:pPr marL="0" indent="0" eaLnBrk="1" hangingPunct="1">
              <a:lnSpc>
                <a:spcPct val="80000"/>
              </a:lnSpc>
              <a:buNone/>
              <a:defRPr/>
            </a:pPr>
            <a:r>
              <a:rPr lang="en-CA" sz="1600" dirty="0" smtClean="0"/>
              <a:t>Note</a:t>
            </a:r>
            <a:r>
              <a:rPr lang="en-CA" sz="1600" dirty="0"/>
              <a:t>: Other Canada </a:t>
            </a:r>
            <a:r>
              <a:rPr lang="en-CA" sz="1600" dirty="0" smtClean="0"/>
              <a:t>Casino visitors represented 4% (150,000) </a:t>
            </a:r>
            <a:r>
              <a:rPr lang="en-CA" sz="1600" dirty="0"/>
              <a:t>of </a:t>
            </a:r>
            <a:r>
              <a:rPr lang="en-CA" sz="1600" dirty="0" smtClean="0"/>
              <a:t>visits </a:t>
            </a:r>
            <a:r>
              <a:rPr lang="en-CA" sz="1600" dirty="0"/>
              <a:t>and </a:t>
            </a:r>
            <a:r>
              <a:rPr lang="en-CA" sz="1600" dirty="0" smtClean="0"/>
              <a:t>6% ($82 M) </a:t>
            </a:r>
            <a:r>
              <a:rPr lang="en-CA" sz="1600" dirty="0"/>
              <a:t>of visitor spending</a:t>
            </a:r>
            <a:endParaRPr lang="en-CA" sz="1600" i="1" dirty="0"/>
          </a:p>
        </p:txBody>
      </p:sp>
      <p:sp>
        <p:nvSpPr>
          <p:cNvPr id="14" name="Slide Number Placeholder 1"/>
          <p:cNvSpPr txBox="1">
            <a:spLocks/>
          </p:cNvSpPr>
          <p:nvPr/>
        </p:nvSpPr>
        <p:spPr bwMode="auto">
          <a:xfrm>
            <a:off x="34290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EFE6F2DB-FAA7-4FBF-B9E2-4E2D0C3E7880}" type="slidenum">
              <a:rPr lang="en-CA" sz="1000">
                <a:solidFill>
                  <a:srgbClr val="660033"/>
                </a:solidFill>
              </a:rPr>
              <a:pPr eaLnBrk="1" hangingPunct="1"/>
              <a:t>7</a:t>
            </a:fld>
            <a:endParaRPr lang="en-CA" sz="1000">
              <a:solidFill>
                <a:srgbClr val="660033"/>
              </a:solidFill>
            </a:endParaRPr>
          </a:p>
        </p:txBody>
      </p:sp>
      <p:sp>
        <p:nvSpPr>
          <p:cNvPr id="15"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Ontario Ministry of Tourism, Culture and Sport</a:t>
            </a:r>
            <a:endParaRPr lang="en-CA" sz="1000" i="1" dirty="0"/>
          </a:p>
        </p:txBody>
      </p:sp>
      <p:sp>
        <p:nvSpPr>
          <p:cNvPr id="4" name="TextBox 3"/>
          <p:cNvSpPr txBox="1"/>
          <p:nvPr/>
        </p:nvSpPr>
        <p:spPr>
          <a:xfrm>
            <a:off x="0" y="2590800"/>
            <a:ext cx="1143000" cy="477054"/>
          </a:xfrm>
          <a:prstGeom prst="rect">
            <a:avLst/>
          </a:prstGeom>
          <a:noFill/>
        </p:spPr>
        <p:txBody>
          <a:bodyPr wrap="square" rtlCol="0">
            <a:spAutoFit/>
          </a:bodyPr>
          <a:lstStyle/>
          <a:p>
            <a:r>
              <a:rPr lang="en-CA" sz="1000" b="1" dirty="0" smtClean="0">
                <a:solidFill>
                  <a:srgbClr val="FF0000"/>
                </a:solidFill>
              </a:rPr>
              <a:t>Casino visits</a:t>
            </a:r>
          </a:p>
          <a:p>
            <a:r>
              <a:rPr lang="en-CA" sz="1000" b="1" dirty="0" smtClean="0">
                <a:solidFill>
                  <a:srgbClr val="0070C0"/>
                </a:solidFill>
              </a:rPr>
              <a:t>(Total visits)</a:t>
            </a:r>
            <a:endParaRPr lang="en-US" sz="1000" b="1" dirty="0">
              <a:solidFill>
                <a:srgbClr val="0070C0"/>
              </a:solidFill>
            </a:endParaRPr>
          </a:p>
        </p:txBody>
      </p:sp>
    </p:spTree>
    <p:extLst>
      <p:ext uri="{BB962C8B-B14F-4D97-AF65-F5344CB8AC3E}">
        <p14:creationId xmlns:p14="http://schemas.microsoft.com/office/powerpoint/2010/main" val="31140829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1370856"/>
            <a:ext cx="5936440" cy="3801791"/>
          </a:xfrm>
          <a:prstGeom prst="rect">
            <a:avLst/>
          </a:prstGeom>
        </p:spPr>
      </p:pic>
      <p:sp>
        <p:nvSpPr>
          <p:cNvPr id="17410" name="Rectangle 2"/>
          <p:cNvSpPr>
            <a:spLocks noGrp="1" noChangeArrowheads="1"/>
          </p:cNvSpPr>
          <p:nvPr>
            <p:ph type="title"/>
          </p:nvPr>
        </p:nvSpPr>
        <p:spPr bwMode="auto">
          <a:xfrm>
            <a:off x="41555" y="838200"/>
            <a:ext cx="9102445"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U.S. Casino Visitors by Region of Residence</a:t>
            </a:r>
          </a:p>
        </p:txBody>
      </p:sp>
      <p:sp>
        <p:nvSpPr>
          <p:cNvPr id="17411" name="Rectangle 3"/>
          <p:cNvSpPr>
            <a:spLocks noGrp="1" noChangeArrowheads="1"/>
          </p:cNvSpPr>
          <p:nvPr>
            <p:ph type="body" sz="half" idx="2"/>
          </p:nvPr>
        </p:nvSpPr>
        <p:spPr bwMode="auto">
          <a:xfrm>
            <a:off x="41555" y="5104121"/>
            <a:ext cx="9102445" cy="131449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pPr>
            <a:r>
              <a:rPr lang="en-CA" sz="1600" dirty="0" smtClean="0"/>
              <a:t>39% </a:t>
            </a:r>
            <a:r>
              <a:rPr lang="en-CA" sz="1600" dirty="0"/>
              <a:t>of U.S</a:t>
            </a:r>
            <a:r>
              <a:rPr lang="en-CA" sz="1600" dirty="0" smtClean="0"/>
              <a:t>. Casino </a:t>
            </a:r>
            <a:r>
              <a:rPr lang="en-CA" sz="1600" dirty="0"/>
              <a:t>visitors </a:t>
            </a:r>
            <a:r>
              <a:rPr lang="en-CA" sz="1600" dirty="0" smtClean="0"/>
              <a:t>came </a:t>
            </a:r>
            <a:r>
              <a:rPr lang="en-CA" sz="1600" dirty="0"/>
              <a:t>from </a:t>
            </a:r>
            <a:r>
              <a:rPr lang="en-CA" sz="1600" dirty="0" smtClean="0"/>
              <a:t>Mid Atlantic states (New York, New Jersey, Pennsylvania) and 34% from East </a:t>
            </a:r>
            <a:r>
              <a:rPr lang="en-CA" sz="1600" dirty="0"/>
              <a:t>North Central </a:t>
            </a:r>
            <a:r>
              <a:rPr lang="en-CA" sz="1600" dirty="0" smtClean="0"/>
              <a:t>states (</a:t>
            </a:r>
            <a:r>
              <a:rPr lang="it-IT" sz="1600" dirty="0"/>
              <a:t>Michigan, Ohio, Illinois, Indiana, and Wisconsin</a:t>
            </a:r>
            <a:r>
              <a:rPr lang="en-CA" sz="1600" dirty="0"/>
              <a:t>) </a:t>
            </a:r>
            <a:endParaRPr lang="en-CA" sz="1600" dirty="0" smtClean="0"/>
          </a:p>
          <a:p>
            <a:pPr marL="0" indent="0">
              <a:lnSpc>
                <a:spcPct val="90000"/>
              </a:lnSpc>
              <a:buNone/>
            </a:pPr>
            <a:r>
              <a:rPr lang="en-CA" sz="1400" dirty="0" smtClean="0"/>
              <a:t>Note: </a:t>
            </a:r>
            <a:r>
              <a:rPr lang="en-CA" sz="1400" dirty="0"/>
              <a:t>U.S. </a:t>
            </a:r>
            <a:r>
              <a:rPr lang="en-CA" sz="1400" dirty="0" smtClean="0"/>
              <a:t>Casino visitors represented 24% (870,000) </a:t>
            </a:r>
            <a:r>
              <a:rPr lang="en-CA" sz="1400" dirty="0"/>
              <a:t>of </a:t>
            </a:r>
            <a:r>
              <a:rPr lang="en-CA" sz="1400" dirty="0" smtClean="0"/>
              <a:t>visits </a:t>
            </a:r>
            <a:r>
              <a:rPr lang="en-CA" sz="1400" dirty="0"/>
              <a:t>and </a:t>
            </a:r>
            <a:r>
              <a:rPr lang="en-CA" sz="1400" dirty="0" smtClean="0"/>
              <a:t>27% ($402 M) </a:t>
            </a:r>
            <a:r>
              <a:rPr lang="en-CA" sz="1400" dirty="0"/>
              <a:t>of visitor spending</a:t>
            </a:r>
            <a:endParaRPr lang="en-CA" sz="1400" i="1" dirty="0" smtClean="0"/>
          </a:p>
        </p:txBody>
      </p:sp>
      <p:sp>
        <p:nvSpPr>
          <p:cNvPr id="16" name="Slide Number Placeholder 1"/>
          <p:cNvSpPr txBox="1">
            <a:spLocks/>
          </p:cNvSpPr>
          <p:nvPr/>
        </p:nvSpPr>
        <p:spPr bwMode="auto">
          <a:xfrm>
            <a:off x="34290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EFE6F2DB-FAA7-4FBF-B9E2-4E2D0C3E7880}" type="slidenum">
              <a:rPr lang="en-CA" sz="1000">
                <a:solidFill>
                  <a:srgbClr val="660033"/>
                </a:solidFill>
              </a:rPr>
              <a:pPr eaLnBrk="1" hangingPunct="1"/>
              <a:t>8</a:t>
            </a:fld>
            <a:endParaRPr lang="en-CA" sz="1000">
              <a:solidFill>
                <a:srgbClr val="660033"/>
              </a:solidFill>
            </a:endParaRPr>
          </a:p>
        </p:txBody>
      </p:sp>
      <p:sp>
        <p:nvSpPr>
          <p:cNvPr id="20" name="Text Box 6"/>
          <p:cNvSpPr txBox="1">
            <a:spLocks noChangeArrowheads="1"/>
          </p:cNvSpPr>
          <p:nvPr/>
        </p:nvSpPr>
        <p:spPr bwMode="auto">
          <a:xfrm>
            <a:off x="372859" y="2133600"/>
            <a:ext cx="119654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FF0000"/>
                </a:solidFill>
              </a:rPr>
              <a:t>Pacific, Alaska, Hawaii</a:t>
            </a:r>
            <a:endParaRPr lang="en-CA" sz="1000" b="1" dirty="0">
              <a:solidFill>
                <a:srgbClr val="FF0000"/>
              </a:solidFill>
            </a:endParaRPr>
          </a:p>
          <a:p>
            <a:pPr eaLnBrk="1" hangingPunct="1">
              <a:spcBef>
                <a:spcPct val="0"/>
              </a:spcBef>
            </a:pPr>
            <a:r>
              <a:rPr lang="en-CA" sz="1000" b="1" dirty="0" smtClean="0">
                <a:solidFill>
                  <a:srgbClr val="FF0000"/>
                </a:solidFill>
              </a:rPr>
              <a:t>4%</a:t>
            </a:r>
          </a:p>
          <a:p>
            <a:pPr eaLnBrk="1" hangingPunct="1">
              <a:spcBef>
                <a:spcPct val="0"/>
              </a:spcBef>
            </a:pPr>
            <a:r>
              <a:rPr lang="en-CA" sz="1000" b="1" dirty="0" smtClean="0">
                <a:solidFill>
                  <a:srgbClr val="0070C0"/>
                </a:solidFill>
              </a:rPr>
              <a:t>(3%)</a:t>
            </a:r>
            <a:endParaRPr lang="en-CA" sz="1000" b="1" dirty="0">
              <a:solidFill>
                <a:srgbClr val="0070C0"/>
              </a:solidFill>
            </a:endParaRPr>
          </a:p>
        </p:txBody>
      </p:sp>
      <p:sp>
        <p:nvSpPr>
          <p:cNvPr id="22" name="Text Box 6"/>
          <p:cNvSpPr txBox="1">
            <a:spLocks noChangeArrowheads="1"/>
          </p:cNvSpPr>
          <p:nvPr/>
        </p:nvSpPr>
        <p:spPr bwMode="auto">
          <a:xfrm>
            <a:off x="2507460" y="1511879"/>
            <a:ext cx="119654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009900"/>
                </a:solidFill>
              </a:rPr>
              <a:t>Mountain</a:t>
            </a:r>
            <a:endParaRPr lang="en-CA" sz="1000" b="1" dirty="0">
              <a:solidFill>
                <a:srgbClr val="009900"/>
              </a:solidFill>
            </a:endParaRPr>
          </a:p>
          <a:p>
            <a:pPr eaLnBrk="1" hangingPunct="1">
              <a:spcBef>
                <a:spcPct val="0"/>
              </a:spcBef>
            </a:pPr>
            <a:r>
              <a:rPr lang="en-CA" sz="1000" b="1" dirty="0" smtClean="0">
                <a:solidFill>
                  <a:srgbClr val="FF0000"/>
                </a:solidFill>
              </a:rPr>
              <a:t>1%</a:t>
            </a:r>
          </a:p>
          <a:p>
            <a:pPr eaLnBrk="1" hangingPunct="1">
              <a:spcBef>
                <a:spcPct val="0"/>
              </a:spcBef>
            </a:pPr>
            <a:r>
              <a:rPr lang="en-CA" sz="1000" b="1" dirty="0" smtClean="0">
                <a:solidFill>
                  <a:srgbClr val="0070C0"/>
                </a:solidFill>
              </a:rPr>
              <a:t>(2%)</a:t>
            </a:r>
            <a:endParaRPr lang="en-CA" sz="1000" b="1" dirty="0">
              <a:solidFill>
                <a:srgbClr val="0070C0"/>
              </a:solidFill>
            </a:endParaRPr>
          </a:p>
        </p:txBody>
      </p:sp>
      <p:sp>
        <p:nvSpPr>
          <p:cNvPr id="23" name="Text Box 6"/>
          <p:cNvSpPr txBox="1">
            <a:spLocks noChangeArrowheads="1"/>
          </p:cNvSpPr>
          <p:nvPr/>
        </p:nvSpPr>
        <p:spPr bwMode="auto">
          <a:xfrm>
            <a:off x="6934200" y="3895414"/>
            <a:ext cx="119654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996633"/>
                </a:solidFill>
              </a:rPr>
              <a:t>South Atlantic</a:t>
            </a:r>
            <a:endParaRPr lang="en-CA" sz="1000" b="1" dirty="0">
              <a:solidFill>
                <a:srgbClr val="996633"/>
              </a:solidFill>
            </a:endParaRPr>
          </a:p>
          <a:p>
            <a:pPr eaLnBrk="1" hangingPunct="1">
              <a:spcBef>
                <a:spcPct val="0"/>
              </a:spcBef>
            </a:pPr>
            <a:r>
              <a:rPr lang="en-CA" sz="1000" b="1" dirty="0" smtClean="0">
                <a:solidFill>
                  <a:srgbClr val="FF0000"/>
                </a:solidFill>
              </a:rPr>
              <a:t>11%</a:t>
            </a:r>
          </a:p>
          <a:p>
            <a:pPr eaLnBrk="1" hangingPunct="1">
              <a:spcBef>
                <a:spcPct val="0"/>
              </a:spcBef>
            </a:pPr>
            <a:r>
              <a:rPr lang="en-CA" sz="1000" b="1" dirty="0" smtClean="0">
                <a:solidFill>
                  <a:srgbClr val="0070C0"/>
                </a:solidFill>
              </a:rPr>
              <a:t>(8%)</a:t>
            </a:r>
            <a:endParaRPr lang="en-CA" sz="1000" b="1" dirty="0">
              <a:solidFill>
                <a:srgbClr val="0070C0"/>
              </a:solidFill>
            </a:endParaRPr>
          </a:p>
        </p:txBody>
      </p:sp>
      <p:sp>
        <p:nvSpPr>
          <p:cNvPr id="24" name="Text Box 6"/>
          <p:cNvSpPr txBox="1">
            <a:spLocks noChangeArrowheads="1"/>
          </p:cNvSpPr>
          <p:nvPr/>
        </p:nvSpPr>
        <p:spPr bwMode="auto">
          <a:xfrm>
            <a:off x="3663432" y="1504890"/>
            <a:ext cx="1477594"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3399FF"/>
                </a:solidFill>
              </a:rPr>
              <a:t>West North Central</a:t>
            </a:r>
            <a:endParaRPr lang="en-CA" sz="1000" b="1" dirty="0">
              <a:solidFill>
                <a:srgbClr val="3399FF"/>
              </a:solidFill>
            </a:endParaRPr>
          </a:p>
          <a:p>
            <a:pPr eaLnBrk="1" hangingPunct="1">
              <a:spcBef>
                <a:spcPct val="0"/>
              </a:spcBef>
            </a:pPr>
            <a:r>
              <a:rPr lang="en-CA" sz="1000" b="1" dirty="0" smtClean="0">
                <a:solidFill>
                  <a:srgbClr val="FF0000"/>
                </a:solidFill>
              </a:rPr>
              <a:t>3%</a:t>
            </a:r>
          </a:p>
          <a:p>
            <a:pPr eaLnBrk="1" hangingPunct="1">
              <a:spcBef>
                <a:spcPct val="0"/>
              </a:spcBef>
            </a:pPr>
            <a:r>
              <a:rPr lang="en-CA" sz="1000" b="1" dirty="0" smtClean="0">
                <a:solidFill>
                  <a:srgbClr val="0070C0"/>
                </a:solidFill>
              </a:rPr>
              <a:t>(5%)</a:t>
            </a:r>
            <a:endParaRPr lang="en-CA" sz="1000" b="1" dirty="0">
              <a:solidFill>
                <a:srgbClr val="0070C0"/>
              </a:solidFill>
            </a:endParaRPr>
          </a:p>
        </p:txBody>
      </p:sp>
      <p:sp>
        <p:nvSpPr>
          <p:cNvPr id="25" name="Text Box 6"/>
          <p:cNvSpPr txBox="1">
            <a:spLocks noChangeArrowheads="1"/>
          </p:cNvSpPr>
          <p:nvPr/>
        </p:nvSpPr>
        <p:spPr bwMode="auto">
          <a:xfrm>
            <a:off x="4876800" y="1503402"/>
            <a:ext cx="119654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FFC000"/>
                </a:solidFill>
              </a:rPr>
              <a:t>East North Central</a:t>
            </a:r>
            <a:endParaRPr lang="en-CA" sz="1000" b="1" dirty="0">
              <a:solidFill>
                <a:srgbClr val="FFC000"/>
              </a:solidFill>
            </a:endParaRPr>
          </a:p>
          <a:p>
            <a:pPr eaLnBrk="1" hangingPunct="1">
              <a:spcBef>
                <a:spcPct val="0"/>
              </a:spcBef>
            </a:pPr>
            <a:r>
              <a:rPr lang="en-CA" sz="1000" b="1" dirty="0" smtClean="0">
                <a:solidFill>
                  <a:srgbClr val="FF0000"/>
                </a:solidFill>
              </a:rPr>
              <a:t>34%</a:t>
            </a:r>
          </a:p>
          <a:p>
            <a:pPr eaLnBrk="1" hangingPunct="1">
              <a:spcBef>
                <a:spcPct val="0"/>
              </a:spcBef>
            </a:pPr>
            <a:r>
              <a:rPr lang="en-CA" sz="1000" b="1" dirty="0" smtClean="0">
                <a:solidFill>
                  <a:srgbClr val="0070C0"/>
                </a:solidFill>
              </a:rPr>
              <a:t>(39%)</a:t>
            </a:r>
            <a:endParaRPr lang="en-CA" sz="1000" b="1" dirty="0">
              <a:solidFill>
                <a:srgbClr val="0070C0"/>
              </a:solidFill>
            </a:endParaRPr>
          </a:p>
        </p:txBody>
      </p:sp>
      <p:sp>
        <p:nvSpPr>
          <p:cNvPr id="26" name="Text Box 6"/>
          <p:cNvSpPr txBox="1">
            <a:spLocks noChangeArrowheads="1"/>
          </p:cNvSpPr>
          <p:nvPr/>
        </p:nvSpPr>
        <p:spPr bwMode="auto">
          <a:xfrm>
            <a:off x="7315200" y="1657290"/>
            <a:ext cx="119654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009900"/>
                </a:solidFill>
              </a:rPr>
              <a:t>New England</a:t>
            </a:r>
            <a:endParaRPr lang="en-CA" sz="1000" b="1" dirty="0">
              <a:solidFill>
                <a:srgbClr val="009900"/>
              </a:solidFill>
            </a:endParaRPr>
          </a:p>
          <a:p>
            <a:pPr eaLnBrk="1" hangingPunct="1">
              <a:spcBef>
                <a:spcPct val="0"/>
              </a:spcBef>
            </a:pPr>
            <a:r>
              <a:rPr lang="en-CA" sz="1000" b="1" dirty="0" smtClean="0">
                <a:solidFill>
                  <a:srgbClr val="FF0000"/>
                </a:solidFill>
              </a:rPr>
              <a:t>5%</a:t>
            </a:r>
          </a:p>
          <a:p>
            <a:pPr eaLnBrk="1" hangingPunct="1">
              <a:spcBef>
                <a:spcPct val="0"/>
              </a:spcBef>
            </a:pPr>
            <a:r>
              <a:rPr lang="en-CA" sz="1000" b="1" dirty="0" smtClean="0">
                <a:solidFill>
                  <a:srgbClr val="0070C0"/>
                </a:solidFill>
              </a:rPr>
              <a:t>(4%)</a:t>
            </a:r>
            <a:endParaRPr lang="en-CA" sz="1000" b="1" dirty="0">
              <a:solidFill>
                <a:srgbClr val="0070C0"/>
              </a:solidFill>
            </a:endParaRPr>
          </a:p>
        </p:txBody>
      </p:sp>
      <p:sp>
        <p:nvSpPr>
          <p:cNvPr id="27" name="Text Box 6"/>
          <p:cNvSpPr txBox="1">
            <a:spLocks noChangeArrowheads="1"/>
          </p:cNvSpPr>
          <p:nvPr/>
        </p:nvSpPr>
        <p:spPr bwMode="auto">
          <a:xfrm>
            <a:off x="5562600" y="2038290"/>
            <a:ext cx="119654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7030A0"/>
                </a:solidFill>
              </a:rPr>
              <a:t>Mid Atlantic</a:t>
            </a:r>
            <a:endParaRPr lang="en-CA" sz="1000" b="1" dirty="0">
              <a:solidFill>
                <a:srgbClr val="7030A0"/>
              </a:solidFill>
            </a:endParaRPr>
          </a:p>
          <a:p>
            <a:pPr eaLnBrk="1" hangingPunct="1">
              <a:spcBef>
                <a:spcPct val="0"/>
              </a:spcBef>
            </a:pPr>
            <a:r>
              <a:rPr lang="en-CA" sz="1000" b="1" dirty="0" smtClean="0">
                <a:solidFill>
                  <a:srgbClr val="FF0000"/>
                </a:solidFill>
              </a:rPr>
              <a:t>39%</a:t>
            </a:r>
          </a:p>
          <a:p>
            <a:pPr eaLnBrk="1" hangingPunct="1">
              <a:spcBef>
                <a:spcPct val="0"/>
              </a:spcBef>
            </a:pPr>
            <a:r>
              <a:rPr lang="en-CA" sz="1000" b="1" dirty="0" smtClean="0">
                <a:solidFill>
                  <a:srgbClr val="0070C0"/>
                </a:solidFill>
              </a:rPr>
              <a:t>(36%)</a:t>
            </a:r>
            <a:endParaRPr lang="en-CA" sz="1000" b="1" dirty="0">
              <a:solidFill>
                <a:srgbClr val="0070C0"/>
              </a:solidFill>
            </a:endParaRPr>
          </a:p>
        </p:txBody>
      </p:sp>
      <p:sp>
        <p:nvSpPr>
          <p:cNvPr id="28" name="Text Box 6"/>
          <p:cNvSpPr txBox="1">
            <a:spLocks noChangeArrowheads="1"/>
          </p:cNvSpPr>
          <p:nvPr/>
        </p:nvSpPr>
        <p:spPr bwMode="auto">
          <a:xfrm>
            <a:off x="4800600" y="4667310"/>
            <a:ext cx="119654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FF9900"/>
                </a:solidFill>
              </a:rPr>
              <a:t>South Central</a:t>
            </a:r>
            <a:endParaRPr lang="en-CA" sz="1000" b="1" dirty="0">
              <a:solidFill>
                <a:srgbClr val="FF9900"/>
              </a:solidFill>
            </a:endParaRPr>
          </a:p>
          <a:p>
            <a:pPr eaLnBrk="1" hangingPunct="1">
              <a:spcBef>
                <a:spcPct val="0"/>
              </a:spcBef>
            </a:pPr>
            <a:r>
              <a:rPr lang="en-CA" sz="1000" b="1" dirty="0" smtClean="0">
                <a:solidFill>
                  <a:srgbClr val="FF0000"/>
                </a:solidFill>
              </a:rPr>
              <a:t>3%</a:t>
            </a:r>
          </a:p>
          <a:p>
            <a:pPr eaLnBrk="1" hangingPunct="1">
              <a:spcBef>
                <a:spcPct val="0"/>
              </a:spcBef>
            </a:pPr>
            <a:r>
              <a:rPr lang="en-CA" sz="1000" b="1" dirty="0" smtClean="0">
                <a:solidFill>
                  <a:srgbClr val="0070C0"/>
                </a:solidFill>
              </a:rPr>
              <a:t>(3%)</a:t>
            </a:r>
            <a:endParaRPr lang="en-CA" sz="1000" b="1" dirty="0">
              <a:solidFill>
                <a:srgbClr val="0070C0"/>
              </a:solidFill>
            </a:endParaRPr>
          </a:p>
        </p:txBody>
      </p:sp>
      <p:sp>
        <p:nvSpPr>
          <p:cNvPr id="17"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Ontario Ministry of Tourism, Culture and Sport</a:t>
            </a:r>
            <a:endParaRPr lang="en-CA" sz="1000" i="1" dirty="0"/>
          </a:p>
        </p:txBody>
      </p:sp>
      <p:sp>
        <p:nvSpPr>
          <p:cNvPr id="15" name="TextBox 14"/>
          <p:cNvSpPr txBox="1"/>
          <p:nvPr/>
        </p:nvSpPr>
        <p:spPr>
          <a:xfrm>
            <a:off x="41555" y="1418763"/>
            <a:ext cx="1143000" cy="477054"/>
          </a:xfrm>
          <a:prstGeom prst="rect">
            <a:avLst/>
          </a:prstGeom>
          <a:noFill/>
        </p:spPr>
        <p:txBody>
          <a:bodyPr wrap="square" rtlCol="0">
            <a:spAutoFit/>
          </a:bodyPr>
          <a:lstStyle/>
          <a:p>
            <a:r>
              <a:rPr lang="en-CA" sz="1000" b="1" dirty="0" smtClean="0">
                <a:solidFill>
                  <a:srgbClr val="FF0000"/>
                </a:solidFill>
              </a:rPr>
              <a:t>Casino visits</a:t>
            </a:r>
          </a:p>
          <a:p>
            <a:r>
              <a:rPr lang="en-CA" sz="1000" b="1" dirty="0" smtClean="0">
                <a:solidFill>
                  <a:srgbClr val="0070C0"/>
                </a:solidFill>
              </a:rPr>
              <a:t>(Total visits)</a:t>
            </a:r>
            <a:endParaRPr lang="en-US" sz="1000" b="1" dirty="0">
              <a:solidFill>
                <a:srgbClr val="0070C0"/>
              </a:solidFill>
            </a:endParaRPr>
          </a:p>
        </p:txBody>
      </p:sp>
    </p:spTree>
    <p:extLst>
      <p:ext uri="{BB962C8B-B14F-4D97-AF65-F5344CB8AC3E}">
        <p14:creationId xmlns:p14="http://schemas.microsoft.com/office/powerpoint/2010/main" val="7311655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0" y="1066800"/>
            <a:ext cx="9144000" cy="533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400" b="1" dirty="0" smtClean="0"/>
              <a:t>Overseas Casino Visitors by Country of Residence</a:t>
            </a:r>
          </a:p>
        </p:txBody>
      </p:sp>
      <p:sp>
        <p:nvSpPr>
          <p:cNvPr id="34819" name="Rectangle 3"/>
          <p:cNvSpPr>
            <a:spLocks noGrp="1" noChangeArrowheads="1"/>
          </p:cNvSpPr>
          <p:nvPr>
            <p:ph type="body" sz="half" idx="2"/>
          </p:nvPr>
        </p:nvSpPr>
        <p:spPr bwMode="auto">
          <a:xfrm>
            <a:off x="277813" y="4962525"/>
            <a:ext cx="8686800" cy="12192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80000"/>
              </a:lnSpc>
              <a:defRPr/>
            </a:pPr>
            <a:r>
              <a:rPr lang="en-CA" sz="2000" dirty="0" smtClean="0"/>
              <a:t>Ontario’s 9 overseas target markets represent 60% of overseas Casino visitors versus 54% of total overseas visits</a:t>
            </a:r>
          </a:p>
          <a:p>
            <a:pPr marL="0" indent="0">
              <a:lnSpc>
                <a:spcPct val="80000"/>
              </a:lnSpc>
              <a:buFontTx/>
              <a:buNone/>
              <a:defRPr/>
            </a:pPr>
            <a:r>
              <a:rPr lang="en-CA" sz="2000" dirty="0" smtClean="0"/>
              <a:t>Note: Overseas Casino visitors represented 6% (222,000) of visits and 32% ($476 M) of visitor spending</a:t>
            </a:r>
          </a:p>
          <a:p>
            <a:pPr>
              <a:spcBef>
                <a:spcPct val="50000"/>
              </a:spcBef>
              <a:buFontTx/>
              <a:buNone/>
              <a:defRPr/>
            </a:pPr>
            <a:endParaRPr lang="en-CA" sz="1000" i="1" dirty="0" smtClean="0"/>
          </a:p>
        </p:txBody>
      </p:sp>
      <p:graphicFrame>
        <p:nvGraphicFramePr>
          <p:cNvPr id="2" name="Object 4"/>
          <p:cNvGraphicFramePr>
            <a:graphicFrameLocks noGrp="1" noChangeAspect="1"/>
          </p:cNvGraphicFramePr>
          <p:nvPr>
            <p:ph sz="half" idx="1"/>
            <p:extLst>
              <p:ext uri="{D42A27DB-BD31-4B8C-83A1-F6EECF244321}">
                <p14:modId xmlns:p14="http://schemas.microsoft.com/office/powerpoint/2010/main" val="1259877902"/>
              </p:ext>
            </p:extLst>
          </p:nvPr>
        </p:nvGraphicFramePr>
        <p:xfrm>
          <a:off x="508000" y="1651000"/>
          <a:ext cx="7831138" cy="3136900"/>
        </p:xfrm>
        <a:graphic>
          <a:graphicData uri="http://schemas.openxmlformats.org/drawingml/2006/chart">
            <c:chart xmlns:c="http://schemas.openxmlformats.org/drawingml/2006/chart" xmlns:r="http://schemas.openxmlformats.org/officeDocument/2006/relationships" r:id="rId2"/>
          </a:graphicData>
        </a:graphic>
      </p:graphicFrame>
      <p:sp>
        <p:nvSpPr>
          <p:cNvPr id="34822" name="Slide Number Placeholder 1"/>
          <p:cNvSpPr txBox="1">
            <a:spLocks/>
          </p:cNvSpPr>
          <p:nvPr/>
        </p:nvSpPr>
        <p:spPr bwMode="auto">
          <a:xfrm>
            <a:off x="25908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r" eaLnBrk="1" hangingPunct="1"/>
            <a:fld id="{923FFB53-CD79-4A02-A963-987A6413FE49}" type="slidenum">
              <a:rPr lang="en-CA" sz="1000">
                <a:solidFill>
                  <a:srgbClr val="660033"/>
                </a:solidFill>
              </a:rPr>
              <a:pPr algn="r" eaLnBrk="1" hangingPunct="1"/>
              <a:t>9</a:t>
            </a:fld>
            <a:endParaRPr lang="en-CA" sz="1000">
              <a:solidFill>
                <a:srgbClr val="660033"/>
              </a:solidFill>
            </a:endParaRPr>
          </a:p>
        </p:txBody>
      </p:sp>
      <p:sp>
        <p:nvSpPr>
          <p:cNvPr id="8"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Ontario Ministry of Tourism, Culture and Sport</a:t>
            </a:r>
            <a:endParaRPr lang="en-CA" sz="1000" i="1" dirty="0"/>
          </a:p>
        </p:txBody>
      </p:sp>
    </p:spTree>
    <p:extLst>
      <p:ext uri="{BB962C8B-B14F-4D97-AF65-F5344CB8AC3E}">
        <p14:creationId xmlns:p14="http://schemas.microsoft.com/office/powerpoint/2010/main" val="95098977"/>
      </p:ext>
    </p:extLst>
  </p:cSld>
  <p:clrMapOvr>
    <a:masterClrMapping/>
  </p:clrMapOvr>
  <p:timing>
    <p:tnLst>
      <p:par>
        <p:cTn id="1" dur="indefinite" restart="never" nodeType="tmRoot"/>
      </p:par>
    </p:tnLst>
  </p:timing>
</p:sld>
</file>

<file path=ppt/theme/theme1.xml><?xml version="1.0" encoding="utf-8"?>
<a:theme xmlns:a="http://schemas.openxmlformats.org/drawingml/2006/main" name="regions 2008">
  <a:themeElements>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egions 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flat" cmpd="sng" algn="ctr">
              <a:solidFill>
                <a:srgbClr val="FF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flat" cmpd="sng" algn="ctr">
              <a:solidFill>
                <a:srgbClr val="FF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lnDef>
  </a:objectDefaults>
  <a:extraClrSchemeLst>
    <a:extraClrScheme>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egions 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egions 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egions 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egions 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egions 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egions 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egions 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egions 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egions 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egions 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egions 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regions 2008">
  <a:themeElements>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egions 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lnDef>
  </a:objectDefaults>
  <a:extraClrSchemeLst>
    <a:extraClrScheme>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egions 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egions 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egions 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egions 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egions 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egions 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egions 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egions 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egions 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egions 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egions 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regions 2008">
  <a:themeElements>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egions 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lnDef>
  </a:objectDefaults>
  <a:extraClrSchemeLst>
    <a:extraClrScheme>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egions 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egions 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egions 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egions 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egions 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egions 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egions 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egions 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egions 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egions 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egions 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regions 2008">
  <a:themeElements>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egions 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flat" cmpd="sng" algn="ctr">
              <a:solidFill>
                <a:srgbClr val="FF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flat" cmpd="sng" algn="ctr">
              <a:solidFill>
                <a:srgbClr val="FF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lnDef>
  </a:objectDefaults>
  <a:extraClrSchemeLst>
    <a:extraClrScheme>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egions 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egions 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egions 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egions 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egions 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egions 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egions 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egions 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egions 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egions 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egions 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12173</TotalTime>
  <Words>2542</Words>
  <Application>Microsoft Office PowerPoint</Application>
  <PresentationFormat>On-screen Show (4:3)</PresentationFormat>
  <Paragraphs>489</Paragraphs>
  <Slides>24</Slides>
  <Notes>3</Notes>
  <HiddenSlides>0</HiddenSlides>
  <MMClips>0</MMClips>
  <ScaleCrop>false</ScaleCrop>
  <HeadingPairs>
    <vt:vector size="4" baseType="variant">
      <vt:variant>
        <vt:lpstr>Theme</vt:lpstr>
      </vt:variant>
      <vt:variant>
        <vt:i4>4</vt:i4>
      </vt:variant>
      <vt:variant>
        <vt:lpstr>Slide Titles</vt:lpstr>
      </vt:variant>
      <vt:variant>
        <vt:i4>24</vt:i4>
      </vt:variant>
    </vt:vector>
  </HeadingPairs>
  <TitlesOfParts>
    <vt:vector size="28" baseType="lpstr">
      <vt:lpstr>regions 2008</vt:lpstr>
      <vt:lpstr>2_regions 2008</vt:lpstr>
      <vt:lpstr>3_regions 2008</vt:lpstr>
      <vt:lpstr>1_regions 2008</vt:lpstr>
      <vt:lpstr>Ontario Casino Tourism Statistics 2015   </vt:lpstr>
      <vt:lpstr>This report summarizes key characteristics of visitors and visitor spending of trips in Ontario which included going to a casino  Data was sourced from Statistics Canada’s Travel Survey of the Residents of Canada and International Travel Survey, 2015  Some slides include an index table which simplifies the comparison of Casino and total trip statistics.  Since total trips equals 100, an index of 105 indicates Casino is 5% higher than total, similarly an index of 90 signifies Casino is 10% lower than total.     Index  Interpretation less than 80 Casino trips underdeveloped versus total trips 80-120  Casino trips similar to total trips greater than 120 Casino trips overdeveloped versus total trips</vt:lpstr>
      <vt:lpstr>Visits and Spending</vt:lpstr>
      <vt:lpstr>Casino and Total Visits by Origin</vt:lpstr>
      <vt:lpstr>Casino and Total Spending by Origin</vt:lpstr>
      <vt:lpstr>Ontario Casino Visitors by Region of Residence</vt:lpstr>
      <vt:lpstr>Other Canada Casino Visitors by Province of Residence</vt:lpstr>
      <vt:lpstr>U.S. Casino Visitors by Region of Residence</vt:lpstr>
      <vt:lpstr>Overseas Casino Visitors by Country of Residence</vt:lpstr>
      <vt:lpstr>Destination – Casino Visits by Region </vt:lpstr>
      <vt:lpstr>Casino Visits by Length of Stay</vt:lpstr>
      <vt:lpstr>Casino $/Trip by Length of Stay</vt:lpstr>
      <vt:lpstr>Casino Spending by Category</vt:lpstr>
      <vt:lpstr>Other Activities done by Casino Visitors </vt:lpstr>
      <vt:lpstr>Main Purpose of Casino Visit</vt:lpstr>
      <vt:lpstr>Casino Visits by Accommodation Type</vt:lpstr>
      <vt:lpstr>Casino Visits by Time of Year</vt:lpstr>
      <vt:lpstr>Casino Visits by Gender</vt:lpstr>
      <vt:lpstr>Casino Visits by Party Size</vt:lpstr>
      <vt:lpstr>Domestic Casino Visitor’s Income</vt:lpstr>
      <vt:lpstr>Domestic Casino Visitor’s Education</vt:lpstr>
      <vt:lpstr>Casino Summary</vt:lpstr>
      <vt:lpstr>Casino Summary</vt:lpstr>
      <vt:lpstr>Casino Summary</vt:lpstr>
    </vt:vector>
  </TitlesOfParts>
  <Company>Government of Ontario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Ontario’s Tourism Regions</dc:title>
  <dc:creator>macgreki</dc:creator>
  <cp:lastModifiedBy>MacGregor, Kim (MTCS)</cp:lastModifiedBy>
  <cp:revision>808</cp:revision>
  <cp:lastPrinted>2017-01-13T14:59:56Z</cp:lastPrinted>
  <dcterms:created xsi:type="dcterms:W3CDTF">2010-08-10T11:56:04Z</dcterms:created>
  <dcterms:modified xsi:type="dcterms:W3CDTF">2017-11-27T16:26:27Z</dcterms:modified>
</cp:coreProperties>
</file>