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4383" r:id="rId3"/>
    <p:sldMasterId id="2147484402" r:id="rId4"/>
  </p:sldMasterIdLst>
  <p:notesMasterIdLst>
    <p:notesMasterId r:id="rId29"/>
  </p:notesMasterIdLst>
  <p:handoutMasterIdLst>
    <p:handoutMasterId r:id="rId30"/>
  </p:handoutMasterIdLst>
  <p:sldIdLst>
    <p:sldId id="373" r:id="rId5"/>
    <p:sldId id="485" r:id="rId6"/>
    <p:sldId id="377" r:id="rId7"/>
    <p:sldId id="378" r:id="rId8"/>
    <p:sldId id="480" r:id="rId9"/>
    <p:sldId id="481" r:id="rId10"/>
    <p:sldId id="464" r:id="rId11"/>
    <p:sldId id="454" r:id="rId12"/>
    <p:sldId id="437" r:id="rId13"/>
    <p:sldId id="469" r:id="rId14"/>
    <p:sldId id="379" r:id="rId15"/>
    <p:sldId id="380" r:id="rId16"/>
    <p:sldId id="381" r:id="rId17"/>
    <p:sldId id="470" r:id="rId18"/>
    <p:sldId id="383" r:id="rId19"/>
    <p:sldId id="384" r:id="rId20"/>
    <p:sldId id="428" r:id="rId21"/>
    <p:sldId id="465" r:id="rId22"/>
    <p:sldId id="467" r:id="rId23"/>
    <p:sldId id="468" r:id="rId24"/>
    <p:sldId id="483" r:id="rId25"/>
    <p:sldId id="392" r:id="rId26"/>
    <p:sldId id="484" r:id="rId27"/>
    <p:sldId id="393" r:id="rId28"/>
  </p:sldIdLst>
  <p:sldSz cx="9144000" cy="6858000" type="screen4x3"/>
  <p:notesSz cx="7010400" cy="9296400"/>
  <p:defaultTextStyle>
    <a:defPPr>
      <a:defRPr lang="en-CA"/>
    </a:defPPr>
    <a:lvl1pPr algn="ctr" rtl="0" fontAlgn="base">
      <a:spcBef>
        <a:spcPct val="50000"/>
      </a:spcBef>
      <a:spcAft>
        <a:spcPct val="0"/>
      </a:spcAft>
      <a:defRPr kern="1200">
        <a:solidFill>
          <a:schemeClr val="tx1"/>
        </a:solidFill>
        <a:latin typeface="Arial" charset="0"/>
        <a:ea typeface="+mn-ea"/>
        <a:cs typeface="+mn-cs"/>
      </a:defRPr>
    </a:lvl1pPr>
    <a:lvl2pPr marL="457200" algn="ctr" rtl="0" fontAlgn="base">
      <a:spcBef>
        <a:spcPct val="50000"/>
      </a:spcBef>
      <a:spcAft>
        <a:spcPct val="0"/>
      </a:spcAft>
      <a:defRPr kern="1200">
        <a:solidFill>
          <a:schemeClr val="tx1"/>
        </a:solidFill>
        <a:latin typeface="Arial" charset="0"/>
        <a:ea typeface="+mn-ea"/>
        <a:cs typeface="+mn-cs"/>
      </a:defRPr>
    </a:lvl2pPr>
    <a:lvl3pPr marL="914400" algn="ctr" rtl="0" fontAlgn="base">
      <a:spcBef>
        <a:spcPct val="50000"/>
      </a:spcBef>
      <a:spcAft>
        <a:spcPct val="0"/>
      </a:spcAft>
      <a:defRPr kern="1200">
        <a:solidFill>
          <a:schemeClr val="tx1"/>
        </a:solidFill>
        <a:latin typeface="Arial" charset="0"/>
        <a:ea typeface="+mn-ea"/>
        <a:cs typeface="+mn-cs"/>
      </a:defRPr>
    </a:lvl3pPr>
    <a:lvl4pPr marL="1371600" algn="ctr" rtl="0" fontAlgn="base">
      <a:spcBef>
        <a:spcPct val="50000"/>
      </a:spcBef>
      <a:spcAft>
        <a:spcPct val="0"/>
      </a:spcAft>
      <a:defRPr kern="1200">
        <a:solidFill>
          <a:schemeClr val="tx1"/>
        </a:solidFill>
        <a:latin typeface="Arial" charset="0"/>
        <a:ea typeface="+mn-ea"/>
        <a:cs typeface="+mn-cs"/>
      </a:defRPr>
    </a:lvl4pPr>
    <a:lvl5pPr marL="1828800" algn="ctr"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a:srgbClr val="CCECFF"/>
    <a:srgbClr val="CC99FF"/>
    <a:srgbClr val="FFFFFF"/>
    <a:srgbClr val="FFCCFF"/>
    <a:srgbClr val="CCFF99"/>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65" autoAdjust="0"/>
    <p:restoredTop sz="89490" autoAdjust="0"/>
  </p:normalViewPr>
  <p:slideViewPr>
    <p:cSldViewPr>
      <p:cViewPr varScale="1">
        <p:scale>
          <a:sx n="66" d="100"/>
          <a:sy n="6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Fishing Visits </a:t>
            </a:r>
            <a:r>
              <a:rPr lang="en-CA" sz="937" b="1" i="0" u="none" strike="noStrike" baseline="0" dirty="0">
                <a:solidFill>
                  <a:srgbClr val="000000"/>
                </a:solidFill>
                <a:latin typeface="Arial"/>
                <a:cs typeface="Arial"/>
              </a:rPr>
              <a:t>by Origin</a:t>
            </a:r>
          </a:p>
          <a:p>
            <a:pPr>
              <a:defRPr sz="1031" b="1" i="0" u="none" strike="noStrike" baseline="0">
                <a:solidFill>
                  <a:schemeClr val="tx1"/>
                </a:solidFill>
                <a:latin typeface="Arial"/>
                <a:ea typeface="Arial"/>
                <a:cs typeface="Arial"/>
              </a:defRPr>
            </a:pPr>
            <a:r>
              <a:rPr lang="en-CA" sz="750" b="1" i="0" u="none" strike="noStrike" baseline="0" dirty="0" smtClean="0">
                <a:solidFill>
                  <a:srgbClr val="000000"/>
                </a:solidFill>
                <a:latin typeface="Arial"/>
                <a:cs typeface="Arial"/>
              </a:rPr>
              <a:t>4.8 million</a:t>
            </a:r>
            <a:endParaRPr lang="en-CA" dirty="0"/>
          </a:p>
        </c:rich>
      </c:tx>
      <c:layout>
        <c:manualLayout>
          <c:xMode val="edge"/>
          <c:yMode val="edge"/>
          <c:x val="0.27138709854687904"/>
          <c:y val="0.86756275200691235"/>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Lbls>
            <c:dLbl>
              <c:idx val="1"/>
              <c:layout/>
              <c:tx>
                <c:rich>
                  <a:bodyPr/>
                  <a:lstStyle/>
                  <a:p>
                    <a:r>
                      <a:rPr lang="en-US" dirty="0">
                        <a:solidFill>
                          <a:schemeClr val="bg1"/>
                        </a:solidFill>
                      </a:rPr>
                      <a:t>U.S., 10.9%</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0.84016580212704561</c:v>
                </c:pt>
                <c:pt idx="1">
                  <c:v>0.10947635489460146</c:v>
                </c:pt>
                <c:pt idx="2">
                  <c:v>4.2505625414157908E-2</c:v>
                </c:pt>
                <c:pt idx="3">
                  <c:v>7.8522175641950361E-3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186813186813184"/>
        </c:manualLayout>
      </c:layout>
      <c:barChart>
        <c:barDir val="col"/>
        <c:grouping val="percentStacked"/>
        <c:varyColors val="0"/>
        <c:ser>
          <c:idx val="0"/>
          <c:order val="0"/>
          <c:tx>
            <c:strRef>
              <c:f>Sheet1!$A$2</c:f>
              <c:strCache>
                <c:ptCount val="1"/>
                <c:pt idx="0">
                  <c:v>Transportation</c:v>
                </c:pt>
              </c:strCache>
            </c:strRef>
          </c:tx>
          <c:spPr>
            <a:solidFill>
              <a:srgbClr val="FF00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Sheet1!$B$2:$C$2</c:f>
              <c:numCache>
                <c:formatCode>0.0%</c:formatCode>
                <c:ptCount val="2"/>
                <c:pt idx="0">
                  <c:v>0.25514553140550134</c:v>
                </c:pt>
                <c:pt idx="1">
                  <c:v>0.35919713262611808</c:v>
                </c:pt>
              </c:numCache>
            </c:numRef>
          </c:val>
        </c:ser>
        <c:ser>
          <c:idx val="1"/>
          <c:order val="1"/>
          <c:tx>
            <c:strRef>
              <c:f>Sheet1!$A$3</c:f>
              <c:strCache>
                <c:ptCount val="1"/>
                <c:pt idx="0">
                  <c:v>Accommodation</c:v>
                </c:pt>
              </c:strCache>
            </c:strRef>
          </c:tx>
          <c:spPr>
            <a:solidFill>
              <a:srgbClr val="3366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Sheet1!$B$3:$C$3</c:f>
              <c:numCache>
                <c:formatCode>0.0%</c:formatCode>
                <c:ptCount val="2"/>
                <c:pt idx="0">
                  <c:v>0.29207639144114622</c:v>
                </c:pt>
                <c:pt idx="1">
                  <c:v>0.16687000074201819</c:v>
                </c:pt>
              </c:numCache>
            </c:numRef>
          </c:val>
        </c:ser>
        <c:ser>
          <c:idx val="2"/>
          <c:order val="2"/>
          <c:tx>
            <c:strRef>
              <c:f>Sheet1!$A$4</c:f>
              <c:strCache>
                <c:ptCount val="1"/>
                <c:pt idx="0">
                  <c:v>Food &amp; Beverage </c:v>
                </c:pt>
              </c:strCache>
            </c:strRef>
          </c:tx>
          <c:spPr>
            <a:solidFill>
              <a:srgbClr val="FF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Sheet1!$B$4:$C$4</c:f>
              <c:numCache>
                <c:formatCode>0.0%</c:formatCode>
                <c:ptCount val="2"/>
                <c:pt idx="0">
                  <c:v>0.29861309266268937</c:v>
                </c:pt>
                <c:pt idx="1">
                  <c:v>0.27226165329274932</c:v>
                </c:pt>
              </c:numCache>
            </c:numRef>
          </c:val>
        </c:ser>
        <c:ser>
          <c:idx val="3"/>
          <c:order val="3"/>
          <c:tx>
            <c:strRef>
              <c:f>Sheet1!$A$5</c:f>
              <c:strCache>
                <c:ptCount val="1"/>
                <c:pt idx="0">
                  <c:v>Recreation/Entertainment</c:v>
                </c:pt>
              </c:strCache>
            </c:strRef>
          </c:tx>
          <c:spPr>
            <a:solidFill>
              <a:srgbClr val="00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Sheet1!$B$5:$C$5</c:f>
              <c:numCache>
                <c:formatCode>0.0%</c:formatCode>
                <c:ptCount val="2"/>
                <c:pt idx="0">
                  <c:v>7.6483024251211923E-2</c:v>
                </c:pt>
                <c:pt idx="1">
                  <c:v>7.6192761574933515E-2</c:v>
                </c:pt>
              </c:numCache>
            </c:numRef>
          </c:val>
        </c:ser>
        <c:ser>
          <c:idx val="4"/>
          <c:order val="4"/>
          <c:tx>
            <c:strRef>
              <c:f>Sheet1!$A$6</c:f>
              <c:strCache>
                <c:ptCount val="1"/>
                <c:pt idx="0">
                  <c:v>Retail/Other</c:v>
                </c:pt>
              </c:strCache>
            </c:strRef>
          </c:tx>
          <c:spPr>
            <a:solidFill>
              <a:srgbClr val="FF00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Sheet1!$B$6:$C$6</c:f>
              <c:numCache>
                <c:formatCode>0.0%</c:formatCode>
                <c:ptCount val="2"/>
                <c:pt idx="0">
                  <c:v>7.7681960239365203E-2</c:v>
                </c:pt>
                <c:pt idx="1">
                  <c:v>0.12547845176420053</c:v>
                </c:pt>
              </c:numCache>
            </c:numRef>
          </c:val>
        </c:ser>
        <c:dLbls>
          <c:showLegendKey val="0"/>
          <c:showVal val="0"/>
          <c:showCatName val="0"/>
          <c:showSerName val="0"/>
          <c:showPercent val="0"/>
          <c:showBubbleSize val="0"/>
        </c:dLbls>
        <c:gapWidth val="150"/>
        <c:overlap val="100"/>
        <c:axId val="29243648"/>
        <c:axId val="29265920"/>
      </c:barChart>
      <c:catAx>
        <c:axId val="29243648"/>
        <c:scaling>
          <c:orientation val="minMax"/>
        </c:scaling>
        <c:delete val="0"/>
        <c:axPos val="b"/>
        <c:numFmt formatCode="General" sourceLinked="1"/>
        <c:majorTickMark val="out"/>
        <c:minorTickMark val="none"/>
        <c:tickLblPos val="nextTo"/>
        <c:spPr>
          <a:ln w="3177">
            <a:solidFill>
              <a:schemeClr val="tx1"/>
            </a:solidFill>
            <a:prstDash val="solid"/>
          </a:ln>
        </c:spPr>
        <c:txPr>
          <a:bodyPr rot="0" vert="horz"/>
          <a:lstStyle/>
          <a:p>
            <a:pPr>
              <a:defRPr sz="1076" b="1" i="0" u="none" strike="noStrike" baseline="0">
                <a:solidFill>
                  <a:schemeClr val="tx1"/>
                </a:solidFill>
                <a:latin typeface="Arial"/>
                <a:ea typeface="Arial"/>
                <a:cs typeface="Arial"/>
              </a:defRPr>
            </a:pPr>
            <a:endParaRPr lang="en-US"/>
          </a:p>
        </c:txPr>
        <c:crossAx val="29265920"/>
        <c:crosses val="autoZero"/>
        <c:auto val="1"/>
        <c:lblAlgn val="ctr"/>
        <c:lblOffset val="100"/>
        <c:tickLblSkip val="1"/>
        <c:tickMarkSkip val="1"/>
        <c:noMultiLvlLbl val="0"/>
      </c:catAx>
      <c:valAx>
        <c:axId val="29265920"/>
        <c:scaling>
          <c:orientation val="minMax"/>
        </c:scaling>
        <c:delete val="0"/>
        <c:axPos val="l"/>
        <c:numFmt formatCode="0%" sourceLinked="1"/>
        <c:majorTickMark val="out"/>
        <c:minorTickMark val="none"/>
        <c:tickLblPos val="nextTo"/>
        <c:spPr>
          <a:ln w="3177">
            <a:solidFill>
              <a:schemeClr val="tx1"/>
            </a:solidFill>
            <a:prstDash val="solid"/>
          </a:ln>
        </c:spPr>
        <c:txPr>
          <a:bodyPr rot="0" vert="horz"/>
          <a:lstStyle/>
          <a:p>
            <a:pPr>
              <a:defRPr sz="927" b="1" i="0" u="none" strike="noStrike" baseline="0">
                <a:solidFill>
                  <a:schemeClr val="tx1"/>
                </a:solidFill>
                <a:latin typeface="Arial"/>
                <a:ea typeface="Arial"/>
                <a:cs typeface="Arial"/>
              </a:defRPr>
            </a:pPr>
            <a:endParaRPr lang="en-US"/>
          </a:p>
        </c:txPr>
        <c:crossAx val="29243648"/>
        <c:crosses val="autoZero"/>
        <c:crossBetween val="between"/>
        <c:majorUnit val="0.2"/>
      </c:valAx>
      <c:spPr>
        <a:noFill/>
        <a:ln w="12717">
          <a:solidFill>
            <a:schemeClr val="tx1"/>
          </a:solidFill>
          <a:prstDash val="solid"/>
        </a:ln>
      </c:spPr>
    </c:plotArea>
    <c:legend>
      <c:legendPos val="b"/>
      <c:layout>
        <c:manualLayout>
          <c:xMode val="edge"/>
          <c:yMode val="edge"/>
          <c:x val="6.5079404631383106E-2"/>
          <c:y val="0.76373638226728513"/>
          <c:w val="0.92698411907372347"/>
          <c:h val="0.12087901341099483"/>
        </c:manualLayout>
      </c:layout>
      <c:overlay val="0"/>
      <c:spPr>
        <a:noFill/>
        <a:ln w="25432">
          <a:noFill/>
        </a:ln>
      </c:spPr>
      <c:txPr>
        <a:bodyPr/>
        <a:lstStyle/>
        <a:p>
          <a:pPr>
            <a:defRPr sz="92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7"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461538461538458"/>
        </c:manualLayout>
      </c:layout>
      <c:barChart>
        <c:barDir val="col"/>
        <c:grouping val="percentStacked"/>
        <c:varyColors val="0"/>
        <c:ser>
          <c:idx val="0"/>
          <c:order val="0"/>
          <c:tx>
            <c:strRef>
              <c:f>Sheet1!$A$2</c:f>
              <c:strCache>
                <c:ptCount val="1"/>
                <c:pt idx="0">
                  <c:v>Pleasure</c:v>
                </c:pt>
              </c:strCache>
            </c:strRef>
          </c:tx>
          <c:spPr>
            <a:solidFill>
              <a:srgbClr val="FF00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Sheet1!$B$2:$C$2</c:f>
              <c:numCache>
                <c:formatCode>0.0%</c:formatCode>
                <c:ptCount val="2"/>
                <c:pt idx="0">
                  <c:v>0.8080259642660873</c:v>
                </c:pt>
                <c:pt idx="1">
                  <c:v>0.35232863482149879</c:v>
                </c:pt>
              </c:numCache>
            </c:numRef>
          </c:val>
        </c:ser>
        <c:ser>
          <c:idx val="1"/>
          <c:order val="1"/>
          <c:tx>
            <c:strRef>
              <c:f>Sheet1!$A$3</c:f>
              <c:strCache>
                <c:ptCount val="1"/>
                <c:pt idx="0">
                  <c:v>VFR</c:v>
                </c:pt>
              </c:strCache>
            </c:strRef>
          </c:tx>
          <c:spPr>
            <a:solidFill>
              <a:srgbClr val="3366FF"/>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Sheet1!$B$3:$C$3</c:f>
              <c:numCache>
                <c:formatCode>0.0%</c:formatCode>
                <c:ptCount val="2"/>
                <c:pt idx="0">
                  <c:v>0.16700001415876128</c:v>
                </c:pt>
                <c:pt idx="1">
                  <c:v>0.45981809624742631</c:v>
                </c:pt>
              </c:numCache>
            </c:numRef>
          </c:val>
        </c:ser>
        <c:ser>
          <c:idx val="2"/>
          <c:order val="2"/>
          <c:tx>
            <c:strRef>
              <c:f>Sheet1!$A$4</c:f>
              <c:strCache>
                <c:ptCount val="1"/>
                <c:pt idx="0">
                  <c:v>Business</c:v>
                </c:pt>
              </c:strCache>
            </c:strRef>
          </c:tx>
          <c:spPr>
            <a:solidFill>
              <a:srgbClr val="FF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Sheet1!$B$4:$C$4</c:f>
              <c:numCache>
                <c:formatCode>0.0%</c:formatCode>
                <c:ptCount val="2"/>
                <c:pt idx="0">
                  <c:v>7.2486786432442085E-3</c:v>
                </c:pt>
                <c:pt idx="1">
                  <c:v>8.5166116089601285E-2</c:v>
                </c:pt>
              </c:numCache>
            </c:numRef>
          </c:val>
        </c:ser>
        <c:ser>
          <c:idx val="3"/>
          <c:order val="3"/>
          <c:tx>
            <c:strRef>
              <c:f>Sheet1!$A$5</c:f>
              <c:strCache>
                <c:ptCount val="1"/>
                <c:pt idx="0">
                  <c:v>Other</c:v>
                </c:pt>
              </c:strCache>
            </c:strRef>
          </c:tx>
          <c:spPr>
            <a:solidFill>
              <a:srgbClr val="00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Sheet1!$B$5:$C$5</c:f>
              <c:numCache>
                <c:formatCode>0.0%</c:formatCode>
                <c:ptCount val="2"/>
                <c:pt idx="0">
                  <c:v>1.7725342931907195E-2</c:v>
                </c:pt>
                <c:pt idx="1">
                  <c:v>0.10268715284147367</c:v>
                </c:pt>
              </c:numCache>
            </c:numRef>
          </c:val>
        </c:ser>
        <c:dLbls>
          <c:showLegendKey val="0"/>
          <c:showVal val="0"/>
          <c:showCatName val="0"/>
          <c:showSerName val="0"/>
          <c:showPercent val="0"/>
          <c:showBubbleSize val="0"/>
        </c:dLbls>
        <c:gapWidth val="150"/>
        <c:overlap val="100"/>
        <c:axId val="68575232"/>
        <c:axId val="68576768"/>
      </c:barChart>
      <c:catAx>
        <c:axId val="68575232"/>
        <c:scaling>
          <c:orientation val="minMax"/>
        </c:scaling>
        <c:delete val="0"/>
        <c:axPos val="b"/>
        <c:numFmt formatCode="General"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68576768"/>
        <c:crosses val="autoZero"/>
        <c:auto val="1"/>
        <c:lblAlgn val="ctr"/>
        <c:lblOffset val="100"/>
        <c:tickLblSkip val="1"/>
        <c:tickMarkSkip val="1"/>
        <c:noMultiLvlLbl val="0"/>
      </c:catAx>
      <c:valAx>
        <c:axId val="68576768"/>
        <c:scaling>
          <c:orientation val="minMax"/>
        </c:scaling>
        <c:delete val="0"/>
        <c:axPos val="l"/>
        <c:numFmt formatCode="0%"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68575232"/>
        <c:crosses val="autoZero"/>
        <c:crossBetween val="between"/>
        <c:majorUnit val="0.2"/>
      </c:valAx>
      <c:spPr>
        <a:noFill/>
        <a:ln w="12682">
          <a:solidFill>
            <a:schemeClr val="tx1"/>
          </a:solidFill>
          <a:prstDash val="solid"/>
        </a:ln>
      </c:spPr>
    </c:plotArea>
    <c:legend>
      <c:legendPos val="b"/>
      <c:layout>
        <c:manualLayout>
          <c:xMode val="edge"/>
          <c:yMode val="edge"/>
          <c:x val="6.3492023751403087E-2"/>
          <c:y val="0.76923074698307337"/>
          <c:w val="0.91269848820566746"/>
          <c:h val="9.3406506004931167E-2"/>
        </c:manualLayout>
      </c:layout>
      <c:overlay val="0"/>
      <c:spPr>
        <a:noFill/>
        <a:ln w="25364">
          <a:noFill/>
        </a:ln>
      </c:spPr>
      <c:txPr>
        <a:bodyPr/>
        <a:lstStyle/>
        <a:p>
          <a:pPr>
            <a:defRPr sz="10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6134889753567"/>
          <c:y val="5.4545454545454543E-2"/>
          <c:w val="0.84954604409857326"/>
          <c:h val="0.68888888888888888"/>
        </c:manualLayout>
      </c:layout>
      <c:barChart>
        <c:barDir val="col"/>
        <c:grouping val="clustered"/>
        <c:varyColors val="0"/>
        <c:ser>
          <c:idx val="0"/>
          <c:order val="0"/>
          <c:tx>
            <c:strRef>
              <c:f>Sheet1!$A$2</c:f>
              <c:strCache>
                <c:ptCount val="1"/>
                <c:pt idx="0">
                  <c:v>Private</c:v>
                </c:pt>
              </c:strCache>
            </c:strRef>
          </c:tx>
          <c:spPr>
            <a:solidFill>
              <a:srgbClr val="FF0000"/>
            </a:solidFill>
            <a:ln w="9352">
              <a:solidFill>
                <a:schemeClr val="tx1"/>
              </a:solidFill>
              <a:prstDash val="solid"/>
            </a:ln>
          </c:spPr>
          <c:invertIfNegative val="0"/>
          <c:dLbls>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Sheet1!$B$2:$C$2</c:f>
              <c:numCache>
                <c:formatCode>0.0%</c:formatCode>
                <c:ptCount val="2"/>
                <c:pt idx="0">
                  <c:v>0.54740322212872938</c:v>
                </c:pt>
                <c:pt idx="1">
                  <c:v>0.61216774659652284</c:v>
                </c:pt>
              </c:numCache>
            </c:numRef>
          </c:val>
        </c:ser>
        <c:ser>
          <c:idx val="1"/>
          <c:order val="1"/>
          <c:tx>
            <c:strRef>
              <c:f>Sheet1!$A$3</c:f>
              <c:strCache>
                <c:ptCount val="1"/>
                <c:pt idx="0">
                  <c:v>Commercial</c:v>
                </c:pt>
              </c:strCache>
            </c:strRef>
          </c:tx>
          <c:spPr>
            <a:solidFill>
              <a:srgbClr val="3366FF"/>
            </a:solidFill>
            <a:ln w="9352">
              <a:solidFill>
                <a:schemeClr val="tx1"/>
              </a:solidFill>
              <a:prstDash val="solid"/>
            </a:ln>
          </c:spPr>
          <c:invertIfNegative val="0"/>
          <c:dLbls>
            <c:dLbl>
              <c:idx val="0"/>
              <c:layout>
                <c:manualLayout>
                  <c:x val="1.8917801676853391E-2"/>
                  <c:y val="-4.0148442392133766E-3"/>
                </c:manualLayout>
              </c:layout>
              <c:dLblPos val="outEnd"/>
              <c:showLegendKey val="0"/>
              <c:showVal val="1"/>
              <c:showCatName val="0"/>
              <c:showSerName val="0"/>
              <c:showPercent val="0"/>
              <c:showBubbleSize val="0"/>
            </c:dLbl>
            <c:dLbl>
              <c:idx val="1"/>
              <c:layout>
                <c:manualLayout>
                  <c:x val="1.2432737362660453E-2"/>
                  <c:y val="-7.8255688029534535E-3"/>
                </c:manualLayout>
              </c:layout>
              <c:dLblPos val="outEnd"/>
              <c:showLegendKey val="0"/>
              <c:showVal val="1"/>
              <c:showCatName val="0"/>
              <c:showSerName val="0"/>
              <c:showPercent val="0"/>
              <c:showBubbleSize val="0"/>
            </c:dLbl>
            <c:dLbl>
              <c:idx val="3"/>
              <c:layout>
                <c:manualLayout>
                  <c:x val="2.1511709667082352E-2"/>
                  <c:y val="-5.3633272984242577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Sheet1!$B$3:$C$3</c:f>
              <c:numCache>
                <c:formatCode>0.0%</c:formatCode>
                <c:ptCount val="2"/>
                <c:pt idx="0">
                  <c:v>0.25963700681822588</c:v>
                </c:pt>
                <c:pt idx="1">
                  <c:v>0.25933282517741896</c:v>
                </c:pt>
              </c:numCache>
            </c:numRef>
          </c:val>
        </c:ser>
        <c:ser>
          <c:idx val="2"/>
          <c:order val="2"/>
          <c:tx>
            <c:strRef>
              <c:f>Sheet1!$A$4</c:f>
              <c:strCache>
                <c:ptCount val="1"/>
                <c:pt idx="0">
                  <c:v>Campgrounds</c:v>
                </c:pt>
              </c:strCache>
            </c:strRef>
          </c:tx>
          <c:spPr>
            <a:solidFill>
              <a:srgbClr val="00FF00"/>
            </a:solidFill>
            <a:ln w="9352">
              <a:solidFill>
                <a:schemeClr val="tx1"/>
              </a:solidFill>
              <a:prstDash val="solid"/>
            </a:ln>
          </c:spPr>
          <c:invertIfNegative val="0"/>
          <c:dLbls>
            <c:dLbl>
              <c:idx val="0"/>
              <c:layout>
                <c:manualLayout>
                  <c:x val="2.1078021219743084E-2"/>
                  <c:y val="-6.275067476072759E-3"/>
                </c:manualLayout>
              </c:layout>
              <c:dLblPos val="outEnd"/>
              <c:showLegendKey val="0"/>
              <c:showVal val="1"/>
              <c:showCatName val="0"/>
              <c:showSerName val="0"/>
              <c:showPercent val="0"/>
              <c:showBubbleSize val="0"/>
            </c:dLbl>
            <c:dLbl>
              <c:idx val="1"/>
              <c:layout>
                <c:manualLayout>
                  <c:x val="1.7186990627988528E-2"/>
                  <c:y val="-4.0880470877834368E-3"/>
                </c:manualLayout>
              </c:layout>
              <c:dLblPos val="outEnd"/>
              <c:showLegendKey val="0"/>
              <c:showVal val="1"/>
              <c:showCatName val="0"/>
              <c:showSerName val="0"/>
              <c:showPercent val="0"/>
              <c:showBubbleSize val="0"/>
            </c:dLbl>
            <c:dLbl>
              <c:idx val="2"/>
              <c:layout>
                <c:manualLayout>
                  <c:x val="2.1077875495630619E-2"/>
                  <c:y val="-9.257306298185693E-3"/>
                </c:manualLayout>
              </c:layout>
              <c:dLblPos val="outEnd"/>
              <c:showLegendKey val="0"/>
              <c:showVal val="1"/>
              <c:showCatName val="0"/>
              <c:showSerName val="0"/>
              <c:showPercent val="0"/>
              <c:showBubbleSize val="0"/>
            </c:dLbl>
            <c:dLbl>
              <c:idx val="3"/>
              <c:layout>
                <c:manualLayout>
                  <c:x val="2.1077895487533607E-2"/>
                  <c:y val="-4.7522273581860749E-3"/>
                </c:manualLayout>
              </c:layout>
              <c:dLblPos val="outEnd"/>
              <c:showLegendKey val="0"/>
              <c:showVal val="1"/>
              <c:showCatName val="0"/>
              <c:showSerName val="0"/>
              <c:showPercent val="0"/>
              <c:showBubbleSize val="0"/>
            </c:dLbl>
            <c:dLbl>
              <c:idx val="4"/>
              <c:layout>
                <c:manualLayout>
                  <c:x val="1.5889848034559832E-2"/>
                  <c:y val="-5.714264160096974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Sheet1!$B$4:$C$4</c:f>
              <c:numCache>
                <c:formatCode>0.0%</c:formatCode>
                <c:ptCount val="2"/>
                <c:pt idx="0">
                  <c:v>0.13636499030637111</c:v>
                </c:pt>
                <c:pt idx="1">
                  <c:v>5.3090812696641967E-2</c:v>
                </c:pt>
              </c:numCache>
            </c:numRef>
          </c:val>
        </c:ser>
        <c:dLbls>
          <c:showLegendKey val="0"/>
          <c:showVal val="0"/>
          <c:showCatName val="0"/>
          <c:showSerName val="0"/>
          <c:showPercent val="0"/>
          <c:showBubbleSize val="0"/>
        </c:dLbls>
        <c:gapWidth val="150"/>
        <c:axId val="89411968"/>
        <c:axId val="89413888"/>
      </c:barChart>
      <c:catAx>
        <c:axId val="89411968"/>
        <c:scaling>
          <c:orientation val="minMax"/>
        </c:scaling>
        <c:delete val="0"/>
        <c:axPos val="b"/>
        <c:numFmt formatCode="General" sourceLinked="1"/>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89413888"/>
        <c:crosses val="autoZero"/>
        <c:auto val="1"/>
        <c:lblAlgn val="ctr"/>
        <c:lblOffset val="100"/>
        <c:tickLblSkip val="1"/>
        <c:tickMarkSkip val="1"/>
        <c:noMultiLvlLbl val="0"/>
      </c:catAx>
      <c:valAx>
        <c:axId val="89413888"/>
        <c:scaling>
          <c:orientation val="minMax"/>
        </c:scaling>
        <c:delete val="0"/>
        <c:axPos val="l"/>
        <c:numFmt formatCode="0%" sourceLinked="0"/>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89411968"/>
        <c:crosses val="autoZero"/>
        <c:crossBetween val="between"/>
        <c:majorUnit val="0.2"/>
      </c:valAx>
      <c:spPr>
        <a:noFill/>
        <a:ln w="25398">
          <a:noFill/>
        </a:ln>
      </c:spPr>
    </c:plotArea>
    <c:legend>
      <c:legendPos val="b"/>
      <c:layout>
        <c:manualLayout>
          <c:xMode val="edge"/>
          <c:yMode val="edge"/>
          <c:x val="0.1841764744071302"/>
          <c:y val="0.89494960919940258"/>
          <c:w val="0.67055767322370929"/>
          <c:h val="0.10505039080059742"/>
        </c:manualLayout>
      </c:layout>
      <c:overlay val="0"/>
      <c:spPr>
        <a:noFill/>
        <a:ln w="18704">
          <a:noFill/>
        </a:ln>
      </c:spPr>
      <c:txPr>
        <a:bodyPr/>
        <a:lstStyle/>
        <a:p>
          <a:pPr>
            <a:defRPr sz="947"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4"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736263736263732"/>
        </c:manualLayout>
      </c:layout>
      <c:barChart>
        <c:barDir val="col"/>
        <c:grouping val="percentStacked"/>
        <c:varyColors val="0"/>
        <c:ser>
          <c:idx val="0"/>
          <c:order val="0"/>
          <c:tx>
            <c:strRef>
              <c:f>Sheet1!$A$2</c:f>
              <c:strCache>
                <c:ptCount val="1"/>
                <c:pt idx="0">
                  <c:v>Jan-Mar</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Sheet1!$B$2:$C$2</c:f>
              <c:numCache>
                <c:formatCode>0.00%</c:formatCode>
                <c:ptCount val="2"/>
                <c:pt idx="0">
                  <c:v>7.2897860464455302E-2</c:v>
                </c:pt>
                <c:pt idx="1">
                  <c:v>0.19853954233208712</c:v>
                </c:pt>
              </c:numCache>
            </c:numRef>
          </c:val>
        </c:ser>
        <c:ser>
          <c:idx val="1"/>
          <c:order val="1"/>
          <c:tx>
            <c:strRef>
              <c:f>Sheet1!$A$3</c:f>
              <c:strCache>
                <c:ptCount val="1"/>
                <c:pt idx="0">
                  <c:v>Apr-Jun</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Sheet1!$B$3:$C$3</c:f>
              <c:numCache>
                <c:formatCode>0.00%</c:formatCode>
                <c:ptCount val="2"/>
                <c:pt idx="0">
                  <c:v>0.32600423256231242</c:v>
                </c:pt>
                <c:pt idx="1">
                  <c:v>0.26167628599961495</c:v>
                </c:pt>
              </c:numCache>
            </c:numRef>
          </c:val>
        </c:ser>
        <c:ser>
          <c:idx val="2"/>
          <c:order val="2"/>
          <c:tx>
            <c:strRef>
              <c:f>Sheet1!$A$4</c:f>
              <c:strCache>
                <c:ptCount val="1"/>
                <c:pt idx="0">
                  <c:v>Jul-Sep</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Sheet1!$B$4:$C$4</c:f>
              <c:numCache>
                <c:formatCode>0.00%</c:formatCode>
                <c:ptCount val="2"/>
                <c:pt idx="0">
                  <c:v>0.55017669398474978</c:v>
                </c:pt>
                <c:pt idx="1">
                  <c:v>0.30817411633213626</c:v>
                </c:pt>
              </c:numCache>
            </c:numRef>
          </c:val>
        </c:ser>
        <c:ser>
          <c:idx val="3"/>
          <c:order val="3"/>
          <c:tx>
            <c:strRef>
              <c:f>Sheet1!$A$5</c:f>
              <c:strCache>
                <c:ptCount val="1"/>
                <c:pt idx="0">
                  <c:v>Oct-Dec</c:v>
                </c:pt>
              </c:strCache>
            </c:strRef>
          </c:tx>
          <c:spPr>
            <a:solidFill>
              <a:srgbClr val="00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Sheet1!$B$5:$C$5</c:f>
              <c:numCache>
                <c:formatCode>0.00%</c:formatCode>
                <c:ptCount val="2"/>
                <c:pt idx="0">
                  <c:v>5.0921212988482498E-2</c:v>
                </c:pt>
                <c:pt idx="1">
                  <c:v>0.23161005533616166</c:v>
                </c:pt>
              </c:numCache>
            </c:numRef>
          </c:val>
        </c:ser>
        <c:dLbls>
          <c:showLegendKey val="0"/>
          <c:showVal val="0"/>
          <c:showCatName val="0"/>
          <c:showSerName val="0"/>
          <c:showPercent val="0"/>
          <c:showBubbleSize val="0"/>
        </c:dLbls>
        <c:gapWidth val="150"/>
        <c:overlap val="100"/>
        <c:axId val="144890496"/>
        <c:axId val="145006976"/>
      </c:barChart>
      <c:catAx>
        <c:axId val="144890496"/>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45006976"/>
        <c:crosses val="autoZero"/>
        <c:auto val="1"/>
        <c:lblAlgn val="ctr"/>
        <c:lblOffset val="100"/>
        <c:tickLblSkip val="1"/>
        <c:tickMarkSkip val="1"/>
        <c:noMultiLvlLbl val="0"/>
      </c:catAx>
      <c:valAx>
        <c:axId val="145006976"/>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44890496"/>
        <c:crosses val="autoZero"/>
        <c:crossBetween val="between"/>
        <c:majorUnit val="0.2"/>
      </c:valAx>
      <c:spPr>
        <a:noFill/>
        <a:ln w="12754">
          <a:solidFill>
            <a:schemeClr val="tx1"/>
          </a:solidFill>
          <a:prstDash val="solid"/>
        </a:ln>
      </c:spPr>
    </c:plotArea>
    <c:legend>
      <c:legendPos val="b"/>
      <c:layout>
        <c:manualLayout>
          <c:xMode val="edge"/>
          <c:yMode val="edge"/>
          <c:x val="5.8730190371773149E-2"/>
          <c:y val="0.76923079135655992"/>
          <c:w val="0.9126984285192199"/>
          <c:h val="9.3406680329342406E-2"/>
        </c:manualLayou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Sheet1!$A$2</c:f>
              <c:strCache>
                <c:ptCount val="1"/>
                <c:pt idx="0">
                  <c:v>Male</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Sheet1!$B$2:$C$2</c:f>
              <c:numCache>
                <c:formatCode>0.0%</c:formatCode>
                <c:ptCount val="2"/>
                <c:pt idx="0">
                  <c:v>0.65900803388444151</c:v>
                </c:pt>
                <c:pt idx="1">
                  <c:v>0.53538168901597205</c:v>
                </c:pt>
              </c:numCache>
            </c:numRef>
          </c:val>
        </c:ser>
        <c:ser>
          <c:idx val="1"/>
          <c:order val="1"/>
          <c:tx>
            <c:strRef>
              <c:f>Sheet1!$A$3</c:f>
              <c:strCache>
                <c:ptCount val="1"/>
                <c:pt idx="0">
                  <c:v>Female</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Sheet1!$B$3:$C$3</c:f>
              <c:numCache>
                <c:formatCode>0.0%</c:formatCode>
                <c:ptCount val="2"/>
                <c:pt idx="0">
                  <c:v>0.34099196611555843</c:v>
                </c:pt>
                <c:pt idx="1">
                  <c:v>0.46461831098402784</c:v>
                </c:pt>
              </c:numCache>
            </c:numRef>
          </c:val>
        </c:ser>
        <c:dLbls>
          <c:showLegendKey val="0"/>
          <c:showVal val="0"/>
          <c:showCatName val="0"/>
          <c:showSerName val="0"/>
          <c:showPercent val="0"/>
          <c:showBubbleSize val="0"/>
        </c:dLbls>
        <c:gapWidth val="150"/>
        <c:axId val="145302272"/>
        <c:axId val="145303808"/>
      </c:barChart>
      <c:catAx>
        <c:axId val="145302272"/>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45303808"/>
        <c:crosses val="autoZero"/>
        <c:auto val="1"/>
        <c:lblAlgn val="ctr"/>
        <c:lblOffset val="100"/>
        <c:tickLblSkip val="1"/>
        <c:tickMarkSkip val="1"/>
        <c:noMultiLvlLbl val="0"/>
      </c:catAx>
      <c:valAx>
        <c:axId val="145303808"/>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45302272"/>
        <c:crosses val="autoZero"/>
        <c:crossBetween val="between"/>
        <c:majorUnit val="0.2"/>
      </c:valAx>
      <c:spPr>
        <a:noFill/>
        <a:ln w="25409">
          <a:noFill/>
        </a:ln>
      </c:spPr>
    </c:plotArea>
    <c:legend>
      <c:legendPos val="r"/>
      <c:layout>
        <c:manualLayout>
          <c:xMode val="edge"/>
          <c:yMode val="edge"/>
          <c:x val="0.36803550465282742"/>
          <c:y val="4.3765606647235396E-2"/>
          <c:w val="0.23085455598704116"/>
          <c:h val="0.10547681539807524"/>
        </c:manualLayout>
      </c:layout>
      <c:overlay val="0"/>
      <c:spPr>
        <a:noFill/>
        <a:ln w="18805">
          <a:noFill/>
        </a:ln>
      </c:spPr>
      <c:txPr>
        <a:bodyPr/>
        <a:lstStyle/>
        <a:p>
          <a:pPr>
            <a:defRPr sz="9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86832600809"/>
          <c:y val="0.11706199887719702"/>
          <c:w val="0.88412698412698409"/>
          <c:h val="0.63736263736263732"/>
        </c:manualLayout>
      </c:layout>
      <c:barChart>
        <c:barDir val="col"/>
        <c:grouping val="percentStacked"/>
        <c:varyColors val="0"/>
        <c:ser>
          <c:idx val="0"/>
          <c:order val="0"/>
          <c:tx>
            <c:strRef>
              <c:f>Sheet1!$A$2</c:f>
              <c:strCache>
                <c:ptCount val="1"/>
                <c:pt idx="0">
                  <c:v>1 person</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Sheet1!$B$2:$C$2</c:f>
              <c:numCache>
                <c:formatCode>0.0%</c:formatCode>
                <c:ptCount val="2"/>
                <c:pt idx="0">
                  <c:v>0.22536914364363156</c:v>
                </c:pt>
                <c:pt idx="1">
                  <c:v>0.38736104646570158</c:v>
                </c:pt>
              </c:numCache>
            </c:numRef>
          </c:val>
        </c:ser>
        <c:ser>
          <c:idx val="1"/>
          <c:order val="1"/>
          <c:tx>
            <c:strRef>
              <c:f>Sheet1!$A$3</c:f>
              <c:strCache>
                <c:ptCount val="1"/>
                <c:pt idx="0">
                  <c:v>2 persons</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Sheet1!$B$3:$C$3</c:f>
              <c:numCache>
                <c:formatCode>0.0%</c:formatCode>
                <c:ptCount val="2"/>
                <c:pt idx="0">
                  <c:v>0.36031509478728785</c:v>
                </c:pt>
                <c:pt idx="1">
                  <c:v>0.37590866845235421</c:v>
                </c:pt>
              </c:numCache>
            </c:numRef>
          </c:val>
        </c:ser>
        <c:ser>
          <c:idx val="2"/>
          <c:order val="2"/>
          <c:tx>
            <c:strRef>
              <c:f>Sheet1!$A$4</c:f>
              <c:strCache>
                <c:ptCount val="1"/>
                <c:pt idx="0">
                  <c:v>3+ persons </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Fishing</c:v>
                </c:pt>
                <c:pt idx="1">
                  <c:v>Total</c:v>
                </c:pt>
              </c:strCache>
            </c:strRef>
          </c:cat>
          <c:val>
            <c:numRef>
              <c:f>Sheet1!$B$4:$C$4</c:f>
              <c:numCache>
                <c:formatCode>0.0%</c:formatCode>
                <c:ptCount val="2"/>
                <c:pt idx="0">
                  <c:v>0.41431576156908062</c:v>
                </c:pt>
                <c:pt idx="1">
                  <c:v>0.23673028508097474</c:v>
                </c:pt>
              </c:numCache>
            </c:numRef>
          </c:val>
        </c:ser>
        <c:dLbls>
          <c:showLegendKey val="0"/>
          <c:showVal val="0"/>
          <c:showCatName val="0"/>
          <c:showSerName val="0"/>
          <c:showPercent val="0"/>
          <c:showBubbleSize val="0"/>
        </c:dLbls>
        <c:gapWidth val="150"/>
        <c:overlap val="100"/>
        <c:axId val="145587200"/>
        <c:axId val="145609472"/>
      </c:barChart>
      <c:catAx>
        <c:axId val="145587200"/>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45609472"/>
        <c:crosses val="autoZero"/>
        <c:auto val="1"/>
        <c:lblAlgn val="ctr"/>
        <c:lblOffset val="100"/>
        <c:tickLblSkip val="1"/>
        <c:tickMarkSkip val="1"/>
        <c:noMultiLvlLbl val="0"/>
      </c:catAx>
      <c:valAx>
        <c:axId val="145609472"/>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45587200"/>
        <c:crosses val="autoZero"/>
        <c:crossBetween val="between"/>
        <c:majorUnit val="0.2"/>
      </c:valAx>
      <c:spPr>
        <a:noFill/>
        <a:ln w="12754">
          <a:solidFill>
            <a:schemeClr val="tx1"/>
          </a:solidFill>
          <a:prstDash val="solid"/>
        </a:ln>
      </c:spPr>
    </c:plotArea>
    <c:legend>
      <c:legendPos val="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Fishing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explosion val="1"/>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5731105894913683"/>
                  <c:y val="3.3690357011145471E-2"/>
                </c:manualLayout>
              </c:layout>
              <c:tx>
                <c:rich>
                  <a:bodyPr/>
                  <a:lstStyle/>
                  <a:p>
                    <a:r>
                      <a:rPr lang="nn-NO" dirty="0">
                        <a:solidFill>
                          <a:schemeClr val="bg1"/>
                        </a:solidFill>
                      </a:rPr>
                      <a:t>$50 K- $75 K, 13%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0.16503948487038067</c:v>
                </c:pt>
                <c:pt idx="1">
                  <c:v>0.12581050637830751</c:v>
                </c:pt>
                <c:pt idx="2">
                  <c:v>0.16965051246368107</c:v>
                </c:pt>
                <c:pt idx="3">
                  <c:v>0.38857335394364867</c:v>
                </c:pt>
                <c:pt idx="4">
                  <c:v>0.15092614234398216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Total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tx>
                <c:rich>
                  <a:bodyPr/>
                  <a:lstStyle/>
                  <a:p>
                    <a:r>
                      <a:rPr lang="nn-NO" dirty="0">
                        <a:solidFill>
                          <a:schemeClr val="bg1"/>
                        </a:solidFill>
                      </a:rPr>
                      <a:t>$50 K- $75 K, 13%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0.19190189275780567</c:v>
                </c:pt>
                <c:pt idx="1">
                  <c:v>0.12705507429660656</c:v>
                </c:pt>
                <c:pt idx="2">
                  <c:v>0.17161319236094949</c:v>
                </c:pt>
                <c:pt idx="3">
                  <c:v>0.36131569181432177</c:v>
                </c:pt>
                <c:pt idx="4">
                  <c:v>0.14811414877031653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Total Visits </a:t>
            </a:r>
            <a:endParaRPr lang="en-CA" sz="966" b="1" i="0" u="none" strike="noStrike" baseline="0" dirty="0">
              <a:solidFill>
                <a:srgbClr val="000000"/>
              </a:solidFill>
              <a:latin typeface="Arial"/>
              <a:cs typeface="Arial"/>
            </a:endParaRPr>
          </a:p>
        </c:rich>
      </c:tx>
      <c:layout>
        <c:manualLayout>
          <c:xMode val="edge"/>
          <c:yMode val="edge"/>
          <c:x val="0.32181187333597688"/>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21%</a:t>
                    </a:r>
                  </a:p>
                </c:rich>
              </c:tx>
              <c:showLegendKey val="0"/>
              <c:showVal val="1"/>
              <c:showCatName val="1"/>
              <c:showSerName val="0"/>
              <c:showPercent val="0"/>
              <c:showBubbleSize val="0"/>
            </c:dLbl>
            <c:dLbl>
              <c:idx val="2"/>
              <c:layout>
                <c:manualLayout>
                  <c:x val="-4.4868719197870048E-2"/>
                  <c:y val="-0.23848362375562657"/>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6.9294800574487989E-2</c:v>
                </c:pt>
                <c:pt idx="1">
                  <c:v>0.2083222261879713</c:v>
                </c:pt>
                <c:pt idx="2">
                  <c:v>0.3986146999652983</c:v>
                </c:pt>
                <c:pt idx="3">
                  <c:v>0.32376827327224239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Fishing Visits </a:t>
            </a:r>
            <a:endParaRPr lang="en-CA" sz="966" b="1" i="0" u="none" strike="noStrike" baseline="0" dirty="0">
              <a:solidFill>
                <a:srgbClr val="000000"/>
              </a:solidFill>
              <a:latin typeface="Arial"/>
              <a:cs typeface="Arial"/>
            </a:endParaRPr>
          </a:p>
        </c:rich>
      </c:tx>
      <c:layout>
        <c:manualLayout>
          <c:xMode val="edge"/>
          <c:yMode val="edge"/>
          <c:x val="0.28584065031439415"/>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25%</a:t>
                    </a:r>
                  </a:p>
                </c:rich>
              </c:tx>
              <c:showLegendKey val="0"/>
              <c:showVal val="1"/>
              <c:showCatName val="1"/>
              <c:showSerName val="0"/>
              <c:showPercent val="0"/>
              <c:showBubbleSize val="0"/>
            </c:dLbl>
            <c:dLbl>
              <c:idx val="2"/>
              <c:layout>
                <c:manualLayout>
                  <c:x val="6.2295502180932417E-2"/>
                  <c:y val="-0.21583468585977414"/>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5.7271047875387136E-2</c:v>
                </c:pt>
                <c:pt idx="1">
                  <c:v>0.25135694767675559</c:v>
                </c:pt>
                <c:pt idx="2">
                  <c:v>0.42548898275179697</c:v>
                </c:pt>
                <c:pt idx="3">
                  <c:v>0.26588302169606037</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999" b="1" i="0" u="none" strike="noStrike" baseline="0" dirty="0" smtClean="0">
                <a:solidFill>
                  <a:srgbClr val="000000"/>
                </a:solidFill>
                <a:latin typeface="Arial"/>
                <a:cs typeface="Arial"/>
              </a:rPr>
              <a:t>Total Visits </a:t>
            </a:r>
            <a:r>
              <a:rPr lang="en-CA" sz="999" b="1" i="0" u="none" strike="noStrike" baseline="0" dirty="0">
                <a:solidFill>
                  <a:srgbClr val="000000"/>
                </a:solidFill>
                <a:latin typeface="Arial"/>
                <a:cs typeface="Arial"/>
              </a:rPr>
              <a:t>by Origin</a:t>
            </a:r>
          </a:p>
          <a:p>
            <a:pPr>
              <a:defRPr sz="1171" b="1" i="0" u="none" strike="noStrike" baseline="0">
                <a:solidFill>
                  <a:schemeClr val="tx1"/>
                </a:solidFill>
                <a:latin typeface="Arial"/>
                <a:ea typeface="Arial"/>
                <a:cs typeface="Arial"/>
              </a:defRPr>
            </a:pPr>
            <a:r>
              <a:rPr lang="en-CA" sz="800" b="1" i="0" u="none" strike="noStrike" baseline="0" dirty="0" smtClean="0">
                <a:solidFill>
                  <a:srgbClr val="000000"/>
                </a:solidFill>
                <a:latin typeface="Arial"/>
                <a:cs typeface="Arial"/>
              </a:rPr>
              <a:t>142 </a:t>
            </a:r>
            <a:r>
              <a:rPr lang="en-CA" sz="800" b="1" i="0" u="none" strike="noStrike" baseline="0" dirty="0">
                <a:solidFill>
                  <a:srgbClr val="000000"/>
                </a:solidFill>
                <a:latin typeface="Arial"/>
                <a:cs typeface="Arial"/>
              </a:rPr>
              <a:t>million</a:t>
            </a:r>
            <a:endParaRPr lang="en-CA" dirty="0"/>
          </a:p>
        </c:rich>
      </c:tx>
      <c:layout>
        <c:manualLayout>
          <c:xMode val="edge"/>
          <c:yMode val="edge"/>
          <c:x val="0.33519553072625696"/>
          <c:y val="0.86322188449848025"/>
        </c:manualLayout>
      </c:layout>
      <c:overlay val="0"/>
      <c:spPr>
        <a:noFill/>
        <a:ln w="25374">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1"/>
              <c:layout/>
              <c:tx>
                <c:rich>
                  <a:bodyPr/>
                  <a:lstStyle/>
                  <a:p>
                    <a:r>
                      <a:rPr lang="en-US" dirty="0">
                        <a:solidFill>
                          <a:schemeClr val="bg1"/>
                        </a:solidFill>
                      </a:rPr>
                      <a:t>U.S., 8.0%</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0.85543472981328639</c:v>
                </c:pt>
                <c:pt idx="1">
                  <c:v>8.0473924159337074E-2</c:v>
                </c:pt>
                <c:pt idx="2">
                  <c:v>4.6018359830241558E-2</c:v>
                </c:pt>
                <c:pt idx="3">
                  <c:v>1.8072986197135005E-2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Fishing Visitor </a:t>
            </a:r>
            <a:r>
              <a:rPr lang="en-CA" sz="966" b="1" i="0" u="none" strike="noStrike" baseline="0" dirty="0">
                <a:solidFill>
                  <a:srgbClr val="000000"/>
                </a:solidFill>
                <a:latin typeface="Arial"/>
                <a:cs typeface="Arial"/>
              </a:rPr>
              <a:t>Spending by Origin</a:t>
            </a:r>
          </a:p>
          <a:p>
            <a:pPr>
              <a:defRPr sz="1096" b="1" i="0" u="none" strike="noStrike" baseline="0">
                <a:solidFill>
                  <a:schemeClr val="tx1"/>
                </a:solidFill>
                <a:latin typeface="Arial"/>
                <a:ea typeface="Arial"/>
                <a:cs typeface="Arial"/>
              </a:defRPr>
            </a:pPr>
            <a:r>
              <a:rPr lang="en-CA" sz="773" b="1" i="0" u="none" strike="noStrike" baseline="0" dirty="0" smtClean="0">
                <a:solidFill>
                  <a:srgbClr val="000000"/>
                </a:solidFill>
                <a:latin typeface="Arial"/>
                <a:cs typeface="Arial"/>
              </a:rPr>
              <a:t>$1.2 billion</a:t>
            </a:r>
            <a:endParaRPr lang="en-CA" dirty="0"/>
          </a:p>
        </c:rich>
      </c:tx>
      <c:layout>
        <c:manualLayout>
          <c:xMode val="edge"/>
          <c:yMode val="edge"/>
          <c:x val="8.7998923695689138E-2"/>
          <c:y val="0.87767588555718867"/>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spending</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manualLayout>
                  <c:x val="0.17114201552144112"/>
                  <c:y val="1.0871800343215538E-2"/>
                </c:manualLayout>
              </c:layout>
              <c:tx>
                <c:rich>
                  <a:bodyPr/>
                  <a:lstStyle/>
                  <a:p>
                    <a:r>
                      <a:rPr lang="en-US" dirty="0">
                        <a:solidFill>
                          <a:schemeClr val="bg1"/>
                        </a:solidFill>
                      </a:rPr>
                      <a:t>U.S., 31.5%</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0.59406755351157503</c:v>
                </c:pt>
                <c:pt idx="1">
                  <c:v>0.31468250338138759</c:v>
                </c:pt>
                <c:pt idx="2">
                  <c:v>3.7822099159460727E-2</c:v>
                </c:pt>
                <c:pt idx="3">
                  <c:v>5.3427843947576666E-2</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3" b="1" i="0" u="none" strike="noStrike" baseline="0" dirty="0" smtClean="0">
                <a:solidFill>
                  <a:srgbClr val="000000"/>
                </a:solidFill>
                <a:latin typeface="Arial"/>
                <a:cs typeface="Arial"/>
              </a:rPr>
              <a:t>Total Visitor </a:t>
            </a:r>
            <a:r>
              <a:rPr lang="en-CA" sz="1003" b="1" i="0" u="none" strike="noStrike" baseline="0" dirty="0">
                <a:solidFill>
                  <a:srgbClr val="000000"/>
                </a:solidFill>
                <a:latin typeface="Arial"/>
                <a:cs typeface="Arial"/>
              </a:rPr>
              <a:t>Spending by Origin</a:t>
            </a:r>
          </a:p>
          <a:p>
            <a:pPr>
              <a:defRPr sz="1183" b="1" i="0" u="none" strike="noStrike" baseline="0">
                <a:solidFill>
                  <a:schemeClr val="tx1"/>
                </a:solidFill>
                <a:latin typeface="Arial"/>
                <a:ea typeface="Arial"/>
                <a:cs typeface="Arial"/>
              </a:defRPr>
            </a:pPr>
            <a:r>
              <a:rPr lang="en-CA" sz="803" b="1" i="0" u="none" strike="noStrike" baseline="0" dirty="0" smtClean="0">
                <a:solidFill>
                  <a:srgbClr val="000000"/>
                </a:solidFill>
                <a:latin typeface="Arial"/>
                <a:cs typeface="Arial"/>
              </a:rPr>
              <a:t>$25.4 </a:t>
            </a:r>
            <a:r>
              <a:rPr lang="en-CA" sz="803" b="1" i="0" u="none" strike="noStrike" baseline="0" dirty="0">
                <a:solidFill>
                  <a:srgbClr val="000000"/>
                </a:solidFill>
                <a:latin typeface="Arial"/>
                <a:cs typeface="Arial"/>
              </a:rPr>
              <a:t>billion</a:t>
            </a:r>
            <a:endParaRPr lang="en-CA" dirty="0"/>
          </a:p>
        </c:rich>
      </c:tx>
      <c:layout>
        <c:manualLayout>
          <c:xMode val="edge"/>
          <c:yMode val="edge"/>
          <c:x val="0.21785645288762698"/>
          <c:y val="0.88581853526180032"/>
        </c:manualLayout>
      </c:layout>
      <c:overlay val="0"/>
      <c:spPr>
        <a:noFill/>
        <a:ln w="25488">
          <a:noFill/>
        </a:ln>
      </c:spPr>
    </c:title>
    <c:autoTitleDeleted val="0"/>
    <c:plotArea>
      <c:layout>
        <c:manualLayout>
          <c:layoutTarget val="inner"/>
          <c:xMode val="edge"/>
          <c:yMode val="edge"/>
          <c:x val="0.12569832402234637"/>
          <c:y val="7.64525993883792E-2"/>
          <c:w val="0.68994413407821231"/>
          <c:h val="0.75535168195718649"/>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1"/>
              <c:layout>
                <c:manualLayout>
                  <c:x val="0.13519524046483036"/>
                  <c:y val="-0.15052326733212842"/>
                </c:manualLayout>
              </c:layout>
              <c:tx>
                <c:rich>
                  <a:bodyPr/>
                  <a:lstStyle/>
                  <a:p>
                    <a:r>
                      <a:rPr lang="en-US" dirty="0">
                        <a:solidFill>
                          <a:schemeClr val="bg1"/>
                        </a:solidFill>
                      </a:rPr>
                      <a:t>U.S., 14.3%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0.549471076380461</c:v>
                </c:pt>
                <c:pt idx="1">
                  <c:v>0.14298835308130076</c:v>
                </c:pt>
                <c:pt idx="2">
                  <c:v>9.0865828872085427E-2</c:v>
                </c:pt>
                <c:pt idx="3">
                  <c:v>0.21667474166615286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Fishing</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Sheet1!$B$2:$N$2</c:f>
              <c:numCache>
                <c:formatCode>0%</c:formatCode>
                <c:ptCount val="13"/>
                <c:pt idx="0">
                  <c:v>7.5749610609123372E-2</c:v>
                </c:pt>
                <c:pt idx="1">
                  <c:v>2.3847146485492594E-2</c:v>
                </c:pt>
                <c:pt idx="2">
                  <c:v>8.1222527086147536E-2</c:v>
                </c:pt>
                <c:pt idx="3">
                  <c:v>0.10001859636084562</c:v>
                </c:pt>
                <c:pt idx="4">
                  <c:v>0.20150392547088947</c:v>
                </c:pt>
                <c:pt idx="5">
                  <c:v>0.19361255707742947</c:v>
                </c:pt>
                <c:pt idx="6">
                  <c:v>8.5735479646466384E-2</c:v>
                </c:pt>
                <c:pt idx="7">
                  <c:v>2.0938747411719458E-2</c:v>
                </c:pt>
                <c:pt idx="8">
                  <c:v>3.4433610556564985E-2</c:v>
                </c:pt>
                <c:pt idx="9">
                  <c:v>6.8148215458284311E-2</c:v>
                </c:pt>
                <c:pt idx="10">
                  <c:v>6.4326921880754964E-3</c:v>
                </c:pt>
                <c:pt idx="11">
                  <c:v>8.7414346278186401E-3</c:v>
                </c:pt>
                <c:pt idx="12">
                  <c:v>9.9615457021142689E-2</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Sheet1!$B$3:$N$3</c:f>
              <c:numCache>
                <c:formatCode>0%</c:formatCode>
                <c:ptCount val="13"/>
                <c:pt idx="0">
                  <c:v>0.11604427679217189</c:v>
                </c:pt>
                <c:pt idx="1">
                  <c:v>3.1879808543875579E-2</c:v>
                </c:pt>
                <c:pt idx="2">
                  <c:v>0.10554341362216156</c:v>
                </c:pt>
                <c:pt idx="3">
                  <c:v>0.10091998824281653</c:v>
                </c:pt>
                <c:pt idx="4">
                  <c:v>0.21765952857173976</c:v>
                </c:pt>
                <c:pt idx="5">
                  <c:v>0.13595228794837888</c:v>
                </c:pt>
                <c:pt idx="6">
                  <c:v>8.3309618668572991E-2</c:v>
                </c:pt>
                <c:pt idx="7">
                  <c:v>3.2958689878061755E-2</c:v>
                </c:pt>
                <c:pt idx="8">
                  <c:v>4.9217091692579047E-2</c:v>
                </c:pt>
                <c:pt idx="9">
                  <c:v>4.5056372045831961E-2</c:v>
                </c:pt>
                <c:pt idx="10">
                  <c:v>2.4959576252079597E-2</c:v>
                </c:pt>
                <c:pt idx="11">
                  <c:v>8.7647063234752663E-3</c:v>
                </c:pt>
                <c:pt idx="12">
                  <c:v>4.7734641418255244E-2</c:v>
                </c:pt>
              </c:numCache>
            </c:numRef>
          </c:val>
        </c:ser>
        <c:dLbls>
          <c:showLegendKey val="0"/>
          <c:showVal val="0"/>
          <c:showCatName val="0"/>
          <c:showSerName val="0"/>
          <c:showPercent val="0"/>
          <c:showBubbleSize val="0"/>
        </c:dLbls>
        <c:gapWidth val="150"/>
        <c:axId val="23681280"/>
        <c:axId val="23695744"/>
      </c:barChart>
      <c:catAx>
        <c:axId val="23681280"/>
        <c:scaling>
          <c:orientation val="minMax"/>
        </c:scaling>
        <c:delete val="0"/>
        <c:axPos val="l"/>
        <c:title>
          <c:tx>
            <c:rich>
              <a:bodyPr rot="-5400000" vert="horz"/>
              <a:lstStyle/>
              <a:p>
                <a:pPr>
                  <a:defRPr/>
                </a:pPr>
                <a:r>
                  <a:rPr lang="en-US" dirty="0" smtClean="0"/>
                  <a:t>Region of Residence</a:t>
                </a:r>
                <a:endParaRPr lang="en-US" dirty="0"/>
              </a:p>
            </c:rich>
          </c:tx>
          <c:layout/>
          <c:overlay val="0"/>
        </c:title>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3695744"/>
        <c:crosses val="autoZero"/>
        <c:auto val="1"/>
        <c:lblAlgn val="ctr"/>
        <c:lblOffset val="100"/>
        <c:tickLblSkip val="1"/>
        <c:tickMarkSkip val="1"/>
        <c:noMultiLvlLbl val="0"/>
      </c:catAx>
      <c:valAx>
        <c:axId val="23695744"/>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3681280"/>
        <c:crosses val="autoZero"/>
        <c:crossBetween val="between"/>
        <c:majorUnit val="0.05"/>
      </c:valAx>
      <c:spPr>
        <a:noFill/>
        <a:ln w="25404">
          <a:noFill/>
        </a:ln>
      </c:spPr>
    </c:plotArea>
    <c:legend>
      <c:legendPos val="r"/>
      <c:layout>
        <c:manualLayout>
          <c:xMode val="edge"/>
          <c:yMode val="edge"/>
          <c:x val="0.44763749534231168"/>
          <c:y val="7.5366444579042999E-2"/>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Fishing</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Sheet1!$B$1:$J$1</c:f>
              <c:strCache>
                <c:ptCount val="9"/>
                <c:pt idx="0">
                  <c:v>Brazil</c:v>
                </c:pt>
                <c:pt idx="1">
                  <c:v>Japan</c:v>
                </c:pt>
                <c:pt idx="2">
                  <c:v>India</c:v>
                </c:pt>
                <c:pt idx="3">
                  <c:v>South Korea</c:v>
                </c:pt>
                <c:pt idx="4">
                  <c:v>Mexico</c:v>
                </c:pt>
                <c:pt idx="5">
                  <c:v>Mainland China</c:v>
                </c:pt>
                <c:pt idx="6">
                  <c:v>Germany</c:v>
                </c:pt>
                <c:pt idx="7">
                  <c:v>UK</c:v>
                </c:pt>
                <c:pt idx="8">
                  <c:v>France</c:v>
                </c:pt>
              </c:strCache>
            </c:strRef>
          </c:cat>
          <c:val>
            <c:numRef>
              <c:f>Sheet1!$B$2:$J$2</c:f>
              <c:numCache>
                <c:formatCode>0.0%</c:formatCode>
                <c:ptCount val="9"/>
                <c:pt idx="0">
                  <c:v>0</c:v>
                </c:pt>
                <c:pt idx="1">
                  <c:v>9.6732113643748282E-3</c:v>
                </c:pt>
                <c:pt idx="2">
                  <c:v>1.1775629091323344E-2</c:v>
                </c:pt>
                <c:pt idx="3">
                  <c:v>1.1980561134459092E-2</c:v>
                </c:pt>
                <c:pt idx="4">
                  <c:v>1.4805796366822305E-2</c:v>
                </c:pt>
                <c:pt idx="5">
                  <c:v>2.0294813338684582E-2</c:v>
                </c:pt>
                <c:pt idx="6">
                  <c:v>5.4316320890718861E-2</c:v>
                </c:pt>
                <c:pt idx="7">
                  <c:v>0.1681037208781001</c:v>
                </c:pt>
                <c:pt idx="8">
                  <c:v>0.30756621730036748</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strRef>
              <c:f>Sheet1!$B$1:$J$1</c:f>
              <c:strCache>
                <c:ptCount val="9"/>
                <c:pt idx="0">
                  <c:v>Brazil</c:v>
                </c:pt>
                <c:pt idx="1">
                  <c:v>Japan</c:v>
                </c:pt>
                <c:pt idx="2">
                  <c:v>India</c:v>
                </c:pt>
                <c:pt idx="3">
                  <c:v>South Korea</c:v>
                </c:pt>
                <c:pt idx="4">
                  <c:v>Mexico</c:v>
                </c:pt>
                <c:pt idx="5">
                  <c:v>Mainland China</c:v>
                </c:pt>
                <c:pt idx="6">
                  <c:v>Germany</c:v>
                </c:pt>
                <c:pt idx="7">
                  <c:v>UK</c:v>
                </c:pt>
                <c:pt idx="8">
                  <c:v>France</c:v>
                </c:pt>
              </c:strCache>
            </c:strRef>
          </c:cat>
          <c:val>
            <c:numRef>
              <c:f>Sheet1!$B$3:$J$3</c:f>
              <c:numCache>
                <c:formatCode>0.0%</c:formatCode>
                <c:ptCount val="9"/>
                <c:pt idx="0">
                  <c:v>3.2204708306671333E-2</c:v>
                </c:pt>
                <c:pt idx="1">
                  <c:v>4.7950417256108019E-2</c:v>
                </c:pt>
                <c:pt idx="2">
                  <c:v>5.6094008802133319E-2</c:v>
                </c:pt>
                <c:pt idx="3">
                  <c:v>3.2973392469303107E-2</c:v>
                </c:pt>
                <c:pt idx="4">
                  <c:v>2.733667826136817E-2</c:v>
                </c:pt>
                <c:pt idx="5">
                  <c:v>8.4864849346230495E-2</c:v>
                </c:pt>
                <c:pt idx="6">
                  <c:v>4.4788141436341813E-2</c:v>
                </c:pt>
                <c:pt idx="7">
                  <c:v>0.12937153709141536</c:v>
                </c:pt>
                <c:pt idx="8">
                  <c:v>8.3265132057492058E-2</c:v>
                </c:pt>
              </c:numCache>
            </c:numRef>
          </c:val>
        </c:ser>
        <c:dLbls>
          <c:showLegendKey val="0"/>
          <c:showVal val="0"/>
          <c:showCatName val="0"/>
          <c:showSerName val="0"/>
          <c:showPercent val="0"/>
          <c:showBubbleSize val="0"/>
        </c:dLbls>
        <c:gapWidth val="150"/>
        <c:axId val="28492544"/>
        <c:axId val="28494080"/>
      </c:barChart>
      <c:catAx>
        <c:axId val="28492544"/>
        <c:scaling>
          <c:orientation val="minMax"/>
        </c:scaling>
        <c:delete val="0"/>
        <c:axPos val="l"/>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8494080"/>
        <c:crosses val="autoZero"/>
        <c:auto val="1"/>
        <c:lblAlgn val="ctr"/>
        <c:lblOffset val="100"/>
        <c:tickLblSkip val="1"/>
        <c:tickMarkSkip val="1"/>
        <c:noMultiLvlLbl val="0"/>
      </c:catAx>
      <c:valAx>
        <c:axId val="28494080"/>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8492544"/>
        <c:crosses val="autoZero"/>
        <c:crossBetween val="between"/>
        <c:majorUnit val="0.05"/>
      </c:valAx>
      <c:spPr>
        <a:noFill/>
        <a:ln w="25404">
          <a:noFill/>
        </a:ln>
      </c:spPr>
    </c:plotArea>
    <c:legend>
      <c:legendPos val="r"/>
      <c:layout>
        <c:manualLayout>
          <c:xMode val="edge"/>
          <c:yMode val="edge"/>
          <c:x val="0.70387100827491489"/>
          <c:y val="0.35067008830373936"/>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21"/>
          <c:y val="3.4375000000000003E-2"/>
          <c:w val="0.76189583333333333"/>
          <c:h val="0.86414566929133863"/>
        </c:manualLayout>
      </c:layout>
      <c:barChart>
        <c:barDir val="col"/>
        <c:grouping val="clustered"/>
        <c:varyColors val="0"/>
        <c:ser>
          <c:idx val="0"/>
          <c:order val="0"/>
          <c:tx>
            <c:strRef>
              <c:f>Sheet1!$B$1</c:f>
              <c:strCache>
                <c:ptCount val="1"/>
                <c:pt idx="0">
                  <c:v>Fishing</c:v>
                </c:pt>
              </c:strCache>
            </c:strRef>
          </c:tx>
          <c:spPr>
            <a:solidFill>
              <a:srgbClr val="FF0000"/>
            </a:solidFill>
          </c:spPr>
          <c:invertIfNegative val="0"/>
          <c:dLbls>
            <c:numFmt formatCode="0%" sourceLinked="0"/>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5.1875883039126422E-2</c:v>
                </c:pt>
                <c:pt idx="1">
                  <c:v>2.9643146016100672E-2</c:v>
                </c:pt>
                <c:pt idx="2">
                  <c:v>8.8625684687464387E-3</c:v>
                </c:pt>
                <c:pt idx="3">
                  <c:v>3.9304236036963272E-2</c:v>
                </c:pt>
                <c:pt idx="4">
                  <c:v>3.2358267468775515E-2</c:v>
                </c:pt>
                <c:pt idx="5">
                  <c:v>2.3419858940440477E-2</c:v>
                </c:pt>
                <c:pt idx="6">
                  <c:v>0.13260444611429473</c:v>
                </c:pt>
                <c:pt idx="7">
                  <c:v>0.10674678567010795</c:v>
                </c:pt>
                <c:pt idx="8">
                  <c:v>6.5865913962700418E-2</c:v>
                </c:pt>
                <c:pt idx="9">
                  <c:v>1.7752984063366471E-2</c:v>
                </c:pt>
                <c:pt idx="10">
                  <c:v>0.15424947240736436</c:v>
                </c:pt>
                <c:pt idx="11">
                  <c:v>0.13493286748647321</c:v>
                </c:pt>
                <c:pt idx="12">
                  <c:v>0.22870582908720841</c:v>
                </c:pt>
              </c:numCache>
            </c:numRef>
          </c:val>
        </c:ser>
        <c:ser>
          <c:idx val="1"/>
          <c:order val="1"/>
          <c:tx>
            <c:strRef>
              <c:f>Sheet1!$C$1</c:f>
              <c:strCache>
                <c:ptCount val="1"/>
                <c:pt idx="0">
                  <c:v>Total</c:v>
                </c:pt>
              </c:strCache>
            </c:strRef>
          </c:tx>
          <c:spPr>
            <a:solidFill>
              <a:srgbClr val="0070C0"/>
            </a:solidFill>
          </c:spPr>
          <c:invertIfNegative val="0"/>
          <c:dLbls>
            <c:numFmt formatCode="0%" sourceLinked="0"/>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0.1121654730849707</c:v>
                </c:pt>
                <c:pt idx="1">
                  <c:v>9.3624700451403309E-2</c:v>
                </c:pt>
                <c:pt idx="2">
                  <c:v>7.8514507317498844E-2</c:v>
                </c:pt>
                <c:pt idx="3">
                  <c:v>7.9221072630691142E-2</c:v>
                </c:pt>
                <c:pt idx="4">
                  <c:v>0.20301249343773622</c:v>
                </c:pt>
                <c:pt idx="5">
                  <c:v>8.0097564771452287E-2</c:v>
                </c:pt>
                <c:pt idx="6">
                  <c:v>8.878737995068002E-2</c:v>
                </c:pt>
                <c:pt idx="7">
                  <c:v>4.0342468215574585E-2</c:v>
                </c:pt>
                <c:pt idx="8">
                  <c:v>5.7046547019084827E-2</c:v>
                </c:pt>
                <c:pt idx="9">
                  <c:v>6.5944516714675605E-2</c:v>
                </c:pt>
                <c:pt idx="10">
                  <c:v>3.8605069898647086E-2</c:v>
                </c:pt>
                <c:pt idx="11">
                  <c:v>3.2035953282140345E-2</c:v>
                </c:pt>
                <c:pt idx="12">
                  <c:v>6.3896916100974616E-2</c:v>
                </c:pt>
              </c:numCache>
            </c:numRef>
          </c:val>
        </c:ser>
        <c:dLbls>
          <c:showLegendKey val="0"/>
          <c:showVal val="0"/>
          <c:showCatName val="0"/>
          <c:showSerName val="0"/>
          <c:showPercent val="0"/>
          <c:showBubbleSize val="0"/>
        </c:dLbls>
        <c:gapWidth val="150"/>
        <c:axId val="28583808"/>
        <c:axId val="28585984"/>
      </c:barChart>
      <c:catAx>
        <c:axId val="28583808"/>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28585984"/>
        <c:crosses val="autoZero"/>
        <c:auto val="1"/>
        <c:lblAlgn val="ctr"/>
        <c:lblOffset val="100"/>
        <c:noMultiLvlLbl val="0"/>
      </c:catAx>
      <c:valAx>
        <c:axId val="28585984"/>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layout/>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28583808"/>
        <c:crosses val="autoZero"/>
        <c:crossBetween val="between"/>
      </c:valAx>
    </c:plotArea>
    <c:legend>
      <c:legendPos val="r"/>
      <c:layout>
        <c:manualLayout>
          <c:xMode val="edge"/>
          <c:yMode val="edge"/>
          <c:x val="0.24963713910761154"/>
          <c:y val="3.4659694881889802E-2"/>
          <c:w val="0.58577952755905516"/>
          <c:h val="0.1066451771653543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Sheet1!$B$1</c:f>
              <c:strCache>
                <c:ptCount val="1"/>
                <c:pt idx="0">
                  <c:v>Same-day</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Fishing</c:v>
                </c:pt>
                <c:pt idx="1">
                  <c:v>Total</c:v>
                </c:pt>
              </c:strCache>
            </c:strRef>
          </c:cat>
          <c:val>
            <c:numRef>
              <c:f>Sheet1!$B$2:$B$3</c:f>
              <c:numCache>
                <c:formatCode>0.0%</c:formatCode>
                <c:ptCount val="2"/>
                <c:pt idx="0">
                  <c:v>0.25620511976277316</c:v>
                </c:pt>
                <c:pt idx="1">
                  <c:v>0.63594997951150345</c:v>
                </c:pt>
              </c:numCache>
            </c:numRef>
          </c:val>
        </c:ser>
        <c:ser>
          <c:idx val="1"/>
          <c:order val="1"/>
          <c:tx>
            <c:strRef>
              <c:f>Sheet1!$C$1</c:f>
              <c:strCache>
                <c:ptCount val="1"/>
                <c:pt idx="0">
                  <c:v>Overnight</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Fishing</c:v>
                </c:pt>
                <c:pt idx="1">
                  <c:v>Total</c:v>
                </c:pt>
              </c:strCache>
            </c:strRef>
          </c:cat>
          <c:val>
            <c:numRef>
              <c:f>Sheet1!$C$2:$C$3</c:f>
              <c:numCache>
                <c:formatCode>0.0%</c:formatCode>
                <c:ptCount val="2"/>
                <c:pt idx="0">
                  <c:v>0.74379488023722695</c:v>
                </c:pt>
                <c:pt idx="1">
                  <c:v>0.36405002048849655</c:v>
                </c:pt>
              </c:numCache>
            </c:numRef>
          </c:val>
        </c:ser>
        <c:dLbls>
          <c:showLegendKey val="0"/>
          <c:showVal val="0"/>
          <c:showCatName val="0"/>
          <c:showSerName val="0"/>
          <c:showPercent val="0"/>
          <c:showBubbleSize val="0"/>
        </c:dLbls>
        <c:gapWidth val="150"/>
        <c:axId val="23859968"/>
        <c:axId val="23875968"/>
      </c:barChart>
      <c:catAx>
        <c:axId val="23859968"/>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3875968"/>
        <c:crosses val="autoZero"/>
        <c:auto val="1"/>
        <c:lblAlgn val="ctr"/>
        <c:lblOffset val="100"/>
        <c:tickLblSkip val="1"/>
        <c:tickMarkSkip val="1"/>
        <c:noMultiLvlLbl val="0"/>
      </c:catAx>
      <c:valAx>
        <c:axId val="23875968"/>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3859968"/>
        <c:crosses val="autoZero"/>
        <c:crossBetween val="between"/>
        <c:majorUnit val="0.2"/>
      </c:valAx>
      <c:spPr>
        <a:noFill/>
        <a:ln w="25409">
          <a:noFill/>
        </a:ln>
      </c:spPr>
    </c:plotArea>
    <c:legend>
      <c:legendPos val="r"/>
      <c:layout>
        <c:manualLayout>
          <c:xMode val="edge"/>
          <c:yMode val="edge"/>
          <c:x val="0.38985368647100926"/>
          <c:y val="2.5349400385725265E-2"/>
          <c:w val="0.31630909090909093"/>
          <c:h val="8.3377271211264342E-2"/>
        </c:manualLayout>
      </c:layout>
      <c:overlay val="0"/>
      <c:spPr>
        <a:noFill/>
        <a:ln w="18805">
          <a:noFill/>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70144284128746"/>
          <c:y val="2.2267206477732792E-2"/>
          <c:w val="0.5760266370699223"/>
          <c:h val="0.77732793522267207"/>
        </c:manualLayout>
      </c:layout>
      <c:barChart>
        <c:barDir val="bar"/>
        <c:grouping val="clustered"/>
        <c:varyColors val="0"/>
        <c:ser>
          <c:idx val="0"/>
          <c:order val="0"/>
          <c:tx>
            <c:strRef>
              <c:f>Sheet1!$A$2</c:f>
              <c:strCache>
                <c:ptCount val="1"/>
                <c:pt idx="0">
                  <c:v>Overnight</c:v>
                </c:pt>
              </c:strCache>
            </c:strRef>
          </c:tx>
          <c:spPr>
            <a:solidFill>
              <a:srgbClr val="FF00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Fishing</c:v>
                </c:pt>
              </c:strCache>
            </c:strRef>
          </c:cat>
          <c:val>
            <c:numRef>
              <c:f>Sheet1!$B$2:$C$2</c:f>
              <c:numCache>
                <c:formatCode>0</c:formatCode>
                <c:ptCount val="2"/>
                <c:pt idx="0">
                  <c:v>348.00498199999998</c:v>
                </c:pt>
                <c:pt idx="1">
                  <c:v>285.48625800000002</c:v>
                </c:pt>
              </c:numCache>
            </c:numRef>
          </c:val>
        </c:ser>
        <c:ser>
          <c:idx val="1"/>
          <c:order val="1"/>
          <c:tx>
            <c:strRef>
              <c:f>Sheet1!$A$3</c:f>
              <c:strCache>
                <c:ptCount val="1"/>
                <c:pt idx="0">
                  <c:v>Same-day</c:v>
                </c:pt>
              </c:strCache>
            </c:strRef>
          </c:tx>
          <c:spPr>
            <a:solidFill>
              <a:srgbClr val="3366FF"/>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Sheet1!$B$1:$C$1</c:f>
              <c:strCache>
                <c:ptCount val="2"/>
                <c:pt idx="0">
                  <c:v>Total</c:v>
                </c:pt>
                <c:pt idx="1">
                  <c:v>Fishing</c:v>
                </c:pt>
              </c:strCache>
            </c:strRef>
          </c:cat>
          <c:val>
            <c:numRef>
              <c:f>Sheet1!$B$3:$C$3</c:f>
              <c:numCache>
                <c:formatCode>0</c:formatCode>
                <c:ptCount val="2"/>
                <c:pt idx="0">
                  <c:v>82.607040999999995</c:v>
                </c:pt>
                <c:pt idx="1">
                  <c:v>126.636337</c:v>
                </c:pt>
              </c:numCache>
            </c:numRef>
          </c:val>
        </c:ser>
        <c:ser>
          <c:idx val="2"/>
          <c:order val="2"/>
          <c:tx>
            <c:strRef>
              <c:f>Sheet1!$A$4</c:f>
              <c:strCache>
                <c:ptCount val="1"/>
                <c:pt idx="0">
                  <c:v>Total</c:v>
                </c:pt>
              </c:strCache>
            </c:strRef>
          </c:tx>
          <c:spPr>
            <a:solidFill>
              <a:srgbClr val="99CC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Fishing</c:v>
                </c:pt>
              </c:strCache>
            </c:strRef>
          </c:cat>
          <c:val>
            <c:numRef>
              <c:f>Sheet1!$B$4:$C$4</c:f>
              <c:numCache>
                <c:formatCode>0</c:formatCode>
                <c:ptCount val="2"/>
                <c:pt idx="0">
                  <c:v>179.225167</c:v>
                </c:pt>
                <c:pt idx="1">
                  <c:v>244.788095</c:v>
                </c:pt>
              </c:numCache>
            </c:numRef>
          </c:val>
        </c:ser>
        <c:dLbls>
          <c:showLegendKey val="0"/>
          <c:showVal val="0"/>
          <c:showCatName val="0"/>
          <c:showSerName val="0"/>
          <c:showPercent val="0"/>
          <c:showBubbleSize val="0"/>
        </c:dLbls>
        <c:gapWidth val="150"/>
        <c:axId val="29069696"/>
        <c:axId val="29071232"/>
      </c:barChart>
      <c:catAx>
        <c:axId val="29069696"/>
        <c:scaling>
          <c:orientation val="minMax"/>
        </c:scaling>
        <c:delete val="0"/>
        <c:axPos val="l"/>
        <c:numFmt formatCode="General" sourceLinked="1"/>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9071232"/>
        <c:crosses val="autoZero"/>
        <c:auto val="1"/>
        <c:lblAlgn val="ctr"/>
        <c:lblOffset val="100"/>
        <c:tickLblSkip val="1"/>
        <c:tickMarkSkip val="1"/>
        <c:noMultiLvlLbl val="0"/>
      </c:catAx>
      <c:valAx>
        <c:axId val="29071232"/>
        <c:scaling>
          <c:orientation val="minMax"/>
        </c:scaling>
        <c:delete val="0"/>
        <c:axPos val="b"/>
        <c:numFmt formatCode="\$#,##0" sourceLinked="0"/>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9069696"/>
        <c:crosses val="autoZero"/>
        <c:crossBetween val="between"/>
      </c:valAx>
      <c:spPr>
        <a:noFill/>
        <a:ln w="25394">
          <a:noFill/>
        </a:ln>
      </c:spPr>
    </c:plotArea>
    <c:legend>
      <c:legendPos val="b"/>
      <c:layout>
        <c:manualLayout>
          <c:xMode val="edge"/>
          <c:yMode val="edge"/>
          <c:x val="6.3263087964626818E-2"/>
          <c:y val="0.90485842900922298"/>
          <c:w val="0.81354054809538856"/>
          <c:h val="6.6801566005366686E-2"/>
        </c:manualLayout>
      </c:layout>
      <c:overlay val="0"/>
      <c:spPr>
        <a:noFill/>
        <a:ln w="18563">
          <a:noFill/>
        </a:ln>
      </c:spPr>
      <c:txPr>
        <a:bodyPr/>
        <a:lstStyle/>
        <a:p>
          <a:pPr>
            <a:defRPr sz="93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54"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58723" name="Rectangle 3"/>
          <p:cNvSpPr>
            <a:spLocks noGrp="1" noChangeArrowheads="1"/>
          </p:cNvSpPr>
          <p:nvPr>
            <p:ph type="dt" sz="quarter"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158724"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58725"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8B21F3A8-3C23-4BD8-BE1D-903101C5F96C}" type="slidenum">
              <a:rPr lang="en-CA"/>
              <a:pPr>
                <a:defRPr/>
              </a:pPr>
              <a:t>‹#›</a:t>
            </a:fld>
            <a:endParaRPr lang="en-CA"/>
          </a:p>
        </p:txBody>
      </p:sp>
    </p:spTree>
    <p:extLst>
      <p:ext uri="{BB962C8B-B14F-4D97-AF65-F5344CB8AC3E}">
        <p14:creationId xmlns:p14="http://schemas.microsoft.com/office/powerpoint/2010/main" val="2863316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31A8437E-9350-41A2-B46C-B0846B3ED911}" type="slidenum">
              <a:rPr lang="en-CA"/>
              <a:pPr>
                <a:defRPr/>
              </a:pPr>
              <a:t>‹#›</a:t>
            </a:fld>
            <a:endParaRPr lang="en-CA"/>
          </a:p>
        </p:txBody>
      </p:sp>
    </p:spTree>
    <p:extLst>
      <p:ext uri="{BB962C8B-B14F-4D97-AF65-F5344CB8AC3E}">
        <p14:creationId xmlns:p14="http://schemas.microsoft.com/office/powerpoint/2010/main" val="19862833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lvl="1" eaLnBrk="1" hangingPunct="1">
              <a:spcAft>
                <a:spcPct val="50000"/>
              </a:spcAft>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40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80691709-C42F-41A9-8D52-BFB10204D10E}" type="slidenum">
              <a:rPr lang="en-CA"/>
              <a:pPr>
                <a:defRPr/>
              </a:pPr>
              <a:t>‹#›</a:t>
            </a:fld>
            <a:endParaRPr lang="en-CA"/>
          </a:p>
        </p:txBody>
      </p:sp>
    </p:spTree>
    <p:extLst>
      <p:ext uri="{BB962C8B-B14F-4D97-AF65-F5344CB8AC3E}">
        <p14:creationId xmlns:p14="http://schemas.microsoft.com/office/powerpoint/2010/main" val="346806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ACAB522-39F6-4AEC-9606-05AC03C74E5E}" type="slidenum">
              <a:rPr lang="en-CA"/>
              <a:pPr>
                <a:defRPr/>
              </a:pPr>
              <a:t>‹#›</a:t>
            </a:fld>
            <a:endParaRPr lang="en-CA"/>
          </a:p>
        </p:txBody>
      </p:sp>
    </p:spTree>
    <p:extLst>
      <p:ext uri="{BB962C8B-B14F-4D97-AF65-F5344CB8AC3E}">
        <p14:creationId xmlns:p14="http://schemas.microsoft.com/office/powerpoint/2010/main" val="374461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B1EAC12-9ACD-43F3-9EBD-4394363BC937}" type="slidenum">
              <a:rPr lang="en-CA"/>
              <a:pPr>
                <a:defRPr/>
              </a:pPr>
              <a:t>‹#›</a:t>
            </a:fld>
            <a:endParaRPr lang="en-CA"/>
          </a:p>
        </p:txBody>
      </p:sp>
    </p:spTree>
    <p:extLst>
      <p:ext uri="{BB962C8B-B14F-4D97-AF65-F5344CB8AC3E}">
        <p14:creationId xmlns:p14="http://schemas.microsoft.com/office/powerpoint/2010/main" val="113861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F5B622-7B7C-43D0-86E8-B6DE91FCE022}" type="slidenum">
              <a:rPr lang="en-CA"/>
              <a:pPr>
                <a:defRPr/>
              </a:pPr>
              <a:t>‹#›</a:t>
            </a:fld>
            <a:endParaRPr lang="en-CA"/>
          </a:p>
        </p:txBody>
      </p:sp>
    </p:spTree>
    <p:extLst>
      <p:ext uri="{BB962C8B-B14F-4D97-AF65-F5344CB8AC3E}">
        <p14:creationId xmlns:p14="http://schemas.microsoft.com/office/powerpoint/2010/main" val="1806824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33D1D8-0330-4AC9-BA2F-B69899E11B55}" type="slidenum">
              <a:rPr lang="en-CA"/>
              <a:pPr>
                <a:defRPr/>
              </a:pPr>
              <a:t>‹#›</a:t>
            </a:fld>
            <a:endParaRPr lang="en-CA"/>
          </a:p>
        </p:txBody>
      </p:sp>
    </p:spTree>
    <p:extLst>
      <p:ext uri="{BB962C8B-B14F-4D97-AF65-F5344CB8AC3E}">
        <p14:creationId xmlns:p14="http://schemas.microsoft.com/office/powerpoint/2010/main" val="137889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9A703F9-687D-43D6-967A-618E650C0AF5}" type="slidenum">
              <a:rPr lang="en-CA"/>
              <a:pPr>
                <a:defRPr/>
              </a:pPr>
              <a:t>‹#›</a:t>
            </a:fld>
            <a:endParaRPr lang="en-CA"/>
          </a:p>
        </p:txBody>
      </p:sp>
    </p:spTree>
    <p:extLst>
      <p:ext uri="{BB962C8B-B14F-4D97-AF65-F5344CB8AC3E}">
        <p14:creationId xmlns:p14="http://schemas.microsoft.com/office/powerpoint/2010/main" val="49568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3C58D12-3407-46BD-B74B-7F5D07EAFA5D}" type="slidenum">
              <a:rPr lang="en-CA"/>
              <a:pPr>
                <a:defRPr/>
              </a:pPr>
              <a:t>‹#›</a:t>
            </a:fld>
            <a:endParaRPr lang="en-CA"/>
          </a:p>
        </p:txBody>
      </p:sp>
    </p:spTree>
    <p:extLst>
      <p:ext uri="{BB962C8B-B14F-4D97-AF65-F5344CB8AC3E}">
        <p14:creationId xmlns:p14="http://schemas.microsoft.com/office/powerpoint/2010/main" val="370497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49CC8BC-8A44-4A80-8C20-64E7B335A5CC}" type="slidenum">
              <a:rPr lang="en-CA"/>
              <a:pPr>
                <a:defRPr/>
              </a:pPr>
              <a:t>‹#›</a:t>
            </a:fld>
            <a:endParaRPr lang="en-CA"/>
          </a:p>
        </p:txBody>
      </p:sp>
    </p:spTree>
    <p:extLst>
      <p:ext uri="{BB962C8B-B14F-4D97-AF65-F5344CB8AC3E}">
        <p14:creationId xmlns:p14="http://schemas.microsoft.com/office/powerpoint/2010/main" val="2437397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E8E0B448-F9E2-4FC6-B2CD-D85BAE1BCD60}" type="slidenum">
              <a:rPr lang="en-CA"/>
              <a:pPr>
                <a:defRPr/>
              </a:pPr>
              <a:t>‹#›</a:t>
            </a:fld>
            <a:endParaRPr lang="en-CA"/>
          </a:p>
        </p:txBody>
      </p:sp>
    </p:spTree>
    <p:extLst>
      <p:ext uri="{BB962C8B-B14F-4D97-AF65-F5344CB8AC3E}">
        <p14:creationId xmlns:p14="http://schemas.microsoft.com/office/powerpoint/2010/main" val="420255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2F765B95-AA99-456D-93AC-7E8C04FF961B}" type="slidenum">
              <a:rPr lang="en-CA"/>
              <a:pPr>
                <a:defRPr/>
              </a:pPr>
              <a:t>‹#›</a:t>
            </a:fld>
            <a:endParaRPr lang="en-CA"/>
          </a:p>
        </p:txBody>
      </p:sp>
    </p:spTree>
    <p:extLst>
      <p:ext uri="{BB962C8B-B14F-4D97-AF65-F5344CB8AC3E}">
        <p14:creationId xmlns:p14="http://schemas.microsoft.com/office/powerpoint/2010/main" val="37313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68891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762F7D18-3CEC-4117-B1BE-CE9081E622E1}" type="slidenum">
              <a:rPr lang="en-CA"/>
              <a:pPr>
                <a:defRPr/>
              </a:pPr>
              <a:t>‹#›</a:t>
            </a:fld>
            <a:endParaRPr lang="en-CA"/>
          </a:p>
        </p:txBody>
      </p:sp>
    </p:spTree>
    <p:extLst>
      <p:ext uri="{BB962C8B-B14F-4D97-AF65-F5344CB8AC3E}">
        <p14:creationId xmlns:p14="http://schemas.microsoft.com/office/powerpoint/2010/main" val="1795118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609C2D6-B4D8-41EE-9702-CBA688B327B3}" type="slidenum">
              <a:rPr lang="en-CA"/>
              <a:pPr>
                <a:defRPr/>
              </a:pPr>
              <a:t>‹#›</a:t>
            </a:fld>
            <a:endParaRPr lang="en-CA"/>
          </a:p>
        </p:txBody>
      </p:sp>
    </p:spTree>
    <p:extLst>
      <p:ext uri="{BB962C8B-B14F-4D97-AF65-F5344CB8AC3E}">
        <p14:creationId xmlns:p14="http://schemas.microsoft.com/office/powerpoint/2010/main" val="2804673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122940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54B5553-17F3-4793-9382-18739225CFD6}" type="slidenum">
              <a:rPr lang="en-CA"/>
              <a:pPr>
                <a:defRPr/>
              </a:pPr>
              <a:t>‹#›</a:t>
            </a:fld>
            <a:endParaRPr lang="en-CA"/>
          </a:p>
        </p:txBody>
      </p:sp>
    </p:spTree>
    <p:extLst>
      <p:ext uri="{BB962C8B-B14F-4D97-AF65-F5344CB8AC3E}">
        <p14:creationId xmlns:p14="http://schemas.microsoft.com/office/powerpoint/2010/main" val="3806740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A2F3ED1F-532E-4090-B9DB-EB373664E88D}" type="slidenum">
              <a:rPr lang="en-CA"/>
              <a:pPr>
                <a:defRPr/>
              </a:pPr>
              <a:t>‹#›</a:t>
            </a:fld>
            <a:endParaRPr lang="en-CA"/>
          </a:p>
        </p:txBody>
      </p:sp>
    </p:spTree>
    <p:extLst>
      <p:ext uri="{BB962C8B-B14F-4D97-AF65-F5344CB8AC3E}">
        <p14:creationId xmlns:p14="http://schemas.microsoft.com/office/powerpoint/2010/main" val="1185493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12029EC-51F3-47E2-84A1-825EC67D2455}" type="slidenum">
              <a:rPr lang="en-CA"/>
              <a:pPr>
                <a:defRPr/>
              </a:pPr>
              <a:t>‹#›</a:t>
            </a:fld>
            <a:endParaRPr lang="en-CA"/>
          </a:p>
        </p:txBody>
      </p:sp>
    </p:spTree>
    <p:extLst>
      <p:ext uri="{BB962C8B-B14F-4D97-AF65-F5344CB8AC3E}">
        <p14:creationId xmlns:p14="http://schemas.microsoft.com/office/powerpoint/2010/main" val="21017420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0590040-086C-4041-ACF2-096DF93AA110}" type="slidenum">
              <a:rPr lang="en-CA"/>
              <a:pPr>
                <a:defRPr/>
              </a:pPr>
              <a:t>‹#›</a:t>
            </a:fld>
            <a:endParaRPr lang="en-CA"/>
          </a:p>
        </p:txBody>
      </p:sp>
    </p:spTree>
    <p:extLst>
      <p:ext uri="{BB962C8B-B14F-4D97-AF65-F5344CB8AC3E}">
        <p14:creationId xmlns:p14="http://schemas.microsoft.com/office/powerpoint/2010/main" val="1113786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4F7509BA-7086-4EB2-9D96-C05F25F1E1FA}" type="slidenum">
              <a:rPr lang="en-CA"/>
              <a:pPr>
                <a:defRPr/>
              </a:pPr>
              <a:t>‹#›</a:t>
            </a:fld>
            <a:endParaRPr lang="en-CA"/>
          </a:p>
        </p:txBody>
      </p:sp>
    </p:spTree>
    <p:extLst>
      <p:ext uri="{BB962C8B-B14F-4D97-AF65-F5344CB8AC3E}">
        <p14:creationId xmlns:p14="http://schemas.microsoft.com/office/powerpoint/2010/main" val="2768997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4D0BBEAA-59BC-45FB-BA84-BA44FFA376BA}" type="slidenum">
              <a:rPr lang="en-CA"/>
              <a:pPr>
                <a:defRPr/>
              </a:pPr>
              <a:t>‹#›</a:t>
            </a:fld>
            <a:endParaRPr lang="en-CA"/>
          </a:p>
        </p:txBody>
      </p:sp>
    </p:spTree>
    <p:extLst>
      <p:ext uri="{BB962C8B-B14F-4D97-AF65-F5344CB8AC3E}">
        <p14:creationId xmlns:p14="http://schemas.microsoft.com/office/powerpoint/2010/main" val="1929115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2C4B626-85B4-400E-AF10-53FB7BBFC9BF}" type="slidenum">
              <a:rPr lang="en-CA"/>
              <a:pPr>
                <a:defRPr/>
              </a:pPr>
              <a:t>‹#›</a:t>
            </a:fld>
            <a:endParaRPr lang="en-CA"/>
          </a:p>
        </p:txBody>
      </p:sp>
    </p:spTree>
    <p:extLst>
      <p:ext uri="{BB962C8B-B14F-4D97-AF65-F5344CB8AC3E}">
        <p14:creationId xmlns:p14="http://schemas.microsoft.com/office/powerpoint/2010/main" val="29134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262041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pPr>
                <a:defRPr/>
              </a:pPr>
              <a:t>‹#›</a:t>
            </a:fld>
            <a:endParaRPr lang="en-CA"/>
          </a:p>
        </p:txBody>
      </p:sp>
    </p:spTree>
    <p:extLst>
      <p:ext uri="{BB962C8B-B14F-4D97-AF65-F5344CB8AC3E}">
        <p14:creationId xmlns:p14="http://schemas.microsoft.com/office/powerpoint/2010/main" val="2194854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639FC7B-6897-4D59-BCAB-4685B44A5059}" type="slidenum">
              <a:rPr lang="en-CA"/>
              <a:pPr>
                <a:defRPr/>
              </a:pPr>
              <a:t>‹#›</a:t>
            </a:fld>
            <a:endParaRPr lang="en-CA"/>
          </a:p>
        </p:txBody>
      </p:sp>
    </p:spTree>
    <p:extLst>
      <p:ext uri="{BB962C8B-B14F-4D97-AF65-F5344CB8AC3E}">
        <p14:creationId xmlns:p14="http://schemas.microsoft.com/office/powerpoint/2010/main" val="2042463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8639A7-568D-4C0E-984D-A1CC3C42E368}" type="slidenum">
              <a:rPr lang="en-CA"/>
              <a:pPr>
                <a:defRPr/>
              </a:pPr>
              <a:t>‹#›</a:t>
            </a:fld>
            <a:endParaRPr lang="en-CA"/>
          </a:p>
        </p:txBody>
      </p:sp>
    </p:spTree>
    <p:extLst>
      <p:ext uri="{BB962C8B-B14F-4D97-AF65-F5344CB8AC3E}">
        <p14:creationId xmlns:p14="http://schemas.microsoft.com/office/powerpoint/2010/main" val="2330687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0A252BD5-3421-4BAF-8753-328B546ADB65}" type="slidenum">
              <a:rPr lang="en-CA"/>
              <a:pPr>
                <a:defRPr/>
              </a:pPr>
              <a:t>‹#›</a:t>
            </a:fld>
            <a:endParaRPr lang="en-CA"/>
          </a:p>
        </p:txBody>
      </p:sp>
    </p:spTree>
    <p:extLst>
      <p:ext uri="{BB962C8B-B14F-4D97-AF65-F5344CB8AC3E}">
        <p14:creationId xmlns:p14="http://schemas.microsoft.com/office/powerpoint/2010/main" val="3205215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FFAEA7CE-7C95-4ABC-894A-7B4E5593AB9F}" type="slidenum">
              <a:rPr lang="en-CA"/>
              <a:pPr>
                <a:defRPr/>
              </a:pPr>
              <a:t>‹#›</a:t>
            </a:fld>
            <a:endParaRPr lang="en-CA"/>
          </a:p>
        </p:txBody>
      </p:sp>
    </p:spTree>
    <p:extLst>
      <p:ext uri="{BB962C8B-B14F-4D97-AF65-F5344CB8AC3E}">
        <p14:creationId xmlns:p14="http://schemas.microsoft.com/office/powerpoint/2010/main" val="41507838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695A5BC5-C606-4C95-99C2-47D56F27CA09}" type="slidenum">
              <a:rPr lang="en-CA"/>
              <a:pPr>
                <a:defRPr/>
              </a:pPr>
              <a:t>‹#›</a:t>
            </a:fld>
            <a:endParaRPr lang="en-CA"/>
          </a:p>
        </p:txBody>
      </p:sp>
    </p:spTree>
    <p:extLst>
      <p:ext uri="{BB962C8B-B14F-4D97-AF65-F5344CB8AC3E}">
        <p14:creationId xmlns:p14="http://schemas.microsoft.com/office/powerpoint/2010/main" val="347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F1EE746-E6B9-4E32-95F0-29FC584E2475}" type="slidenum">
              <a:rPr lang="en-CA"/>
              <a:pPr>
                <a:defRPr/>
              </a:pPr>
              <a:t>‹#›</a:t>
            </a:fld>
            <a:endParaRPr lang="en-CA"/>
          </a:p>
        </p:txBody>
      </p:sp>
    </p:spTree>
    <p:extLst>
      <p:ext uri="{BB962C8B-B14F-4D97-AF65-F5344CB8AC3E}">
        <p14:creationId xmlns:p14="http://schemas.microsoft.com/office/powerpoint/2010/main" val="3073206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68EACCF7-52C0-477C-B7B7-4A60D64136A2}" type="slidenum">
              <a:rPr lang="en-CA"/>
              <a:pPr>
                <a:defRPr/>
              </a:pPr>
              <a:t>‹#›</a:t>
            </a:fld>
            <a:endParaRPr lang="en-CA"/>
          </a:p>
        </p:txBody>
      </p:sp>
    </p:spTree>
    <p:extLst>
      <p:ext uri="{BB962C8B-B14F-4D97-AF65-F5344CB8AC3E}">
        <p14:creationId xmlns:p14="http://schemas.microsoft.com/office/powerpoint/2010/main" val="485820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0407401E-89E2-410A-B7AB-83074D2986F3}" type="slidenum">
              <a:rPr lang="en-CA"/>
              <a:pPr>
                <a:defRPr/>
              </a:pPr>
              <a:t>‹#›</a:t>
            </a:fld>
            <a:endParaRPr lang="en-CA"/>
          </a:p>
        </p:txBody>
      </p:sp>
    </p:spTree>
    <p:extLst>
      <p:ext uri="{BB962C8B-B14F-4D97-AF65-F5344CB8AC3E}">
        <p14:creationId xmlns:p14="http://schemas.microsoft.com/office/powerpoint/2010/main" val="2610191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7DCE07FD-8886-4606-9EF2-900E391C4AE6}" type="slidenum">
              <a:rPr lang="en-CA"/>
              <a:pPr>
                <a:defRPr/>
              </a:pPr>
              <a:t>‹#›</a:t>
            </a:fld>
            <a:endParaRPr lang="en-CA"/>
          </a:p>
        </p:txBody>
      </p:sp>
    </p:spTree>
    <p:extLst>
      <p:ext uri="{BB962C8B-B14F-4D97-AF65-F5344CB8AC3E}">
        <p14:creationId xmlns:p14="http://schemas.microsoft.com/office/powerpoint/2010/main" val="46949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835144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59CAD0B-B16A-4258-A5F4-FEDDCE33A292}" type="slidenum">
              <a:rPr lang="en-CA"/>
              <a:pPr>
                <a:defRPr/>
              </a:pPr>
              <a:t>‹#›</a:t>
            </a:fld>
            <a:endParaRPr lang="en-CA"/>
          </a:p>
        </p:txBody>
      </p:sp>
    </p:spTree>
    <p:extLst>
      <p:ext uri="{BB962C8B-B14F-4D97-AF65-F5344CB8AC3E}">
        <p14:creationId xmlns:p14="http://schemas.microsoft.com/office/powerpoint/2010/main" val="997007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2821452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41038597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8880920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941796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0591580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15201757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26380742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248293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5099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22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C700ADE-7B9C-4358-AEED-CB662BFD2E3C}" type="slidenum">
              <a:rPr lang="en-CA"/>
              <a:pPr>
                <a:defRPr/>
              </a:pPr>
              <a:t>‹#›</a:t>
            </a:fld>
            <a:endParaRPr lang="en-CA"/>
          </a:p>
        </p:txBody>
      </p:sp>
    </p:spTree>
    <p:extLst>
      <p:ext uri="{BB962C8B-B14F-4D97-AF65-F5344CB8AC3E}">
        <p14:creationId xmlns:p14="http://schemas.microsoft.com/office/powerpoint/2010/main" val="31600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65CE9C5-04B7-4EB0-B7E6-851EBB176A00}" type="slidenum">
              <a:rPr lang="en-CA"/>
              <a:pPr>
                <a:defRPr/>
              </a:pPr>
              <a:t>‹#›</a:t>
            </a:fld>
            <a:endParaRPr lang="en-CA"/>
          </a:p>
        </p:txBody>
      </p:sp>
    </p:spTree>
    <p:extLst>
      <p:ext uri="{BB962C8B-B14F-4D97-AF65-F5344CB8AC3E}">
        <p14:creationId xmlns:p14="http://schemas.microsoft.com/office/powerpoint/2010/main" val="84324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18ED821-F9A7-41B1-82D5-DAE7A0A46504}" type="slidenum">
              <a:rPr lang="en-CA"/>
              <a:pPr>
                <a:defRPr/>
              </a:pPr>
              <a:t>‹#›</a:t>
            </a:fld>
            <a:endParaRPr lang="en-CA"/>
          </a:p>
        </p:txBody>
      </p:sp>
    </p:spTree>
    <p:extLst>
      <p:ext uri="{BB962C8B-B14F-4D97-AF65-F5344CB8AC3E}">
        <p14:creationId xmlns:p14="http://schemas.microsoft.com/office/powerpoint/2010/main" val="24920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jpe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image" Target="../media/image1.jpe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2.jpeg"/><Relationship Id="rId5" Type="http://schemas.openxmlformats.org/officeDocument/2006/relationships/slideLayout" Target="../slideLayouts/slideLayout45.xml"/><Relationship Id="rId10" Type="http://schemas.openxmlformats.org/officeDocument/2006/relationships/image" Target="../media/image1.jpeg"/><Relationship Id="rId4" Type="http://schemas.openxmlformats.org/officeDocument/2006/relationships/slideLayout" Target="../slideLayouts/slideLayout44.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pPr>
                <a:defRPr/>
              </a:pPr>
              <a:t>‹#›</a:t>
            </a:fld>
            <a:endParaRPr lang="en-CA"/>
          </a:p>
        </p:txBody>
      </p:sp>
      <p:pic>
        <p:nvPicPr>
          <p:cNvPr id="1029" name="Picture 7" descr="researc f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FD86C53-516D-45DD-8C94-9C7B27026D19}" type="slidenum">
              <a:rPr lang="en-CA"/>
              <a:pPr>
                <a:defRPr/>
              </a:pPr>
              <a:t>‹#›</a:t>
            </a:fld>
            <a:endParaRPr lang="en-CA"/>
          </a:p>
        </p:txBody>
      </p:sp>
      <p:pic>
        <p:nvPicPr>
          <p:cNvPr id="3076"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12763BB-8F64-425C-9329-39E02FD1377A}" type="slidenum">
              <a:rPr lang="en-CA"/>
              <a:pPr>
                <a:defRPr/>
              </a:pPr>
              <a:t>‹#›</a:t>
            </a:fld>
            <a:endParaRPr lang="en-CA"/>
          </a:p>
        </p:txBody>
      </p:sp>
      <p:pic>
        <p:nvPicPr>
          <p:cNvPr id="1028"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324232"/>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 id="2147484398" r:id="rId15"/>
    <p:sldLayoutId id="2147484399" r:id="rId16"/>
    <p:sldLayoutId id="2147484400"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866291"/>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2600"/>
            <a:ext cx="7772400" cy="1470025"/>
          </a:xfrm>
        </p:spPr>
        <p:txBody>
          <a:bodyPr/>
          <a:lstStyle/>
          <a:p>
            <a:pPr eaLnBrk="1" hangingPunct="1"/>
            <a:r>
              <a:rPr lang="en-CA" sz="3600" b="1" dirty="0" smtClean="0"/>
              <a:t>Ontario Fishing</a:t>
            </a:r>
            <a:r>
              <a:rPr lang="en-CA" sz="3600" b="1" dirty="0" smtClean="0">
                <a:latin typeface="Century Gothic" pitchFamily="34" charset="0"/>
              </a:rPr>
              <a:t> </a:t>
            </a:r>
            <a:r>
              <a:rPr lang="en-CA" sz="3600" b="1" dirty="0"/>
              <a:t>Tourism </a:t>
            </a:r>
            <a:r>
              <a:rPr lang="en-CA" sz="3600" b="1" dirty="0" smtClean="0"/>
              <a:t>Statistics 2015 </a:t>
            </a:r>
            <a:br>
              <a:rPr lang="en-CA" sz="3600" b="1" dirty="0" smtClean="0"/>
            </a:br>
            <a:r>
              <a:rPr lang="en-CA" sz="3600" b="1" dirty="0" smtClean="0">
                <a:latin typeface="Century Gothic" pitchFamily="34" charset="0"/>
              </a:rPr>
              <a:t/>
            </a:r>
            <a:br>
              <a:rPr lang="en-CA" sz="3600" b="1" dirty="0" smtClean="0">
                <a:latin typeface="Century Gothic" pitchFamily="34" charset="0"/>
              </a:rPr>
            </a:br>
            <a:endParaRPr lang="en-CA" sz="3600" b="1" dirty="0" smtClean="0">
              <a:latin typeface="Century Gothic" pitchFamily="34" charset="0"/>
            </a:endParaRPr>
          </a:p>
        </p:txBody>
      </p:sp>
      <p:sp>
        <p:nvSpPr>
          <p:cNvPr id="10243" name="Rectangle 3"/>
          <p:cNvSpPr>
            <a:spLocks noGrp="1" noChangeArrowheads="1"/>
          </p:cNvSpPr>
          <p:nvPr>
            <p:ph type="subTitle" idx="1"/>
          </p:nvPr>
        </p:nvSpPr>
        <p:spPr>
          <a:xfrm>
            <a:off x="1606550" y="4267200"/>
            <a:ext cx="5929313" cy="1363663"/>
          </a:xfrm>
        </p:spPr>
        <p:txBody>
          <a:bodyPr/>
          <a:lstStyle/>
          <a:p>
            <a:pPr eaLnBrk="1" hangingPunct="1"/>
            <a:r>
              <a:rPr lang="en-CA" sz="2000" dirty="0" smtClean="0"/>
              <a:t>Fall </a:t>
            </a:r>
            <a:r>
              <a:rPr lang="en-CA" sz="2000" dirty="0" smtClean="0"/>
              <a:t>2017</a:t>
            </a:r>
            <a:endParaRPr lang="en-CA"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Fishing Visits by Region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10</a:t>
            </a:fld>
            <a:endParaRPr lang="en-CA" sz="100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4" name="Rectangle 3"/>
          <p:cNvSpPr/>
          <p:nvPr/>
        </p:nvSpPr>
        <p:spPr>
          <a:xfrm>
            <a:off x="228599" y="5449668"/>
            <a:ext cx="8507413" cy="584775"/>
          </a:xfrm>
          <a:prstGeom prst="rect">
            <a:avLst/>
          </a:prstGeom>
        </p:spPr>
        <p:txBody>
          <a:bodyPr wrap="square">
            <a:spAutoFit/>
          </a:bodyPr>
          <a:lstStyle/>
          <a:p>
            <a:pPr marL="285750" indent="-285750" algn="l">
              <a:buFont typeface="Arial" panose="020B0604020202020204" pitchFamily="34" charset="0"/>
              <a:buChar char="•"/>
            </a:pPr>
            <a:r>
              <a:rPr lang="en-CA" sz="1600" dirty="0" smtClean="0"/>
              <a:t>23% of Fishing visits took place in Region 13 compared to 6% of total visits, 15% in Region 11 (4% total), and 13% in Region 12 (3% </a:t>
            </a:r>
            <a:r>
              <a:rPr lang="en-CA" sz="1600" dirty="0"/>
              <a:t>total</a:t>
            </a:r>
            <a:r>
              <a:rPr lang="en-CA" sz="1600" dirty="0" smtClean="0"/>
              <a:t>)</a:t>
            </a:r>
            <a:endParaRPr lang="en-CA" sz="1600" dirty="0"/>
          </a:p>
        </p:txBody>
      </p:sp>
      <p:graphicFrame>
        <p:nvGraphicFramePr>
          <p:cNvPr id="2" name="Chart 1"/>
          <p:cNvGraphicFramePr/>
          <p:nvPr>
            <p:extLst>
              <p:ext uri="{D42A27DB-BD31-4B8C-83A1-F6EECF244321}">
                <p14:modId xmlns:p14="http://schemas.microsoft.com/office/powerpoint/2010/main" val="17997680"/>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oup 33"/>
          <p:cNvGraphicFramePr>
            <a:graphicFrameLocks noGrp="1"/>
          </p:cNvGraphicFramePr>
          <p:nvPr>
            <p:extLst>
              <p:ext uri="{D42A27DB-BD31-4B8C-83A1-F6EECF244321}">
                <p14:modId xmlns:p14="http://schemas.microsoft.com/office/powerpoint/2010/main" val="4041793126"/>
              </p:ext>
            </p:extLst>
          </p:nvPr>
        </p:nvGraphicFramePr>
        <p:xfrm>
          <a:off x="7212012" y="1524000"/>
          <a:ext cx="1627188" cy="3717720"/>
        </p:xfrm>
        <a:graphic>
          <a:graphicData uri="http://schemas.openxmlformats.org/drawingml/2006/table">
            <a:tbl>
              <a:tblPr/>
              <a:tblGrid>
                <a:gridCol w="685800"/>
                <a:gridCol w="941388"/>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Fishing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Destination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265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115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400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421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358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2434797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Fishing Visits by Length of Stay</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232845875"/>
              </p:ext>
            </p:extLst>
          </p:nvPr>
        </p:nvGraphicFramePr>
        <p:xfrm>
          <a:off x="6569075" y="2063750"/>
          <a:ext cx="2209800" cy="1676400"/>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Length of Stay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204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Avg # nights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128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The majority (74%) of Fishing visits were overnight visits.  For comparison, 36% of total visits in Ontario were overnight visits</a:t>
            </a:r>
          </a:p>
          <a:p>
            <a:pPr eaLnBrk="1" hangingPunct="1">
              <a:lnSpc>
                <a:spcPct val="80000"/>
              </a:lnSpc>
              <a:spcBef>
                <a:spcPct val="50000"/>
              </a:spcBef>
            </a:pPr>
            <a:r>
              <a:rPr lang="en-CA" sz="1600" dirty="0" smtClean="0"/>
              <a:t>The average number of nights spent on Fishing visits was 4.0, above Ontario’s average of 3.2 nights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11</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3262806306"/>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Fishing $/Trip by Length of Stay</a:t>
            </a:r>
          </a:p>
        </p:txBody>
      </p:sp>
      <p:sp>
        <p:nvSpPr>
          <p:cNvPr id="21507" name="Rectangle 3"/>
          <p:cNvSpPr>
            <a:spLocks noGrp="1" noChangeArrowheads="1"/>
          </p:cNvSpPr>
          <p:nvPr>
            <p:ph type="body" sz="half" idx="3"/>
          </p:nvPr>
        </p:nvSpPr>
        <p:spPr>
          <a:xfrm>
            <a:off x="138113" y="4887913"/>
            <a:ext cx="8686800" cy="1447800"/>
          </a:xfrm>
        </p:spPr>
        <p:txBody>
          <a:bodyPr/>
          <a:lstStyle/>
          <a:p>
            <a:pPr eaLnBrk="1" hangingPunct="1">
              <a:lnSpc>
                <a:spcPct val="80000"/>
              </a:lnSpc>
            </a:pPr>
            <a:r>
              <a:rPr lang="en-CA" sz="1600" dirty="0" smtClean="0"/>
              <a:t>Fishing visitors spent an average of $245/trip ($179/trip for total trips)</a:t>
            </a:r>
          </a:p>
          <a:p>
            <a:pPr eaLnBrk="1" hangingPunct="1">
              <a:lnSpc>
                <a:spcPct val="80000"/>
              </a:lnSpc>
              <a:spcBef>
                <a:spcPct val="50000"/>
              </a:spcBef>
            </a:pPr>
            <a:r>
              <a:rPr lang="en-CA" sz="1600" dirty="0" smtClean="0"/>
              <a:t>On average, overnight visitors spent over twice as much per trip as same-day visitors</a:t>
            </a:r>
          </a:p>
        </p:txBody>
      </p:sp>
      <p:graphicFrame>
        <p:nvGraphicFramePr>
          <p:cNvPr id="475164" name="Group 28"/>
          <p:cNvGraphicFramePr>
            <a:graphicFrameLocks noGrp="1"/>
          </p:cNvGraphicFramePr>
          <p:nvPr>
            <p:ph sz="quarter" idx="2"/>
            <p:extLst>
              <p:ext uri="{D42A27DB-BD31-4B8C-83A1-F6EECF244321}">
                <p14:modId xmlns:p14="http://schemas.microsoft.com/office/powerpoint/2010/main" val="684005292"/>
              </p:ext>
            </p:extLst>
          </p:nvPr>
        </p:nvGraphicFramePr>
        <p:xfrm>
          <a:off x="5740400" y="1600200"/>
          <a:ext cx="2946400" cy="1408114"/>
        </p:xfrm>
        <a:graphic>
          <a:graphicData uri="http://schemas.openxmlformats.org/drawingml/2006/table">
            <a:tbl>
              <a:tblPr/>
              <a:tblGrid>
                <a:gridCol w="1422400"/>
                <a:gridCol w="1524000"/>
              </a:tblGrid>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$/Trip Index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137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153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dirty="0">
                          <a:solidFill>
                            <a:srgbClr val="000000"/>
                          </a:solidFill>
                          <a:effectLst/>
                          <a:latin typeface="Arial"/>
                        </a:rPr>
                        <a:t>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153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D3C2AF9-A413-45A3-A10F-27A29F855ECF}" type="slidenum">
              <a:rPr lang="en-CA" smtClean="0">
                <a:solidFill>
                  <a:srgbClr val="660033"/>
                </a:solidFill>
              </a:rPr>
              <a:pPr eaLnBrk="1" hangingPunct="1"/>
              <a:t>12</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1704813672"/>
              </p:ext>
            </p:extLst>
          </p:nvPr>
        </p:nvGraphicFramePr>
        <p:xfrm>
          <a:off x="29817" y="1447800"/>
          <a:ext cx="6883400" cy="340518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8" name="Text Box 8"/>
          <p:cNvSpPr txBox="1">
            <a:spLocks noChangeArrowheads="1"/>
          </p:cNvSpPr>
          <p:nvPr/>
        </p:nvSpPr>
        <p:spPr bwMode="auto">
          <a:xfrm>
            <a:off x="0" y="5838781"/>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smtClean="0"/>
              <a:t>Total trip spending, not just spending on Fishing</a:t>
            </a:r>
            <a:endParaRPr lang="en-CA" sz="10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Fishing Spending by Category</a:t>
            </a:r>
          </a:p>
        </p:txBody>
      </p:sp>
      <p:sp>
        <p:nvSpPr>
          <p:cNvPr id="22531" name="Rectangle 3"/>
          <p:cNvSpPr>
            <a:spLocks noGrp="1" noChangeArrowheads="1"/>
          </p:cNvSpPr>
          <p:nvPr>
            <p:ph type="body" sz="half" idx="3"/>
          </p:nvPr>
        </p:nvSpPr>
        <p:spPr>
          <a:xfrm>
            <a:off x="228600" y="4876800"/>
            <a:ext cx="8686800" cy="1295400"/>
          </a:xfrm>
        </p:spPr>
        <p:txBody>
          <a:bodyPr/>
          <a:lstStyle/>
          <a:p>
            <a:pPr eaLnBrk="1" hangingPunct="1">
              <a:lnSpc>
                <a:spcPct val="80000"/>
              </a:lnSpc>
            </a:pPr>
            <a:r>
              <a:rPr lang="en-CA" sz="1600" dirty="0" smtClean="0"/>
              <a:t>The largest proportions of expenditures were spent on </a:t>
            </a:r>
            <a:r>
              <a:rPr lang="en-CA" sz="1600" dirty="0"/>
              <a:t>Transportation </a:t>
            </a:r>
            <a:r>
              <a:rPr lang="en-CA" sz="1600" dirty="0" smtClean="0"/>
              <a:t>(26% </a:t>
            </a:r>
            <a:r>
              <a:rPr lang="en-CA" sz="1600" dirty="0"/>
              <a:t>Fishing, </a:t>
            </a:r>
            <a:r>
              <a:rPr lang="en-CA" sz="1600" dirty="0" smtClean="0"/>
              <a:t>36% total), Food </a:t>
            </a:r>
            <a:r>
              <a:rPr lang="en-CA" sz="1600" dirty="0"/>
              <a:t>&amp; Beverage </a:t>
            </a:r>
            <a:r>
              <a:rPr lang="en-CA" sz="1600" dirty="0" smtClean="0"/>
              <a:t>(30% Fishing, 27% total) </a:t>
            </a:r>
            <a:r>
              <a:rPr lang="en-CA" sz="1600" dirty="0"/>
              <a:t>and </a:t>
            </a:r>
            <a:r>
              <a:rPr lang="en-CA" sz="1600" dirty="0" smtClean="0"/>
              <a:t>Accommodations (29% Fishing, 17% total)</a:t>
            </a:r>
          </a:p>
        </p:txBody>
      </p:sp>
      <p:graphicFrame>
        <p:nvGraphicFramePr>
          <p:cNvPr id="476164" name="Group 4"/>
          <p:cNvGraphicFramePr>
            <a:graphicFrameLocks noGrp="1"/>
          </p:cNvGraphicFramePr>
          <p:nvPr>
            <p:ph sz="half" idx="2"/>
            <p:extLst>
              <p:ext uri="{D42A27DB-BD31-4B8C-83A1-F6EECF244321}">
                <p14:modId xmlns:p14="http://schemas.microsoft.com/office/powerpoint/2010/main" val="1051153238"/>
              </p:ext>
            </p:extLst>
          </p:nvPr>
        </p:nvGraphicFramePr>
        <p:xfrm>
          <a:off x="6602413" y="1752600"/>
          <a:ext cx="2362200" cy="2206626"/>
        </p:xfrm>
        <a:graphic>
          <a:graphicData uri="http://schemas.openxmlformats.org/drawingml/2006/table">
            <a:tbl>
              <a:tblPr/>
              <a:tblGrid>
                <a:gridCol w="1447800"/>
                <a:gridCol w="914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Ontario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Spending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Transportation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175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Food &amp; Beverage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Rec./Entertain.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100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Retail/Other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62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255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6669C88-ED84-428E-B089-30336CF3AD1A}" type="slidenum">
              <a:rPr lang="en-CA" smtClean="0">
                <a:solidFill>
                  <a:srgbClr val="660033"/>
                </a:solidFill>
              </a:rPr>
              <a:pPr eaLnBrk="1" hangingPunct="1"/>
              <a:t>13</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1672619824"/>
              </p:ext>
            </p:extLst>
          </p:nvPr>
        </p:nvGraphicFramePr>
        <p:xfrm>
          <a:off x="279400" y="1646238"/>
          <a:ext cx="6010275" cy="347027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762000"/>
            <a:ext cx="8229600" cy="685800"/>
          </a:xfrm>
          <a:noFill/>
        </p:spPr>
        <p:txBody>
          <a:bodyPr/>
          <a:lstStyle/>
          <a:p>
            <a:pPr eaLnBrk="1" hangingPunct="1"/>
            <a:r>
              <a:rPr lang="en-CA" sz="2800" b="1" dirty="0" smtClean="0"/>
              <a:t>Other Activities done by Fishing Visitors </a:t>
            </a:r>
          </a:p>
        </p:txBody>
      </p:sp>
      <p:sp>
        <p:nvSpPr>
          <p:cNvPr id="23556" name="Rectangle 3"/>
          <p:cNvSpPr>
            <a:spLocks noGrp="1" noChangeArrowheads="1"/>
          </p:cNvSpPr>
          <p:nvPr>
            <p:ph type="body" sz="half" idx="3"/>
          </p:nvPr>
        </p:nvSpPr>
        <p:spPr>
          <a:xfrm>
            <a:off x="295275" y="5410200"/>
            <a:ext cx="8839200" cy="990600"/>
          </a:xfrm>
        </p:spPr>
        <p:txBody>
          <a:bodyPr/>
          <a:lstStyle/>
          <a:p>
            <a:pPr eaLnBrk="1" hangingPunct="1">
              <a:lnSpc>
                <a:spcPct val="80000"/>
              </a:lnSpc>
            </a:pPr>
            <a:r>
              <a:rPr lang="en-CA" sz="1600" dirty="0" smtClean="0"/>
              <a:t>50% of Fishing visitors went boating, 27% visited a beach, and 27% went canoeing</a:t>
            </a:r>
          </a:p>
        </p:txBody>
      </p:sp>
      <p:graphicFrame>
        <p:nvGraphicFramePr>
          <p:cNvPr id="477437" name="Group 253"/>
          <p:cNvGraphicFramePr>
            <a:graphicFrameLocks noGrp="1"/>
          </p:cNvGraphicFramePr>
          <p:nvPr>
            <p:ph sz="half" idx="1"/>
            <p:extLst>
              <p:ext uri="{D42A27DB-BD31-4B8C-83A1-F6EECF244321}">
                <p14:modId xmlns:p14="http://schemas.microsoft.com/office/powerpoint/2010/main" val="4189406746"/>
              </p:ext>
            </p:extLst>
          </p:nvPr>
        </p:nvGraphicFramePr>
        <p:xfrm>
          <a:off x="76200" y="1600200"/>
          <a:ext cx="2895601" cy="3468877"/>
        </p:xfrm>
        <a:graphic>
          <a:graphicData uri="http://schemas.openxmlformats.org/drawingml/2006/table">
            <a:tbl>
              <a:tblPr firstRow="1" bandRow="1">
                <a:tableStyleId>{9DCAF9ED-07DC-4A11-8D7F-57B35C25682E}</a:tableStyleId>
              </a:tblPr>
              <a:tblGrid>
                <a:gridCol w="1143000"/>
                <a:gridCol w="10080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Fishing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Any Outdoor/Sports Activity</a:t>
                      </a:r>
                    </a:p>
                  </a:txBody>
                  <a:tcPr marL="171450" marR="0" marT="0" marB="0" anchor="ctr"/>
                </a:tc>
                <a:tc>
                  <a:txBody>
                    <a:bodyPr/>
                    <a:lstStyle/>
                    <a:p>
                      <a:pPr algn="ctr" fontAlgn="b"/>
                      <a:r>
                        <a:rPr lang="en-US" sz="1000" b="0" i="0" u="none" strike="noStrike">
                          <a:solidFill>
                            <a:srgbClr val="000000"/>
                          </a:solidFill>
                          <a:effectLst/>
                          <a:latin typeface="Arial"/>
                        </a:rPr>
                        <a:t>100%</a:t>
                      </a:r>
                    </a:p>
                  </a:txBody>
                  <a:tcPr marL="0" marR="0" marT="0" marB="0" anchor="ctr"/>
                </a:tc>
                <a:tc>
                  <a:txBody>
                    <a:bodyPr/>
                    <a:lstStyle/>
                    <a:p>
                      <a:pPr algn="ctr" fontAlgn="ctr"/>
                      <a:r>
                        <a:rPr lang="en-US" sz="1000" b="0" i="0" u="none" strike="noStrike">
                          <a:solidFill>
                            <a:srgbClr val="000000"/>
                          </a:solidFill>
                          <a:effectLst/>
                          <a:latin typeface="Arial"/>
                        </a:rPr>
                        <a:t>582</a:t>
                      </a:r>
                    </a:p>
                  </a:txBody>
                  <a:tcPr marL="0" marR="0" marT="0" marB="0" anchor="ctr"/>
                </a:tc>
              </a:tr>
              <a:tr h="304800">
                <a:tc>
                  <a:txBody>
                    <a:bodyPr/>
                    <a:lstStyle/>
                    <a:p>
                      <a:pPr algn="l" fontAlgn="b"/>
                      <a:r>
                        <a:rPr lang="en-US" sz="1000" b="0" i="0" u="none" strike="noStrike">
                          <a:solidFill>
                            <a:srgbClr val="000000"/>
                          </a:solidFill>
                          <a:effectLst/>
                          <a:latin typeface="Arial"/>
                        </a:rPr>
                        <a:t>Fishing</a:t>
                      </a:r>
                    </a:p>
                  </a:txBody>
                  <a:tcPr marL="85725" marR="0" marT="0" marB="0" anchor="ctr"/>
                </a:tc>
                <a:tc>
                  <a:txBody>
                    <a:bodyPr/>
                    <a:lstStyle/>
                    <a:p>
                      <a:pPr algn="ctr" fontAlgn="b"/>
                      <a:r>
                        <a:rPr lang="en-US" sz="1000" b="0" i="0" u="none" strike="noStrike">
                          <a:solidFill>
                            <a:srgbClr val="000000"/>
                          </a:solidFill>
                          <a:effectLst/>
                          <a:latin typeface="Arial"/>
                        </a:rPr>
                        <a:t>100%</a:t>
                      </a:r>
                    </a:p>
                  </a:txBody>
                  <a:tcPr marL="0" marR="0" marT="0" marB="0" anchor="ctr"/>
                </a:tc>
                <a:tc>
                  <a:txBody>
                    <a:bodyPr/>
                    <a:lstStyle/>
                    <a:p>
                      <a:pPr algn="ctr" fontAlgn="ctr"/>
                      <a:r>
                        <a:rPr lang="en-US" sz="1000" b="0" i="0" u="none" strike="noStrike">
                          <a:solidFill>
                            <a:srgbClr val="000000"/>
                          </a:solidFill>
                          <a:effectLst/>
                          <a:latin typeface="Arial"/>
                        </a:rPr>
                        <a:t>2985</a:t>
                      </a:r>
                    </a:p>
                  </a:txBody>
                  <a:tcPr marL="0" marR="0" marT="0" marB="0" anchor="ctr"/>
                </a:tc>
              </a:tr>
              <a:tr h="228600">
                <a:tc>
                  <a:txBody>
                    <a:bodyPr/>
                    <a:lstStyle/>
                    <a:p>
                      <a:pPr algn="l" fontAlgn="b"/>
                      <a:r>
                        <a:rPr lang="en-US" sz="1000" b="0" i="0" u="none" strike="noStrike">
                          <a:solidFill>
                            <a:srgbClr val="000000"/>
                          </a:solidFill>
                          <a:effectLst/>
                          <a:latin typeface="Arial"/>
                        </a:rPr>
                        <a:t>Boating</a:t>
                      </a:r>
                    </a:p>
                  </a:txBody>
                  <a:tcPr marL="85725" marR="0" marT="0" marB="0" anchor="ctr"/>
                </a:tc>
                <a:tc>
                  <a:txBody>
                    <a:bodyPr/>
                    <a:lstStyle/>
                    <a:p>
                      <a:pPr algn="ctr" fontAlgn="b"/>
                      <a:r>
                        <a:rPr lang="en-US" sz="1000" b="0" i="0" u="none" strike="noStrike">
                          <a:solidFill>
                            <a:srgbClr val="000000"/>
                          </a:solidFill>
                          <a:effectLst/>
                          <a:latin typeface="Arial"/>
                        </a:rPr>
                        <a:t>50%</a:t>
                      </a:r>
                    </a:p>
                  </a:txBody>
                  <a:tcPr marL="0" marR="0" marT="0" marB="0" anchor="ctr"/>
                </a:tc>
                <a:tc>
                  <a:txBody>
                    <a:bodyPr/>
                    <a:lstStyle/>
                    <a:p>
                      <a:pPr algn="ctr" fontAlgn="ctr"/>
                      <a:r>
                        <a:rPr lang="en-US" sz="1000" b="0" i="0" u="none" strike="noStrike">
                          <a:solidFill>
                            <a:srgbClr val="000000"/>
                          </a:solidFill>
                          <a:effectLst/>
                          <a:latin typeface="Arial"/>
                        </a:rPr>
                        <a:t>1246</a:t>
                      </a:r>
                    </a:p>
                  </a:txBody>
                  <a:tcPr marL="0" marR="0" marT="0" marB="0" anchor="ctr"/>
                </a:tc>
              </a:tr>
              <a:tr h="325847">
                <a:tc>
                  <a:txBody>
                    <a:bodyPr/>
                    <a:lstStyle/>
                    <a:p>
                      <a:pPr algn="l" fontAlgn="b"/>
                      <a:r>
                        <a:rPr lang="en-US" sz="1000" b="0" i="0" u="none" strike="noStrike">
                          <a:solidFill>
                            <a:srgbClr val="000000"/>
                          </a:solidFill>
                          <a:effectLst/>
                          <a:latin typeface="Arial"/>
                        </a:rPr>
                        <a:t>Visit a beach</a:t>
                      </a:r>
                    </a:p>
                  </a:txBody>
                  <a:tcPr marL="171450" marR="0" marT="0" marB="0" anchor="ctr"/>
                </a:tc>
                <a:tc>
                  <a:txBody>
                    <a:bodyPr/>
                    <a:lstStyle/>
                    <a:p>
                      <a:pPr algn="ctr" fontAlgn="b"/>
                      <a:r>
                        <a:rPr lang="en-US" sz="1000" b="0" i="0" u="none" strike="noStrike">
                          <a:solidFill>
                            <a:srgbClr val="000000"/>
                          </a:solidFill>
                          <a:effectLst/>
                          <a:latin typeface="Arial"/>
                        </a:rPr>
                        <a:t>27%</a:t>
                      </a:r>
                    </a:p>
                  </a:txBody>
                  <a:tcPr marL="0" marR="0" marT="0" marB="0" anchor="ctr"/>
                </a:tc>
                <a:tc>
                  <a:txBody>
                    <a:bodyPr/>
                    <a:lstStyle/>
                    <a:p>
                      <a:pPr algn="ctr" fontAlgn="ctr"/>
                      <a:r>
                        <a:rPr lang="en-US" sz="1000" b="0" i="0" u="none" strike="noStrike">
                          <a:solidFill>
                            <a:srgbClr val="000000"/>
                          </a:solidFill>
                          <a:effectLst/>
                          <a:latin typeface="Arial"/>
                        </a:rPr>
                        <a:t>614</a:t>
                      </a:r>
                    </a:p>
                  </a:txBody>
                  <a:tcPr marL="0" marR="0" marT="0" marB="0" anchor="ctr"/>
                </a:tc>
              </a:tr>
              <a:tr h="283753">
                <a:tc>
                  <a:txBody>
                    <a:bodyPr/>
                    <a:lstStyle/>
                    <a:p>
                      <a:pPr algn="l" fontAlgn="b"/>
                      <a:r>
                        <a:rPr lang="en-US" sz="1000" b="0" i="0" u="none" strike="noStrike">
                          <a:solidFill>
                            <a:srgbClr val="000000"/>
                          </a:solidFill>
                          <a:effectLst/>
                          <a:latin typeface="Arial"/>
                        </a:rPr>
                        <a:t>Canoeing</a:t>
                      </a:r>
                    </a:p>
                  </a:txBody>
                  <a:tcPr marL="85725" marR="0" marT="0" marB="0" anchor="ctr"/>
                </a:tc>
                <a:tc>
                  <a:txBody>
                    <a:bodyPr/>
                    <a:lstStyle/>
                    <a:p>
                      <a:pPr algn="ctr" fontAlgn="b"/>
                      <a:r>
                        <a:rPr lang="en-US" sz="1000" b="0" i="0" u="none" strike="noStrike">
                          <a:solidFill>
                            <a:srgbClr val="000000"/>
                          </a:solidFill>
                          <a:effectLst/>
                          <a:latin typeface="Arial"/>
                        </a:rPr>
                        <a:t>27%</a:t>
                      </a:r>
                    </a:p>
                  </a:txBody>
                  <a:tcPr marL="0" marR="0" marT="0" marB="0" anchor="ctr"/>
                </a:tc>
                <a:tc>
                  <a:txBody>
                    <a:bodyPr/>
                    <a:lstStyle/>
                    <a:p>
                      <a:pPr algn="ctr" fontAlgn="ctr"/>
                      <a:r>
                        <a:rPr lang="en-US" sz="1000" b="0" i="0" u="none" strike="noStrike">
                          <a:solidFill>
                            <a:srgbClr val="000000"/>
                          </a:solidFill>
                          <a:effectLst/>
                          <a:latin typeface="Arial"/>
                        </a:rPr>
                        <a:t>1206</a:t>
                      </a:r>
                    </a:p>
                  </a:txBody>
                  <a:tcPr marL="0" marR="0" marT="0" marB="0" anchor="ctr"/>
                </a:tc>
              </a:tr>
              <a:tr h="304800">
                <a:tc>
                  <a:txBody>
                    <a:bodyPr/>
                    <a:lstStyle/>
                    <a:p>
                      <a:pPr algn="l" fontAlgn="b"/>
                      <a:r>
                        <a:rPr lang="en-US" sz="1000" b="0" i="0" u="none" strike="noStrike">
                          <a:solidFill>
                            <a:srgbClr val="000000"/>
                          </a:solidFill>
                          <a:effectLst/>
                          <a:latin typeface="Arial"/>
                        </a:rPr>
                        <a:t>Hiking</a:t>
                      </a:r>
                    </a:p>
                  </a:txBody>
                  <a:tcPr marL="85725" marR="0" marT="0" marB="0" anchor="ctr"/>
                </a:tc>
                <a:tc>
                  <a:txBody>
                    <a:bodyPr/>
                    <a:lstStyle/>
                    <a:p>
                      <a:pPr algn="ctr" fontAlgn="b"/>
                      <a:r>
                        <a:rPr lang="en-US" sz="1000" b="0" i="0" u="none" strike="noStrike">
                          <a:solidFill>
                            <a:srgbClr val="000000"/>
                          </a:solidFill>
                          <a:effectLst/>
                          <a:latin typeface="Arial"/>
                        </a:rPr>
                        <a:t>22%</a:t>
                      </a:r>
                    </a:p>
                  </a:txBody>
                  <a:tcPr marL="0" marR="0" marT="0" marB="0" anchor="ctr"/>
                </a:tc>
                <a:tc>
                  <a:txBody>
                    <a:bodyPr/>
                    <a:lstStyle/>
                    <a:p>
                      <a:pPr algn="ctr" fontAlgn="ctr"/>
                      <a:r>
                        <a:rPr lang="en-US" sz="1000" b="0" i="0" u="none" strike="noStrike">
                          <a:solidFill>
                            <a:srgbClr val="000000"/>
                          </a:solidFill>
                          <a:effectLst/>
                          <a:latin typeface="Arial"/>
                        </a:rPr>
                        <a:t>507</a:t>
                      </a:r>
                    </a:p>
                  </a:txBody>
                  <a:tcPr marL="0" marR="0" marT="0" marB="0" anchor="ctr"/>
                </a:tc>
              </a:tr>
              <a:tr h="243783">
                <a:tc>
                  <a:txBody>
                    <a:bodyPr/>
                    <a:lstStyle/>
                    <a:p>
                      <a:pPr algn="l" fontAlgn="b"/>
                      <a:r>
                        <a:rPr lang="en-US" sz="1000" b="0" i="0" u="none" strike="noStrike">
                          <a:solidFill>
                            <a:srgbClr val="000000"/>
                          </a:solidFill>
                          <a:effectLst/>
                          <a:latin typeface="Arial"/>
                        </a:rPr>
                        <a:t>Camping </a:t>
                      </a:r>
                    </a:p>
                  </a:txBody>
                  <a:tcPr marL="85725" marR="0" marT="0" marB="0" anchor="ctr"/>
                </a:tc>
                <a:tc>
                  <a:txBody>
                    <a:bodyPr/>
                    <a:lstStyle/>
                    <a:p>
                      <a:pPr algn="ctr" fontAlgn="b"/>
                      <a:r>
                        <a:rPr lang="en-US" sz="1000" b="0" i="0" u="none" strike="noStrike">
                          <a:solidFill>
                            <a:srgbClr val="000000"/>
                          </a:solidFill>
                          <a:effectLst/>
                          <a:latin typeface="Arial"/>
                        </a:rPr>
                        <a:t>20%</a:t>
                      </a:r>
                    </a:p>
                  </a:txBody>
                  <a:tcPr marL="0" marR="0" marT="0" marB="0" anchor="ctr"/>
                </a:tc>
                <a:tc>
                  <a:txBody>
                    <a:bodyPr/>
                    <a:lstStyle/>
                    <a:p>
                      <a:pPr algn="ctr" fontAlgn="ctr"/>
                      <a:r>
                        <a:rPr lang="en-US" sz="1000" b="0" i="0" u="none" strike="noStrike">
                          <a:solidFill>
                            <a:srgbClr val="000000"/>
                          </a:solidFill>
                          <a:effectLst/>
                          <a:latin typeface="Arial"/>
                        </a:rPr>
                        <a:t>625</a:t>
                      </a:r>
                    </a:p>
                  </a:txBody>
                  <a:tcPr marL="0" marR="0" marT="0" marB="0" anchor="ctr"/>
                </a:tc>
              </a:tr>
              <a:tr h="213417">
                <a:tc>
                  <a:txBody>
                    <a:bodyPr/>
                    <a:lstStyle/>
                    <a:p>
                      <a:pPr algn="l" fontAlgn="b"/>
                      <a:r>
                        <a:rPr lang="en-US" sz="1000" b="0" i="0" u="none" strike="noStrike">
                          <a:solidFill>
                            <a:srgbClr val="000000"/>
                          </a:solidFill>
                          <a:effectLst/>
                          <a:latin typeface="Arial"/>
                        </a:rPr>
                        <a:t>Wildlife/Bird watching</a:t>
                      </a:r>
                    </a:p>
                  </a:txBody>
                  <a:tcPr marL="171450" marR="0" marT="0" marB="0" anchor="ctr"/>
                </a:tc>
                <a:tc>
                  <a:txBody>
                    <a:bodyPr/>
                    <a:lstStyle/>
                    <a:p>
                      <a:pPr algn="ctr" fontAlgn="b"/>
                      <a:r>
                        <a:rPr lang="en-US" sz="1000" b="0" i="0" u="none" strike="noStrike">
                          <a:solidFill>
                            <a:srgbClr val="000000"/>
                          </a:solidFill>
                          <a:effectLst/>
                          <a:latin typeface="Arial"/>
                        </a:rPr>
                        <a:t>16%</a:t>
                      </a:r>
                    </a:p>
                  </a:txBody>
                  <a:tcPr marL="0" marR="0" marT="0" marB="0" anchor="ctr"/>
                </a:tc>
                <a:tc>
                  <a:txBody>
                    <a:bodyPr/>
                    <a:lstStyle/>
                    <a:p>
                      <a:pPr algn="ctr" fontAlgn="ctr"/>
                      <a:r>
                        <a:rPr lang="en-US" sz="1000" b="0" i="0" u="none" strike="noStrike">
                          <a:solidFill>
                            <a:srgbClr val="000000"/>
                          </a:solidFill>
                          <a:effectLst/>
                          <a:latin typeface="Arial"/>
                        </a:rPr>
                        <a:t>692</a:t>
                      </a:r>
                    </a:p>
                  </a:txBody>
                  <a:tcPr marL="0" marR="0" marT="0" marB="0" anchor="ctr"/>
                </a:tc>
              </a:tr>
              <a:tr h="203906">
                <a:tc>
                  <a:txBody>
                    <a:bodyPr/>
                    <a:lstStyle/>
                    <a:p>
                      <a:pPr algn="l" fontAlgn="b"/>
                      <a:r>
                        <a:rPr lang="en-US" sz="1000" b="0" i="0" u="none" strike="noStrike">
                          <a:solidFill>
                            <a:srgbClr val="000000"/>
                          </a:solidFill>
                          <a:effectLst/>
                          <a:latin typeface="Arial"/>
                        </a:rPr>
                        <a:t>National/Provincial Nature Parks</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254</a:t>
                      </a:r>
                    </a:p>
                  </a:txBody>
                  <a:tcPr marL="0" marR="0" marT="0" marB="0" anchor="ctr"/>
                </a:tc>
              </a:tr>
              <a:tr h="314302">
                <a:tc>
                  <a:txBody>
                    <a:bodyPr/>
                    <a:lstStyle/>
                    <a:p>
                      <a:pPr algn="l" fontAlgn="b"/>
                      <a:r>
                        <a:rPr lang="en-US" sz="1000" b="0" i="0" u="none" strike="noStrike">
                          <a:solidFill>
                            <a:srgbClr val="000000"/>
                          </a:solidFill>
                          <a:effectLst/>
                          <a:latin typeface="Arial"/>
                        </a:rPr>
                        <a:t>Visit Friends or Relatives</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dirty="0">
                          <a:solidFill>
                            <a:srgbClr val="000000"/>
                          </a:solidFill>
                          <a:effectLst/>
                          <a:latin typeface="Arial"/>
                        </a:rPr>
                        <a:t>21</a:t>
                      </a:r>
                    </a:p>
                  </a:txBody>
                  <a:tcPr marL="0" marR="0" marT="0" marB="0" anchor="ctr"/>
                </a:tc>
              </a:tr>
            </a:tbl>
          </a:graphicData>
        </a:graphic>
      </p:graphicFrame>
      <p:sp>
        <p:nvSpPr>
          <p:cNvPr id="235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5BBE368-0A35-448C-9E48-A5D8E5B00CDA}" type="slidenum">
              <a:rPr lang="en-CA" smtClean="0">
                <a:solidFill>
                  <a:srgbClr val="660033"/>
                </a:solidFill>
              </a:rPr>
              <a:pPr eaLnBrk="1" hangingPunct="1"/>
              <a:t>14</a:t>
            </a:fld>
            <a:endParaRPr lang="en-CA" smtClean="0">
              <a:solidFill>
                <a:srgbClr val="660033"/>
              </a:solidFill>
            </a:endParaRPr>
          </a:p>
        </p:txBody>
      </p:sp>
      <p:sp>
        <p:nvSpPr>
          <p:cNvPr id="11"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8" name="Group 253"/>
          <p:cNvGraphicFramePr>
            <a:graphicFrameLocks noGrp="1"/>
          </p:cNvGraphicFramePr>
          <p:nvPr>
            <p:ph sz="half" idx="1"/>
            <p:extLst>
              <p:ext uri="{D42A27DB-BD31-4B8C-83A1-F6EECF244321}">
                <p14:modId xmlns:p14="http://schemas.microsoft.com/office/powerpoint/2010/main" val="2006924039"/>
              </p:ext>
            </p:extLst>
          </p:nvPr>
        </p:nvGraphicFramePr>
        <p:xfrm>
          <a:off x="3048000" y="1600200"/>
          <a:ext cx="2971800" cy="3084311"/>
        </p:xfrm>
        <a:graphic>
          <a:graphicData uri="http://schemas.openxmlformats.org/drawingml/2006/table">
            <a:tbl>
              <a:tblPr firstRow="1" bandRow="1">
                <a:tableStyleId>{9DCAF9ED-07DC-4A11-8D7F-57B35C25682E}</a:tableStyleId>
              </a:tblPr>
              <a:tblGrid>
                <a:gridCol w="1219200"/>
                <a:gridCol w="990600"/>
                <a:gridCol w="762000"/>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Fishing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Golfing</a:t>
                      </a:r>
                    </a:p>
                  </a:txBody>
                  <a:tcPr marL="171450" marR="0" marT="0" marB="0" anchor="ctr"/>
                </a:tc>
                <a:tc>
                  <a:txBody>
                    <a:bodyPr/>
                    <a:lstStyle/>
                    <a:p>
                      <a:pPr algn="ctr" fontAlgn="b"/>
                      <a:r>
                        <a:rPr lang="en-US" sz="1000" b="0" i="0" u="none" strike="noStrike">
                          <a:solidFill>
                            <a:srgbClr val="000000"/>
                          </a:solidFill>
                          <a:effectLst/>
                          <a:latin typeface="Arial"/>
                        </a:rPr>
                        <a:t>6%</a:t>
                      </a:r>
                    </a:p>
                  </a:txBody>
                  <a:tcPr marL="0" marR="0" marT="0" marB="0" anchor="ctr"/>
                </a:tc>
                <a:tc>
                  <a:txBody>
                    <a:bodyPr/>
                    <a:lstStyle/>
                    <a:p>
                      <a:pPr algn="ctr" fontAlgn="ctr"/>
                      <a:r>
                        <a:rPr lang="en-US" sz="1000" b="0" i="0" u="none" strike="noStrike">
                          <a:solidFill>
                            <a:srgbClr val="000000"/>
                          </a:solidFill>
                          <a:effectLst/>
                          <a:latin typeface="Arial"/>
                        </a:rPr>
                        <a:t>438</a:t>
                      </a:r>
                    </a:p>
                  </a:txBody>
                  <a:tcPr marL="0" marR="0" marT="0" marB="0" anchor="ctr"/>
                </a:tc>
              </a:tr>
              <a:tr h="304800">
                <a:tc>
                  <a:txBody>
                    <a:bodyPr/>
                    <a:lstStyle/>
                    <a:p>
                      <a:pPr algn="l" fontAlgn="b"/>
                      <a:r>
                        <a:rPr lang="en-US" sz="1000" b="0" i="0" u="none" strike="noStrike">
                          <a:solidFill>
                            <a:srgbClr val="000000"/>
                          </a:solidFill>
                          <a:effectLst/>
                          <a:latin typeface="Arial"/>
                        </a:rPr>
                        <a:t>Restaurant or bar</a:t>
                      </a:r>
                    </a:p>
                  </a:txBody>
                  <a:tcPr marL="171450" marR="0" marT="0" marB="0" anchor="ctr"/>
                </a:tc>
                <a:tc>
                  <a:txBody>
                    <a:bodyPr/>
                    <a:lstStyle/>
                    <a:p>
                      <a:pPr algn="ctr" fontAlgn="b"/>
                      <a:r>
                        <a:rPr lang="en-US" sz="1000" b="0" i="0" u="none" strike="noStrike">
                          <a:solidFill>
                            <a:srgbClr val="000000"/>
                          </a:solidFill>
                          <a:effectLst/>
                          <a:latin typeface="Arial"/>
                        </a:rPr>
                        <a:t>6%</a:t>
                      </a:r>
                    </a:p>
                  </a:txBody>
                  <a:tcPr marL="0" marR="0" marT="0" marB="0" anchor="ctr"/>
                </a:tc>
                <a:tc>
                  <a:txBody>
                    <a:bodyPr/>
                    <a:lstStyle/>
                    <a:p>
                      <a:pPr algn="ctr" fontAlgn="ctr"/>
                      <a:r>
                        <a:rPr lang="en-US" sz="1000" b="0" i="0" u="none" strike="noStrike">
                          <a:solidFill>
                            <a:srgbClr val="000000"/>
                          </a:solidFill>
                          <a:effectLst/>
                          <a:latin typeface="Arial"/>
                        </a:rPr>
                        <a:t>87</a:t>
                      </a:r>
                    </a:p>
                  </a:txBody>
                  <a:tcPr marL="0" marR="0" marT="0" marB="0" anchor="ctr"/>
                </a:tc>
              </a:tr>
              <a:tr h="228600">
                <a:tc>
                  <a:txBody>
                    <a:bodyPr/>
                    <a:lstStyle/>
                    <a:p>
                      <a:pPr algn="l" fontAlgn="b"/>
                      <a:r>
                        <a:rPr lang="en-US" sz="1000" b="0" i="0" u="none" strike="noStrike">
                          <a:solidFill>
                            <a:srgbClr val="000000"/>
                          </a:solidFill>
                          <a:effectLst/>
                          <a:latin typeface="Arial"/>
                        </a:rPr>
                        <a:t>Shopping</a:t>
                      </a:r>
                    </a:p>
                  </a:txBody>
                  <a:tcPr marL="171450" marR="0" marT="0" marB="0" anchor="ctr"/>
                </a:tc>
                <a:tc>
                  <a:txBody>
                    <a:bodyPr/>
                    <a:lstStyle/>
                    <a:p>
                      <a:pPr algn="ctr" fontAlgn="b"/>
                      <a:r>
                        <a:rPr lang="en-US" sz="1000" b="0" i="0" u="none" strike="noStrike">
                          <a:solidFill>
                            <a:srgbClr val="000000"/>
                          </a:solidFill>
                          <a:effectLst/>
                          <a:latin typeface="Arial"/>
                        </a:rPr>
                        <a:t>5%</a:t>
                      </a:r>
                    </a:p>
                  </a:txBody>
                  <a:tcPr marL="0" marR="0" marT="0" marB="0" anchor="ctr"/>
                </a:tc>
                <a:tc>
                  <a:txBody>
                    <a:bodyPr/>
                    <a:lstStyle/>
                    <a:p>
                      <a:pPr algn="ctr" fontAlgn="ctr"/>
                      <a:r>
                        <a:rPr lang="en-US" sz="1000" b="0" i="0" u="none" strike="noStrike">
                          <a:solidFill>
                            <a:srgbClr val="000000"/>
                          </a:solidFill>
                          <a:effectLst/>
                          <a:latin typeface="Arial"/>
                        </a:rPr>
                        <a:t>56</a:t>
                      </a:r>
                    </a:p>
                  </a:txBody>
                  <a:tcPr marL="0" marR="0" marT="0" marB="0" anchor="ctr"/>
                </a:tc>
              </a:tr>
              <a:tr h="325847">
                <a:tc>
                  <a:txBody>
                    <a:bodyPr/>
                    <a:lstStyle/>
                    <a:p>
                      <a:pPr algn="l" fontAlgn="b"/>
                      <a:r>
                        <a:rPr lang="en-US" sz="1000" b="0" i="0" u="none" strike="noStrike">
                          <a:solidFill>
                            <a:srgbClr val="000000"/>
                          </a:solidFill>
                          <a:effectLst/>
                          <a:latin typeface="Arial"/>
                        </a:rPr>
                        <a:t>Cycling</a:t>
                      </a:r>
                    </a:p>
                  </a:txBody>
                  <a:tcPr marL="171450" marR="0" marT="0" marB="0" anchor="ctr"/>
                </a:tc>
                <a:tc>
                  <a:txBody>
                    <a:bodyPr/>
                    <a:lstStyle/>
                    <a:p>
                      <a:pPr algn="ctr" fontAlgn="b"/>
                      <a:r>
                        <a:rPr lang="en-US" sz="1000" b="0" i="0" u="none" strike="noStrike">
                          <a:solidFill>
                            <a:srgbClr val="000000"/>
                          </a:solidFill>
                          <a:effectLst/>
                          <a:latin typeface="Arial"/>
                        </a:rPr>
                        <a:t>5%</a:t>
                      </a:r>
                    </a:p>
                  </a:txBody>
                  <a:tcPr marL="0" marR="0" marT="0" marB="0" anchor="ctr"/>
                </a:tc>
                <a:tc>
                  <a:txBody>
                    <a:bodyPr/>
                    <a:lstStyle/>
                    <a:p>
                      <a:pPr algn="ctr" fontAlgn="ctr"/>
                      <a:r>
                        <a:rPr lang="en-US" sz="1000" b="0" i="0" u="none" strike="noStrike">
                          <a:solidFill>
                            <a:srgbClr val="000000"/>
                          </a:solidFill>
                          <a:effectLst/>
                          <a:latin typeface="Arial"/>
                        </a:rPr>
                        <a:t>423</a:t>
                      </a:r>
                    </a:p>
                  </a:txBody>
                  <a:tcPr marL="0" marR="0" marT="0" marB="0" anchor="ctr"/>
                </a:tc>
              </a:tr>
              <a:tr h="259056">
                <a:tc>
                  <a:txBody>
                    <a:bodyPr/>
                    <a:lstStyle/>
                    <a:p>
                      <a:pPr algn="l" fontAlgn="b"/>
                      <a:r>
                        <a:rPr lang="en-US" sz="1000" b="0" i="0" u="none" strike="noStrike">
                          <a:solidFill>
                            <a:srgbClr val="000000"/>
                          </a:solidFill>
                          <a:effectLst/>
                          <a:latin typeface="Arial"/>
                        </a:rPr>
                        <a:t>Play a sport</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193</a:t>
                      </a:r>
                    </a:p>
                  </a:txBody>
                  <a:tcPr marL="0" marR="0" marT="0" marB="0" anchor="ctr"/>
                </a:tc>
              </a:tr>
              <a:tr h="304800">
                <a:tc>
                  <a:txBody>
                    <a:bodyPr/>
                    <a:lstStyle/>
                    <a:p>
                      <a:pPr algn="l" fontAlgn="b"/>
                      <a:r>
                        <a:rPr lang="en-US" sz="1000" b="0" i="0" u="none" strike="noStrike">
                          <a:solidFill>
                            <a:srgbClr val="000000"/>
                          </a:solidFill>
                          <a:effectLst/>
                          <a:latin typeface="Arial"/>
                        </a:rPr>
                        <a:t>Sightseeing</a:t>
                      </a:r>
                    </a:p>
                  </a:txBody>
                  <a:tcPr marL="85725"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68</a:t>
                      </a:r>
                    </a:p>
                  </a:txBody>
                  <a:tcPr marL="0" marR="0" marT="0" marB="0" anchor="ctr"/>
                </a:tc>
              </a:tr>
              <a:tr h="243783">
                <a:tc>
                  <a:txBody>
                    <a:bodyPr/>
                    <a:lstStyle/>
                    <a:p>
                      <a:pPr algn="l" fontAlgn="b"/>
                      <a:r>
                        <a:rPr lang="en-US" sz="1000" b="0" i="0" u="none" strike="noStrike">
                          <a:solidFill>
                            <a:srgbClr val="000000"/>
                          </a:solidFill>
                          <a:effectLst/>
                          <a:latin typeface="Arial"/>
                        </a:rPr>
                        <a:t>Historic Sites</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122</a:t>
                      </a:r>
                    </a:p>
                  </a:txBody>
                  <a:tcPr marL="0" marR="0" marT="0" marB="0" anchor="ctr"/>
                </a:tc>
              </a:tr>
              <a:tr h="213417">
                <a:tc>
                  <a:txBody>
                    <a:bodyPr/>
                    <a:lstStyle/>
                    <a:p>
                      <a:pPr algn="l" fontAlgn="b"/>
                      <a:r>
                        <a:rPr lang="en-US" sz="1000" b="0" i="0" u="none" strike="noStrike">
                          <a:solidFill>
                            <a:srgbClr val="000000"/>
                          </a:solidFill>
                          <a:effectLst/>
                          <a:latin typeface="Arial"/>
                        </a:rPr>
                        <a:t>Festivals/Fairs</a:t>
                      </a:r>
                    </a:p>
                  </a:txBody>
                  <a:tcPr marL="85725"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140</a:t>
                      </a:r>
                    </a:p>
                  </a:txBody>
                  <a:tcPr marL="0" marR="0" marT="0" marB="0" anchor="ctr"/>
                </a:tc>
              </a:tr>
              <a:tr h="203906">
                <a:tc>
                  <a:txBody>
                    <a:bodyPr/>
                    <a:lstStyle/>
                    <a:p>
                      <a:pPr algn="l" fontAlgn="b"/>
                      <a:r>
                        <a:rPr lang="en-US" sz="1000" b="0" i="0" u="none" strike="noStrike">
                          <a:solidFill>
                            <a:srgbClr val="000000"/>
                          </a:solidFill>
                          <a:effectLst/>
                          <a:latin typeface="Arial"/>
                        </a:rPr>
                        <a:t>Hunting</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708</a:t>
                      </a:r>
                    </a:p>
                  </a:txBody>
                  <a:tcPr marL="0" marR="0" marT="0" marB="0" anchor="ctr"/>
                </a:tc>
              </a:tr>
              <a:tr h="314302">
                <a:tc>
                  <a:txBody>
                    <a:bodyPr/>
                    <a:lstStyle/>
                    <a:p>
                      <a:pPr algn="l" fontAlgn="b"/>
                      <a:r>
                        <a:rPr lang="en-US" sz="1000" b="0" i="0" u="none" strike="noStrike">
                          <a:solidFill>
                            <a:srgbClr val="000000"/>
                          </a:solidFill>
                          <a:effectLst/>
                          <a:latin typeface="Arial"/>
                        </a:rPr>
                        <a:t>Museums/Art Galleries</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dirty="0">
                          <a:solidFill>
                            <a:srgbClr val="000000"/>
                          </a:solidFill>
                          <a:effectLst/>
                          <a:latin typeface="Arial"/>
                        </a:rPr>
                        <a:t>108</a:t>
                      </a:r>
                    </a:p>
                  </a:txBody>
                  <a:tcPr marL="0" marR="0" marT="0" marB="0" anchor="ctr"/>
                </a:tc>
              </a:tr>
            </a:tbl>
          </a:graphicData>
        </a:graphic>
      </p:graphicFrame>
      <p:graphicFrame>
        <p:nvGraphicFramePr>
          <p:cNvPr id="12" name="Group 253"/>
          <p:cNvGraphicFramePr>
            <a:graphicFrameLocks noGrp="1"/>
          </p:cNvGraphicFramePr>
          <p:nvPr>
            <p:ph sz="half" idx="1"/>
            <p:extLst>
              <p:ext uri="{D42A27DB-BD31-4B8C-83A1-F6EECF244321}">
                <p14:modId xmlns:p14="http://schemas.microsoft.com/office/powerpoint/2010/main" val="3555469317"/>
              </p:ext>
            </p:extLst>
          </p:nvPr>
        </p:nvGraphicFramePr>
        <p:xfrm>
          <a:off x="6172200" y="1600200"/>
          <a:ext cx="2895601" cy="3343472"/>
        </p:xfrm>
        <a:graphic>
          <a:graphicData uri="http://schemas.openxmlformats.org/drawingml/2006/table">
            <a:tbl>
              <a:tblPr firstRow="1" bandRow="1">
                <a:tableStyleId>{9DCAF9ED-07DC-4A11-8D7F-57B35C25682E}</a:tableStyleId>
              </a:tblPr>
              <a:tblGrid>
                <a:gridCol w="990600"/>
                <a:gridCol w="11604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Fishing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Casinos</a:t>
                      </a:r>
                    </a:p>
                  </a:txBody>
                  <a:tcPr marL="85725"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103</a:t>
                      </a:r>
                    </a:p>
                  </a:txBody>
                  <a:tcPr marL="0" marR="0" marT="0" marB="0" anchor="ctr"/>
                </a:tc>
              </a:tr>
              <a:tr h="304800">
                <a:tc>
                  <a:txBody>
                    <a:bodyPr/>
                    <a:lstStyle/>
                    <a:p>
                      <a:pPr algn="l" fontAlgn="b"/>
                      <a:r>
                        <a:rPr lang="en-US" sz="1000" b="0" i="0" u="none" strike="noStrike">
                          <a:solidFill>
                            <a:srgbClr val="000000"/>
                          </a:solidFill>
                          <a:effectLst/>
                          <a:latin typeface="Arial"/>
                        </a:rPr>
                        <a:t>Sports Events</a:t>
                      </a:r>
                    </a:p>
                  </a:txBody>
                  <a:tcPr marL="85725" marR="0" marT="0" marB="0" anchor="ctr"/>
                </a:tc>
                <a:tc>
                  <a:txBody>
                    <a:bodyPr/>
                    <a:lstStyle/>
                    <a:p>
                      <a:pPr algn="ctr" fontAlgn="b"/>
                      <a:r>
                        <a:rPr lang="en-US" sz="1000" b="0" i="0" u="none" strike="noStrike">
                          <a:solidFill>
                            <a:srgbClr val="000000"/>
                          </a:solidFill>
                          <a:effectLst/>
                          <a:latin typeface="Arial"/>
                        </a:rPr>
                        <a:t>2%</a:t>
                      </a:r>
                    </a:p>
                  </a:txBody>
                  <a:tcPr marL="0" marR="0" marT="0" marB="0" anchor="ctr"/>
                </a:tc>
                <a:tc>
                  <a:txBody>
                    <a:bodyPr/>
                    <a:lstStyle/>
                    <a:p>
                      <a:pPr algn="ctr" fontAlgn="ctr"/>
                      <a:r>
                        <a:rPr lang="en-US" sz="1000" b="0" i="0" u="none" strike="noStrike">
                          <a:solidFill>
                            <a:srgbClr val="000000"/>
                          </a:solidFill>
                          <a:effectLst/>
                          <a:latin typeface="Arial"/>
                        </a:rPr>
                        <a:t>44</a:t>
                      </a:r>
                    </a:p>
                  </a:txBody>
                  <a:tcPr marL="0" marR="0" marT="0" marB="0" anchor="ctr"/>
                </a:tc>
              </a:tr>
              <a:tr h="228600">
                <a:tc>
                  <a:txBody>
                    <a:bodyPr/>
                    <a:lstStyle/>
                    <a:p>
                      <a:pPr algn="l" fontAlgn="b"/>
                      <a:r>
                        <a:rPr lang="en-US" sz="1000" b="0" i="0" u="none" strike="noStrike">
                          <a:solidFill>
                            <a:srgbClr val="000000"/>
                          </a:solidFill>
                          <a:effectLst/>
                          <a:latin typeface="Arial"/>
                        </a:rPr>
                        <a:t>Snowmobiling</a:t>
                      </a:r>
                    </a:p>
                  </a:txBody>
                  <a:tcPr marL="85725" marR="0" marT="0" marB="0" anchor="ctr"/>
                </a:tc>
                <a:tc>
                  <a:txBody>
                    <a:bodyPr/>
                    <a:lstStyle/>
                    <a:p>
                      <a:pPr algn="ctr" fontAlgn="b"/>
                      <a:r>
                        <a:rPr lang="en-US" sz="1000" b="0" i="0" u="none" strike="noStrike">
                          <a:solidFill>
                            <a:srgbClr val="000000"/>
                          </a:solidFill>
                          <a:effectLst/>
                          <a:latin typeface="Arial"/>
                        </a:rPr>
                        <a:t>2%</a:t>
                      </a:r>
                    </a:p>
                  </a:txBody>
                  <a:tcPr marL="0" marR="0" marT="0" marB="0" anchor="ctr"/>
                </a:tc>
                <a:tc>
                  <a:txBody>
                    <a:bodyPr/>
                    <a:lstStyle/>
                    <a:p>
                      <a:pPr algn="ctr" fontAlgn="ctr"/>
                      <a:r>
                        <a:rPr lang="en-US" sz="1000" b="0" i="0" u="none" strike="noStrike">
                          <a:solidFill>
                            <a:srgbClr val="000000"/>
                          </a:solidFill>
                          <a:effectLst/>
                          <a:latin typeface="Arial"/>
                        </a:rPr>
                        <a:t>655</a:t>
                      </a:r>
                    </a:p>
                  </a:txBody>
                  <a:tcPr marL="0" marR="0" marT="0" marB="0" anchor="ctr"/>
                </a:tc>
              </a:tr>
              <a:tr h="325847">
                <a:tc>
                  <a:txBody>
                    <a:bodyPr/>
                    <a:lstStyle/>
                    <a:p>
                      <a:pPr algn="l" fontAlgn="b"/>
                      <a:r>
                        <a:rPr lang="en-US" sz="1000" b="0" i="0" u="none" strike="noStrike">
                          <a:solidFill>
                            <a:srgbClr val="000000"/>
                          </a:solidFill>
                          <a:effectLst/>
                          <a:latin typeface="Arial"/>
                        </a:rPr>
                        <a:t>ATV</a:t>
                      </a:r>
                    </a:p>
                  </a:txBody>
                  <a:tcPr marL="85725"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588</a:t>
                      </a:r>
                    </a:p>
                  </a:txBody>
                  <a:tcPr marL="0" marR="0" marT="0" marB="0" anchor="ctr"/>
                </a:tc>
              </a:tr>
              <a:tr h="283753">
                <a:tc>
                  <a:txBody>
                    <a:bodyPr/>
                    <a:lstStyle/>
                    <a:p>
                      <a:pPr algn="l" fontAlgn="b"/>
                      <a:r>
                        <a:rPr lang="en-US" sz="1000" b="0" i="0" u="none" strike="noStrike">
                          <a:solidFill>
                            <a:srgbClr val="000000"/>
                          </a:solidFill>
                          <a:effectLst/>
                          <a:latin typeface="Arial"/>
                        </a:rPr>
                        <a:t>Cultural Performances</a:t>
                      </a:r>
                    </a:p>
                  </a:txBody>
                  <a:tcPr marL="85725"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33</a:t>
                      </a:r>
                    </a:p>
                  </a:txBody>
                  <a:tcPr marL="0" marR="0" marT="0" marB="0" anchor="ctr"/>
                </a:tc>
              </a:tr>
              <a:tr h="304800">
                <a:tc>
                  <a:txBody>
                    <a:bodyPr/>
                    <a:lstStyle/>
                    <a:p>
                      <a:pPr algn="l" fontAlgn="b"/>
                      <a:r>
                        <a:rPr lang="en-US" sz="1000" b="0" i="0" u="none" strike="noStrike">
                          <a:solidFill>
                            <a:srgbClr val="000000"/>
                          </a:solidFill>
                          <a:effectLst/>
                          <a:latin typeface="Arial"/>
                        </a:rPr>
                        <a:t>Zoos/Aquariums/Botanical Gardens</a:t>
                      </a:r>
                    </a:p>
                  </a:txBody>
                  <a:tcPr marL="85725"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62</a:t>
                      </a:r>
                    </a:p>
                  </a:txBody>
                  <a:tcPr marL="0" marR="0" marT="0" marB="0" anchor="ctr"/>
                </a:tc>
              </a:tr>
              <a:tr h="243783">
                <a:tc>
                  <a:txBody>
                    <a:bodyPr/>
                    <a:lstStyle/>
                    <a:p>
                      <a:pPr algn="l" fontAlgn="b"/>
                      <a:r>
                        <a:rPr lang="en-US" sz="1000" b="0" i="0" u="none" strike="noStrike">
                          <a:solidFill>
                            <a:srgbClr val="000000"/>
                          </a:solidFill>
                          <a:effectLst/>
                          <a:latin typeface="Arial"/>
                        </a:rPr>
                        <a:t>Cross-country Skiing</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224</a:t>
                      </a:r>
                    </a:p>
                  </a:txBody>
                  <a:tcPr marL="0" marR="0" marT="0" marB="0" anchor="ctr"/>
                </a:tc>
              </a:tr>
              <a:tr h="213417">
                <a:tc>
                  <a:txBody>
                    <a:bodyPr/>
                    <a:lstStyle/>
                    <a:p>
                      <a:pPr algn="l" fontAlgn="b"/>
                      <a:r>
                        <a:rPr lang="en-US" sz="1000" b="0" i="0" u="none" strike="noStrike">
                          <a:solidFill>
                            <a:srgbClr val="000000"/>
                          </a:solidFill>
                          <a:effectLst/>
                          <a:latin typeface="Arial"/>
                        </a:rPr>
                        <a:t>Theme Parks</a:t>
                      </a:r>
                    </a:p>
                  </a:txBody>
                  <a:tcPr marL="85725"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58</a:t>
                      </a:r>
                    </a:p>
                  </a:txBody>
                  <a:tcPr marL="0" marR="0" marT="0" marB="0" anchor="ctr"/>
                </a:tc>
              </a:tr>
              <a:tr h="203906">
                <a:tc>
                  <a:txBody>
                    <a:bodyPr/>
                    <a:lstStyle/>
                    <a:p>
                      <a:pPr algn="l" fontAlgn="b"/>
                      <a:r>
                        <a:rPr lang="en-US" sz="1000" b="0" i="0" u="none" strike="noStrike">
                          <a:solidFill>
                            <a:srgbClr val="000000"/>
                          </a:solidFill>
                          <a:effectLst/>
                          <a:latin typeface="Arial"/>
                        </a:rPr>
                        <a:t>Movies</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73</a:t>
                      </a:r>
                    </a:p>
                  </a:txBody>
                  <a:tcPr marL="0" marR="0" marT="0" marB="0" anchor="ctr"/>
                </a:tc>
              </a:tr>
              <a:tr h="314302">
                <a:tc>
                  <a:txBody>
                    <a:bodyPr/>
                    <a:lstStyle/>
                    <a:p>
                      <a:pPr algn="l" fontAlgn="b"/>
                      <a:r>
                        <a:rPr lang="en-US" sz="1000" b="0" i="0" u="none" strike="noStrike">
                          <a:solidFill>
                            <a:srgbClr val="000000"/>
                          </a:solidFill>
                          <a:effectLst/>
                          <a:latin typeface="Arial"/>
                        </a:rPr>
                        <a:t>Indigenous</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dirty="0">
                          <a:solidFill>
                            <a:srgbClr val="000000"/>
                          </a:solidFill>
                          <a:effectLst/>
                          <a:latin typeface="Arial"/>
                        </a:rPr>
                        <a:t>298</a:t>
                      </a:r>
                    </a:p>
                  </a:txBody>
                  <a:tcPr marL="0" marR="0" marT="0" marB="0" anchor="ctr"/>
                </a:tc>
              </a:tr>
            </a:tbl>
          </a:graphicData>
        </a:graphic>
      </p:graphicFrame>
    </p:spTree>
    <p:extLst>
      <p:ext uri="{BB962C8B-B14F-4D97-AF65-F5344CB8AC3E}">
        <p14:creationId xmlns:p14="http://schemas.microsoft.com/office/powerpoint/2010/main" val="393160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Main Purpose of Fishing Visit</a:t>
            </a:r>
          </a:p>
        </p:txBody>
      </p:sp>
      <p:sp>
        <p:nvSpPr>
          <p:cNvPr id="24579" name="Rectangle 3"/>
          <p:cNvSpPr>
            <a:spLocks noGrp="1" noChangeArrowheads="1"/>
          </p:cNvSpPr>
          <p:nvPr>
            <p:ph type="body" sz="half" idx="3"/>
          </p:nvPr>
        </p:nvSpPr>
        <p:spPr>
          <a:xfrm>
            <a:off x="381000" y="4914900"/>
            <a:ext cx="8229600" cy="1104900"/>
          </a:xfrm>
        </p:spPr>
        <p:txBody>
          <a:bodyPr/>
          <a:lstStyle/>
          <a:p>
            <a:pPr eaLnBrk="1" hangingPunct="1">
              <a:lnSpc>
                <a:spcPct val="80000"/>
              </a:lnSpc>
            </a:pPr>
            <a:r>
              <a:rPr lang="en-CA" sz="1600" dirty="0" smtClean="0"/>
              <a:t>Most trips were pleasure trips (81% compared to 35% of total trips)</a:t>
            </a:r>
          </a:p>
          <a:p>
            <a:pPr eaLnBrk="1" hangingPunct="1">
              <a:lnSpc>
                <a:spcPct val="80000"/>
              </a:lnSpc>
              <a:spcBef>
                <a:spcPct val="50000"/>
              </a:spcBef>
            </a:pPr>
            <a:r>
              <a:rPr lang="en-CA" sz="1600" dirty="0" smtClean="0"/>
              <a:t>Other includes shopping, medical, religious, hobby/trade show, etc.</a:t>
            </a:r>
          </a:p>
          <a:p>
            <a:pPr eaLnBrk="1" hangingPunct="1">
              <a:lnSpc>
                <a:spcPct val="80000"/>
              </a:lnSpc>
              <a:spcBef>
                <a:spcPct val="50000"/>
              </a:spcBef>
              <a:buFontTx/>
              <a:buNone/>
            </a:pPr>
            <a:endParaRPr lang="en-CA" sz="1600" dirty="0" smtClean="0"/>
          </a:p>
          <a:p>
            <a:pPr eaLnBrk="1" hangingPunct="1">
              <a:lnSpc>
                <a:spcPct val="80000"/>
              </a:lnSpc>
              <a:spcBef>
                <a:spcPct val="50000"/>
              </a:spcBef>
              <a:buFontTx/>
              <a:buNone/>
            </a:pPr>
            <a:endParaRPr lang="en-CA" sz="1000" i="1" dirty="0" smtClean="0"/>
          </a:p>
        </p:txBody>
      </p:sp>
      <p:graphicFrame>
        <p:nvGraphicFramePr>
          <p:cNvPr id="478240" name="Group 32"/>
          <p:cNvGraphicFramePr>
            <a:graphicFrameLocks noGrp="1"/>
          </p:cNvGraphicFramePr>
          <p:nvPr>
            <p:ph sz="half" idx="2"/>
            <p:extLst>
              <p:ext uri="{D42A27DB-BD31-4B8C-83A1-F6EECF244321}">
                <p14:modId xmlns:p14="http://schemas.microsoft.com/office/powerpoint/2010/main" val="646853166"/>
              </p:ext>
            </p:extLst>
          </p:nvPr>
        </p:nvGraphicFramePr>
        <p:xfrm>
          <a:off x="6553200" y="1828800"/>
          <a:ext cx="2362200" cy="2062162"/>
        </p:xfrm>
        <a:graphic>
          <a:graphicData uri="http://schemas.openxmlformats.org/drawingml/2006/table">
            <a:tbl>
              <a:tblPr/>
              <a:tblGrid>
                <a:gridCol w="1524000"/>
                <a:gridCol w="838200"/>
              </a:tblGrid>
              <a:tr h="4573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Total</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Purpose Index</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Pleasure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229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kern="1200" cap="none" normalizeH="0" baseline="0" dirty="0" smtClean="0">
                          <a:ln>
                            <a:noFill/>
                          </a:ln>
                          <a:solidFill>
                            <a:schemeClr val="tx1"/>
                          </a:solidFill>
                          <a:effectLst/>
                          <a:latin typeface="Arial" charset="0"/>
                          <a:ea typeface="+mn-ea"/>
                          <a:cs typeface="+mn-cs"/>
                        </a:rPr>
                        <a:t>VFR</a:t>
                      </a:r>
                      <a:endParaRPr kumimoji="0" lang="en-CA" sz="1200" b="0" i="0" u="none" strike="noStrike" kern="1200" cap="none" normalizeH="0" baseline="0" dirty="0">
                        <a:ln>
                          <a:noFill/>
                        </a:ln>
                        <a:solidFill>
                          <a:schemeClr val="tx1"/>
                        </a:solidFill>
                        <a:effectLst/>
                        <a:latin typeface="Arial" charset="0"/>
                        <a:ea typeface="+mn-ea"/>
                        <a:cs typeface="+mn-cs"/>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9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Business</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89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rPr>
                        <a:t>Other</a:t>
                      </a:r>
                      <a:endParaRPr kumimoji="0" lang="en-CA" sz="1200" b="0" i="0" u="none" strike="noStrike" cap="none" normalizeH="0" baseline="0" smtClean="0">
                        <a:ln>
                          <a:noFill/>
                        </a:ln>
                        <a:solidFill>
                          <a:schemeClr val="tx1"/>
                        </a:solidFill>
                        <a:effectLst/>
                        <a:latin typeface="Arial" charset="0"/>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57341">
                <a:tc gridSpan="2">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VFR: Visiting Friends and / or Relatives</a:t>
                      </a:r>
                    </a:p>
                  </a:txBody>
                  <a:tcPr marT="45734" marB="457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hMerge="1">
                  <a:txBody>
                    <a:bodyPr/>
                    <a:lstStyle/>
                    <a:p>
                      <a:endParaRPr lang="en-CA"/>
                    </a:p>
                  </a:txBody>
                  <a:tcPr/>
                </a:tc>
              </a:tr>
            </a:tbl>
          </a:graphicData>
        </a:graphic>
      </p:graphicFrame>
      <p:sp>
        <p:nvSpPr>
          <p:cNvPr id="2460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0D3C47A-06D4-409D-89A1-D3532F7C89BD}" type="slidenum">
              <a:rPr lang="en-CA" smtClean="0">
                <a:solidFill>
                  <a:srgbClr val="660033"/>
                </a:solidFill>
              </a:rPr>
              <a:pPr eaLnBrk="1" hangingPunct="1"/>
              <a:t>15</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4208176574"/>
              </p:ext>
            </p:extLst>
          </p:nvPr>
        </p:nvGraphicFramePr>
        <p:xfrm>
          <a:off x="355600" y="1652588"/>
          <a:ext cx="5981700" cy="345598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Fishing Visits by Accommodation Type</a:t>
            </a:r>
          </a:p>
        </p:txBody>
      </p:sp>
      <p:sp>
        <p:nvSpPr>
          <p:cNvPr id="25603" name="Rectangle 3"/>
          <p:cNvSpPr>
            <a:spLocks noGrp="1" noChangeArrowheads="1"/>
          </p:cNvSpPr>
          <p:nvPr>
            <p:ph type="body" sz="half" idx="3"/>
          </p:nvPr>
        </p:nvSpPr>
        <p:spPr>
          <a:xfrm>
            <a:off x="228600" y="4973638"/>
            <a:ext cx="8839200" cy="1389062"/>
          </a:xfrm>
        </p:spPr>
        <p:txBody>
          <a:bodyPr/>
          <a:lstStyle/>
          <a:p>
            <a:pPr eaLnBrk="1" hangingPunct="1">
              <a:lnSpc>
                <a:spcPct val="80000"/>
              </a:lnSpc>
            </a:pPr>
            <a:r>
              <a:rPr lang="en-CA" sz="1600" dirty="0" smtClean="0"/>
              <a:t>The majority (55%) of overnight Fishing visits were spent at unpaid accommodations such as private homes and cottages, compared to 61% of total visits</a:t>
            </a:r>
          </a:p>
          <a:p>
            <a:pPr eaLnBrk="1" hangingPunct="1">
              <a:lnSpc>
                <a:spcPct val="80000"/>
              </a:lnSpc>
            </a:pPr>
            <a:r>
              <a:rPr lang="en-CA" sz="1600" dirty="0" smtClean="0"/>
              <a:t>14% </a:t>
            </a:r>
            <a:r>
              <a:rPr lang="en-CA" sz="1600" dirty="0"/>
              <a:t>of overnight </a:t>
            </a:r>
            <a:r>
              <a:rPr lang="en-CA" sz="1600" dirty="0" smtClean="0"/>
              <a:t>Fishing visits were spent in camping/RV facilities versus 5% of total visits</a:t>
            </a:r>
          </a:p>
          <a:p>
            <a:pPr eaLnBrk="1" hangingPunct="1">
              <a:lnSpc>
                <a:spcPct val="90000"/>
              </a:lnSpc>
              <a:spcBef>
                <a:spcPct val="50000"/>
              </a:spcBef>
              <a:buFontTx/>
              <a:buNone/>
            </a:pPr>
            <a:endParaRPr lang="en-CA" sz="1600" i="1" dirty="0" smtClean="0"/>
          </a:p>
          <a:p>
            <a:pPr eaLnBrk="1" hangingPunct="1">
              <a:lnSpc>
                <a:spcPct val="90000"/>
              </a:lnSpc>
              <a:spcBef>
                <a:spcPct val="50000"/>
              </a:spcBef>
              <a:buFontTx/>
              <a:buNone/>
            </a:pPr>
            <a:endParaRPr lang="en-CA" sz="700" i="1" dirty="0" smtClean="0"/>
          </a:p>
        </p:txBody>
      </p:sp>
      <p:graphicFrame>
        <p:nvGraphicFramePr>
          <p:cNvPr id="479236" name="Group 4"/>
          <p:cNvGraphicFramePr>
            <a:graphicFrameLocks noGrp="1"/>
          </p:cNvGraphicFramePr>
          <p:nvPr>
            <p:ph sz="half" idx="1"/>
            <p:extLst>
              <p:ext uri="{D42A27DB-BD31-4B8C-83A1-F6EECF244321}">
                <p14:modId xmlns:p14="http://schemas.microsoft.com/office/powerpoint/2010/main" val="1357372088"/>
              </p:ext>
            </p:extLst>
          </p:nvPr>
        </p:nvGraphicFramePr>
        <p:xfrm>
          <a:off x="6324600" y="2028825"/>
          <a:ext cx="2209800" cy="1309692"/>
        </p:xfrm>
        <a:graphic>
          <a:graphicData uri="http://schemas.openxmlformats.org/drawingml/2006/table">
            <a:tbl>
              <a:tblPr/>
              <a:tblGrid>
                <a:gridCol w="1219200"/>
                <a:gridCol w="990600"/>
              </a:tblGrid>
              <a:tr h="457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Total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Type Index</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3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Private</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Commercial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Campground</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562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0DFAA6A-7BC3-4633-989A-5AC32E7B2A5F}" type="slidenum">
              <a:rPr lang="en-CA" smtClean="0">
                <a:solidFill>
                  <a:srgbClr val="660033"/>
                </a:solidFill>
              </a:rPr>
              <a:pPr eaLnBrk="1" hangingPunct="1"/>
              <a:t>16</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1397193439"/>
              </p:ext>
            </p:extLst>
          </p:nvPr>
        </p:nvGraphicFramePr>
        <p:xfrm>
          <a:off x="736600" y="1450975"/>
          <a:ext cx="5384800"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Fishing Visits by Time of Year</a:t>
            </a:r>
          </a:p>
        </p:txBody>
      </p:sp>
      <p:sp>
        <p:nvSpPr>
          <p:cNvPr id="29699" name="Rectangle 3"/>
          <p:cNvSpPr>
            <a:spLocks noChangeArrowheads="1"/>
          </p:cNvSpPr>
          <p:nvPr/>
        </p:nvSpPr>
        <p:spPr bwMode="auto">
          <a:xfrm>
            <a:off x="377825" y="4972050"/>
            <a:ext cx="82073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a:solidFill>
                  <a:srgbClr val="000000"/>
                </a:solidFill>
              </a:rPr>
              <a:t>The largest proportion of trips occur in the summer </a:t>
            </a:r>
            <a:r>
              <a:rPr lang="en-CA" dirty="0" smtClean="0">
                <a:solidFill>
                  <a:srgbClr val="000000"/>
                </a:solidFill>
              </a:rPr>
              <a:t>months with 55% of Fishing trips taking place in Jul-Sep versus 31% of total trips</a:t>
            </a:r>
            <a:endParaRPr lang="en-CA" dirty="0">
              <a:solidFill>
                <a:srgbClr val="000000"/>
              </a:solidFill>
            </a:endParaRPr>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293128733"/>
              </p:ext>
            </p:extLst>
          </p:nvPr>
        </p:nvGraphicFramePr>
        <p:xfrm>
          <a:off x="584200" y="18034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731113327"/>
              </p:ext>
            </p:extLst>
          </p:nvPr>
        </p:nvGraphicFramePr>
        <p:xfrm>
          <a:off x="6807200" y="2209800"/>
          <a:ext cx="1981200" cy="1722437"/>
        </p:xfrm>
        <a:graphic>
          <a:graphicData uri="http://schemas.openxmlformats.org/drawingml/2006/table">
            <a:tbl>
              <a:tblPr/>
              <a:tblGrid>
                <a:gridCol w="1219200"/>
                <a:gridCol w="762000"/>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Quarter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Jan-Mar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Apr-Jun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125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Jul-Sept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179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Oct-Dec</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17</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7506" y="990600"/>
            <a:ext cx="8229600" cy="685800"/>
          </a:xfrm>
          <a:noFill/>
        </p:spPr>
        <p:txBody>
          <a:bodyPr/>
          <a:lstStyle/>
          <a:p>
            <a:pPr eaLnBrk="1" hangingPunct="1"/>
            <a:r>
              <a:rPr lang="en-CA" sz="2800" b="1" dirty="0" smtClean="0"/>
              <a:t>Fishing Visits by Gender</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4107155235"/>
              </p:ext>
            </p:extLst>
          </p:nvPr>
        </p:nvGraphicFramePr>
        <p:xfrm>
          <a:off x="6569075" y="2063750"/>
          <a:ext cx="2209800" cy="1298575"/>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Gender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algn="ctr" fontAlgn="ctr"/>
                      <a:r>
                        <a:rPr lang="en-US" sz="1200" b="0" i="0" u="none" strike="noStrike" dirty="0">
                          <a:solidFill>
                            <a:srgbClr val="000000"/>
                          </a:solidFill>
                          <a:effectLst/>
                          <a:latin typeface="Arial"/>
                        </a:rPr>
                        <a:t>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123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algn="ctr" fontAlgn="ctr"/>
                      <a:r>
                        <a:rPr lang="en-US" sz="1200" b="0" i="0" u="none" strike="noStrike" dirty="0">
                          <a:solidFill>
                            <a:srgbClr val="000000"/>
                          </a:solidFill>
                          <a:effectLst/>
                          <a:latin typeface="Arial"/>
                        </a:rPr>
                        <a:t>Female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73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Males made the majority (66%) of Fishing visits.  For comparison, 54% of total visits in Ontario were among male visitors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18</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4229682778"/>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2144699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Fishing Visits by Party Size</a:t>
            </a:r>
          </a:p>
        </p:txBody>
      </p:sp>
      <p:sp>
        <p:nvSpPr>
          <p:cNvPr id="29699" name="Rectangle 3"/>
          <p:cNvSpPr>
            <a:spLocks noChangeArrowheads="1"/>
          </p:cNvSpPr>
          <p:nvPr/>
        </p:nvSpPr>
        <p:spPr bwMode="auto">
          <a:xfrm>
            <a:off x="228600" y="5257800"/>
            <a:ext cx="82073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t>41% of Fishing visits were among groups of 3 or more people compared to 24% of total visits  </a:t>
            </a:r>
          </a:p>
          <a:p>
            <a:pPr marL="342900" indent="-342900" algn="l" eaLnBrk="0" hangingPunct="0">
              <a:lnSpc>
                <a:spcPct val="80000"/>
              </a:lnSpc>
              <a:spcBef>
                <a:spcPct val="20000"/>
              </a:spcBef>
              <a:buFontTx/>
              <a:buChar char="•"/>
            </a:pPr>
            <a:r>
              <a:rPr lang="en-CA" dirty="0" smtClean="0"/>
              <a:t>19% of Fishing visits included children versus 12% of total visits</a:t>
            </a:r>
            <a:endParaRPr lang="en-CA" dirty="0"/>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2559014053"/>
              </p:ext>
            </p:extLst>
          </p:nvPr>
        </p:nvGraphicFramePr>
        <p:xfrm>
          <a:off x="609600" y="14986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3875184384"/>
              </p:ext>
            </p:extLst>
          </p:nvPr>
        </p:nvGraphicFramePr>
        <p:xfrm>
          <a:off x="6807199" y="2209800"/>
          <a:ext cx="2157413" cy="2027293"/>
        </p:xfrm>
        <a:graphic>
          <a:graphicData uri="http://schemas.openxmlformats.org/drawingml/2006/table">
            <a:tbl>
              <a:tblPr/>
              <a:tblGrid>
                <a:gridCol w="1193801"/>
                <a:gridCol w="963612"/>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Party Size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 person</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2 persons</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3+ persons </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175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dirty="0" err="1" smtClean="0">
                          <a:solidFill>
                            <a:srgbClr val="000000"/>
                          </a:solidFill>
                          <a:effectLst/>
                          <a:latin typeface="Arial" panose="020B0604020202020204" pitchFamily="34" charset="0"/>
                          <a:cs typeface="Arial" panose="020B0604020202020204" pitchFamily="34" charset="0"/>
                        </a:rPr>
                        <a:t>Avg</a:t>
                      </a:r>
                      <a:r>
                        <a:rPr lang="en-US" sz="1200" b="0" i="0" u="none" strike="noStrike" dirty="0" smtClean="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party size</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129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With children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156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19</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9" name="Text Box 6"/>
          <p:cNvSpPr txBox="1">
            <a:spLocks noChangeArrowheads="1"/>
          </p:cNvSpPr>
          <p:nvPr/>
        </p:nvSpPr>
        <p:spPr bwMode="auto">
          <a:xfrm>
            <a:off x="228600" y="4419600"/>
            <a:ext cx="6324600" cy="276999"/>
          </a:xfrm>
          <a:prstGeom prst="rect">
            <a:avLst/>
          </a:prstGeom>
          <a:noFill/>
          <a:ln w="28575" algn="ctr">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err="1" smtClean="0">
                <a:solidFill>
                  <a:schemeClr val="accent2"/>
                </a:solidFill>
              </a:rPr>
              <a:t>Avg</a:t>
            </a:r>
            <a:r>
              <a:rPr lang="en-CA" sz="1200" b="1" dirty="0" smtClean="0">
                <a:solidFill>
                  <a:schemeClr val="accent2"/>
                </a:solidFill>
              </a:rPr>
              <a:t> Party Size                          3.0                                                         2.3 </a:t>
            </a:r>
          </a:p>
        </p:txBody>
      </p:sp>
      <p:sp>
        <p:nvSpPr>
          <p:cNvPr id="11" name="Text Box 6"/>
          <p:cNvSpPr txBox="1">
            <a:spLocks noChangeArrowheads="1"/>
          </p:cNvSpPr>
          <p:nvPr/>
        </p:nvSpPr>
        <p:spPr bwMode="auto">
          <a:xfrm>
            <a:off x="228600" y="4828401"/>
            <a:ext cx="6324600" cy="276999"/>
          </a:xfrm>
          <a:prstGeom prst="rect">
            <a:avLst/>
          </a:prstGeom>
          <a:noFill/>
          <a:ln w="28575" algn="ctr">
            <a:solidFill>
              <a:srgbClr val="00B050"/>
            </a:solidFill>
            <a:miter lim="800000"/>
            <a:headEnd/>
            <a:tailEnd/>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smtClean="0">
                <a:solidFill>
                  <a:srgbClr val="00B050"/>
                </a:solidFill>
              </a:rPr>
              <a:t>With children                            19%                                                       12%</a:t>
            </a:r>
          </a:p>
        </p:txBody>
      </p:sp>
    </p:spTree>
    <p:extLst>
      <p:ext uri="{BB962C8B-B14F-4D97-AF65-F5344CB8AC3E}">
        <p14:creationId xmlns:p14="http://schemas.microsoft.com/office/powerpoint/2010/main" val="369564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990600"/>
            <a:ext cx="8382000" cy="5334000"/>
          </a:xfrm>
          <a:noFill/>
        </p:spPr>
        <p:txBody>
          <a:bodyPr/>
          <a:lstStyle/>
          <a:p>
            <a:pPr algn="l" eaLnBrk="1" hangingPunct="1"/>
            <a:r>
              <a:rPr lang="en-CA" sz="2400" dirty="0"/>
              <a:t>This </a:t>
            </a:r>
            <a:r>
              <a:rPr lang="en-CA" sz="2400" dirty="0" smtClean="0"/>
              <a:t>report </a:t>
            </a:r>
            <a:r>
              <a:rPr lang="en-CA" sz="2400" dirty="0"/>
              <a:t>summarizes key characteristics of visitors and visitor spending of trips in Ontario which included the activity of </a:t>
            </a:r>
            <a:r>
              <a:rPr lang="en-CA" sz="2400" dirty="0" smtClean="0"/>
              <a:t>Fishing.  </a:t>
            </a:r>
            <a:br>
              <a:rPr lang="en-CA" sz="2400" dirty="0" smtClean="0"/>
            </a:br>
            <a:r>
              <a:rPr lang="en-CA" sz="2400" dirty="0"/>
              <a:t/>
            </a:r>
            <a:br>
              <a:rPr lang="en-CA" sz="2400" dirty="0"/>
            </a:br>
            <a:r>
              <a:rPr lang="en-CA" sz="2000" dirty="0" smtClean="0"/>
              <a:t>Data </a:t>
            </a:r>
            <a:r>
              <a:rPr lang="en-CA" sz="2000" dirty="0"/>
              <a:t>was sourced from Statistics Canada’s Travel Survey of the Residents of Canada and International Travel Survey, </a:t>
            </a:r>
            <a:r>
              <a:rPr lang="en-CA" sz="2000" dirty="0" smtClean="0"/>
              <a:t>2015</a:t>
            </a:r>
            <a:br>
              <a:rPr lang="en-CA" sz="2000" dirty="0" smtClean="0"/>
            </a:br>
            <a:r>
              <a:rPr lang="en-CA" sz="2000" dirty="0"/>
              <a:t/>
            </a:r>
            <a:br>
              <a:rPr lang="en-CA" sz="2000" dirty="0"/>
            </a:br>
            <a:r>
              <a:rPr lang="en-CA" sz="1600" dirty="0" smtClean="0"/>
              <a:t>Some slides include an index table which simplifies the comparison of Fishing and total trip statistics.  Since total trips equals 100, an index of 105 indicates Fishing is 5% higher than total, similarly an index of 90 signifies Fishing is 10% lower than total.   </a:t>
            </a:r>
            <a:br>
              <a:rPr lang="en-CA" sz="1600" dirty="0" smtClean="0"/>
            </a:br>
            <a:r>
              <a:rPr lang="en-CA" sz="1600" dirty="0"/>
              <a:t/>
            </a:r>
            <a:br>
              <a:rPr lang="en-CA" sz="1600" dirty="0"/>
            </a:br>
            <a:r>
              <a:rPr lang="en-CA" sz="1600" b="1" u="sng" dirty="0" smtClean="0"/>
              <a:t>Index</a:t>
            </a:r>
            <a:r>
              <a:rPr lang="en-CA" sz="1600" b="1" dirty="0" smtClean="0"/>
              <a:t>		</a:t>
            </a:r>
            <a:r>
              <a:rPr lang="en-CA" sz="1600" b="1" u="sng" dirty="0" smtClean="0"/>
              <a:t>Interpretation</a:t>
            </a:r>
            <a:r>
              <a:rPr lang="en-CA" sz="1600" dirty="0" smtClean="0"/>
              <a:t/>
            </a:r>
            <a:br>
              <a:rPr lang="en-CA" sz="1600" dirty="0" smtClean="0"/>
            </a:br>
            <a:r>
              <a:rPr lang="en-CA" sz="1400" dirty="0" smtClean="0"/>
              <a:t>less than 80	Fishing trips underdeveloped versus total trips</a:t>
            </a:r>
            <a:br>
              <a:rPr lang="en-CA" sz="1400" dirty="0" smtClean="0"/>
            </a:br>
            <a:r>
              <a:rPr lang="en-CA" sz="1400" dirty="0" smtClean="0"/>
              <a:t>80-120		Fishing trips similar to total trips</a:t>
            </a:r>
            <a:br>
              <a:rPr lang="en-CA" sz="1400" dirty="0" smtClean="0"/>
            </a:br>
            <a:r>
              <a:rPr lang="en-CA" sz="1400" dirty="0" smtClean="0"/>
              <a:t>greater than 120	Fishing trips overdeveloped versus total trips</a:t>
            </a:r>
            <a:endParaRPr lang="en-CA" sz="1400" b="1" dirty="0" smtClean="0">
              <a:latin typeface="Arial" panose="020B0604020202020204" pitchFamily="34" charset="0"/>
              <a:cs typeface="Arial" panose="020B0604020202020204" pitchFamily="34" charset="0"/>
            </a:endParaRP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a:t>
            </a:fld>
            <a:endParaRPr lang="en-CA" sz="1000">
              <a:solidFill>
                <a:srgbClr val="660033"/>
              </a:solidFill>
            </a:endParaRPr>
          </a:p>
        </p:txBody>
      </p:sp>
    </p:spTree>
    <p:extLst>
      <p:ext uri="{BB962C8B-B14F-4D97-AF65-F5344CB8AC3E}">
        <p14:creationId xmlns:p14="http://schemas.microsoft.com/office/powerpoint/2010/main" val="24982489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Fishing Visitor’s Income</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39% of Canadian Fishing visitors in Ontario had an household income greater than $100,000 </a:t>
            </a:r>
            <a:r>
              <a:rPr lang="en-CA" sz="1600" dirty="0"/>
              <a:t>compared to 36% of total visitors</a:t>
            </a:r>
            <a:endParaRPr lang="en-CA" sz="1600" dirty="0" smtClean="0"/>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20</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3206801385"/>
              </p:ext>
            </p:extLst>
          </p:nvPr>
        </p:nvGraphicFramePr>
        <p:xfrm>
          <a:off x="304800" y="14478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2015; </a:t>
            </a:r>
            <a:r>
              <a:rPr lang="en-CA" sz="1000" i="1" dirty="0"/>
              <a:t>Ontario Ministry of </a:t>
            </a:r>
            <a:r>
              <a:rPr lang="en-CA" sz="1000" i="1" dirty="0" smtClean="0"/>
              <a:t>Tourism, </a:t>
            </a:r>
            <a:r>
              <a:rPr lang="en-CA" sz="1000" i="1" dirty="0"/>
              <a:t>Culture and Sport </a:t>
            </a:r>
          </a:p>
        </p:txBody>
      </p:sp>
      <p:graphicFrame>
        <p:nvGraphicFramePr>
          <p:cNvPr id="11" name="Group 4"/>
          <p:cNvGraphicFramePr>
            <a:graphicFrameLocks/>
          </p:cNvGraphicFramePr>
          <p:nvPr>
            <p:extLst>
              <p:ext uri="{D42A27DB-BD31-4B8C-83A1-F6EECF244321}">
                <p14:modId xmlns:p14="http://schemas.microsoft.com/office/powerpoint/2010/main" val="940435802"/>
              </p:ext>
            </p:extLst>
          </p:nvPr>
        </p:nvGraphicFramePr>
        <p:xfrm>
          <a:off x="7208700" y="2057400"/>
          <a:ext cx="1752600" cy="164613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Fishing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Income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&lt; $50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$50 K- $75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$75 K - $100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108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2" name="Object 4"/>
          <p:cNvGraphicFramePr>
            <a:graphicFrameLocks noGrp="1" noChangeAspect="1"/>
          </p:cNvGraphicFramePr>
          <p:nvPr>
            <p:extLst>
              <p:ext uri="{D42A27DB-BD31-4B8C-83A1-F6EECF244321}">
                <p14:modId xmlns:p14="http://schemas.microsoft.com/office/powerpoint/2010/main" val="969559346"/>
              </p:ext>
            </p:extLst>
          </p:nvPr>
        </p:nvGraphicFramePr>
        <p:xfrm>
          <a:off x="3733800" y="1524000"/>
          <a:ext cx="3184525" cy="2925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591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Fishing Visitor’s Education</a:t>
            </a:r>
          </a:p>
        </p:txBody>
      </p:sp>
      <p:sp>
        <p:nvSpPr>
          <p:cNvPr id="19459" name="Rectangle 3"/>
          <p:cNvSpPr>
            <a:spLocks noGrp="1" noChangeArrowheads="1"/>
          </p:cNvSpPr>
          <p:nvPr>
            <p:ph type="body" sz="half" idx="3"/>
          </p:nvPr>
        </p:nvSpPr>
        <p:spPr>
          <a:xfrm>
            <a:off x="228600" y="5029200"/>
            <a:ext cx="8686800" cy="1143000"/>
          </a:xfrm>
        </p:spPr>
        <p:txBody>
          <a:bodyPr/>
          <a:lstStyle/>
          <a:p>
            <a:pPr eaLnBrk="1" hangingPunct="1">
              <a:lnSpc>
                <a:spcPct val="80000"/>
              </a:lnSpc>
            </a:pPr>
            <a:r>
              <a:rPr lang="en-CA" sz="1600" dirty="0" smtClean="0"/>
              <a:t>27% </a:t>
            </a:r>
            <a:r>
              <a:rPr lang="en-CA" sz="1600" dirty="0"/>
              <a:t>of Canadian </a:t>
            </a:r>
            <a:r>
              <a:rPr lang="en-CA" sz="1600" dirty="0" smtClean="0"/>
              <a:t>Fishing </a:t>
            </a:r>
            <a:r>
              <a:rPr lang="en-CA" sz="1600" dirty="0"/>
              <a:t>visitors in Ontario </a:t>
            </a:r>
            <a:r>
              <a:rPr lang="en-CA" sz="1600" dirty="0" smtClean="0"/>
              <a:t>had a university degree compared with 32% of total visits</a:t>
            </a:r>
            <a:endParaRPr lang="en-CA" sz="1600" dirty="0"/>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21</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1621666509"/>
              </p:ext>
            </p:extLst>
          </p:nvPr>
        </p:nvGraphicFramePr>
        <p:xfrm>
          <a:off x="4114800" y="16764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Group 4"/>
          <p:cNvGraphicFramePr>
            <a:graphicFrameLocks/>
          </p:cNvGraphicFramePr>
          <p:nvPr>
            <p:extLst>
              <p:ext uri="{D42A27DB-BD31-4B8C-83A1-F6EECF244321}">
                <p14:modId xmlns:p14="http://schemas.microsoft.com/office/powerpoint/2010/main" val="57853462"/>
              </p:ext>
            </p:extLst>
          </p:nvPr>
        </p:nvGraphicFramePr>
        <p:xfrm>
          <a:off x="7086600" y="2362200"/>
          <a:ext cx="1752600" cy="167656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Fishing vs. Ontario</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Education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&lt; High School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High School</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121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Some post-secondary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University degree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3" name="Object 6"/>
          <p:cNvGraphicFramePr>
            <a:graphicFrameLocks noGrp="1" noChangeAspect="1"/>
          </p:cNvGraphicFramePr>
          <p:nvPr>
            <p:extLst>
              <p:ext uri="{D42A27DB-BD31-4B8C-83A1-F6EECF244321}">
                <p14:modId xmlns:p14="http://schemas.microsoft.com/office/powerpoint/2010/main" val="2556273613"/>
              </p:ext>
            </p:extLst>
          </p:nvPr>
        </p:nvGraphicFramePr>
        <p:xfrm>
          <a:off x="292100" y="1676400"/>
          <a:ext cx="3530600" cy="3224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6420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Fishing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In </a:t>
            </a:r>
            <a:r>
              <a:rPr lang="en-CA" sz="2000" dirty="0" smtClean="0"/>
              <a:t>2015, </a:t>
            </a:r>
            <a:r>
              <a:rPr lang="en-CA" sz="2000" dirty="0"/>
              <a:t>there were </a:t>
            </a:r>
            <a:r>
              <a:rPr lang="en-CA" sz="2000" dirty="0" smtClean="0"/>
              <a:t>4.8 </a:t>
            </a:r>
            <a:r>
              <a:rPr lang="en-CA" sz="2000" dirty="0"/>
              <a:t>million </a:t>
            </a:r>
            <a:r>
              <a:rPr lang="en-CA" sz="2000" dirty="0" smtClean="0"/>
              <a:t>Fishing visits, </a:t>
            </a:r>
            <a:r>
              <a:rPr lang="en-CA" sz="2000" dirty="0"/>
              <a:t>accounting for </a:t>
            </a:r>
            <a:r>
              <a:rPr lang="en-CA" sz="2000" dirty="0" smtClean="0"/>
              <a:t>3.4% </a:t>
            </a:r>
            <a:r>
              <a:rPr lang="en-CA" sz="2000" dirty="0"/>
              <a:t>of total visits to Ontario. </a:t>
            </a:r>
            <a:r>
              <a:rPr lang="en-CA" sz="2000" dirty="0" smtClean="0"/>
              <a:t>Fishing visitors spent $1.2 billion</a:t>
            </a:r>
            <a:r>
              <a:rPr lang="en-CA" sz="2000" dirty="0"/>
              <a:t>, or </a:t>
            </a:r>
            <a:r>
              <a:rPr lang="en-CA" sz="2000" dirty="0" smtClean="0"/>
              <a:t>4.6% </a:t>
            </a:r>
            <a:r>
              <a:rPr lang="en-CA" sz="2000" dirty="0"/>
              <a:t>of total visitor spending in Ontario. </a:t>
            </a:r>
            <a:endParaRPr lang="en-CA" sz="2000" dirty="0" smtClean="0"/>
          </a:p>
          <a:p>
            <a:pPr eaLnBrk="1" hangingPunct="1">
              <a:lnSpc>
                <a:spcPct val="80000"/>
              </a:lnSpc>
              <a:spcAft>
                <a:spcPct val="50000"/>
              </a:spcAft>
            </a:pPr>
            <a:r>
              <a:rPr lang="en-CA" sz="2000" dirty="0"/>
              <a:t>Ontario residents accounted for </a:t>
            </a:r>
            <a:r>
              <a:rPr lang="en-CA" sz="2000" dirty="0" smtClean="0"/>
              <a:t>84% </a:t>
            </a:r>
            <a:r>
              <a:rPr lang="en-CA" sz="2000" dirty="0"/>
              <a:t>of visits and </a:t>
            </a:r>
            <a:r>
              <a:rPr lang="en-CA" sz="2000" dirty="0" smtClean="0"/>
              <a:t>59% </a:t>
            </a:r>
            <a:r>
              <a:rPr lang="en-CA" sz="2000" dirty="0"/>
              <a:t>of spending, residents of Other Canada accounted for </a:t>
            </a:r>
            <a:r>
              <a:rPr lang="en-CA" sz="2000" dirty="0" smtClean="0"/>
              <a:t>4% </a:t>
            </a:r>
            <a:r>
              <a:rPr lang="en-CA" sz="2000" dirty="0"/>
              <a:t>of visits and </a:t>
            </a:r>
            <a:r>
              <a:rPr lang="en-CA" sz="2000" dirty="0" smtClean="0"/>
              <a:t>4% </a:t>
            </a:r>
            <a:r>
              <a:rPr lang="en-CA" sz="2000" dirty="0"/>
              <a:t>of spending, U.S. visitors represented </a:t>
            </a:r>
            <a:r>
              <a:rPr lang="en-CA" sz="2000" dirty="0" smtClean="0"/>
              <a:t>11% </a:t>
            </a:r>
            <a:r>
              <a:rPr lang="en-CA" sz="2000" dirty="0"/>
              <a:t>of visits and </a:t>
            </a:r>
            <a:r>
              <a:rPr lang="en-CA" sz="2000" dirty="0" smtClean="0"/>
              <a:t>32% </a:t>
            </a:r>
            <a:r>
              <a:rPr lang="en-CA" sz="2000" dirty="0"/>
              <a:t>of expenditures, and overseas visitors accounted for </a:t>
            </a:r>
            <a:r>
              <a:rPr lang="en-CA" sz="2000" dirty="0" smtClean="0"/>
              <a:t>1% </a:t>
            </a:r>
            <a:r>
              <a:rPr lang="en-CA" sz="2000" dirty="0"/>
              <a:t>of visits and </a:t>
            </a:r>
            <a:r>
              <a:rPr lang="en-CA" sz="2000" dirty="0" smtClean="0"/>
              <a:t>5% </a:t>
            </a:r>
            <a:r>
              <a:rPr lang="en-CA" sz="2000" dirty="0"/>
              <a:t>of spending</a:t>
            </a:r>
          </a:p>
          <a:p>
            <a:pPr eaLnBrk="1" hangingPunct="1">
              <a:lnSpc>
                <a:spcPct val="80000"/>
              </a:lnSpc>
              <a:spcAft>
                <a:spcPct val="50000"/>
              </a:spcAft>
            </a:pPr>
            <a:r>
              <a:rPr lang="en-CA" sz="2000" dirty="0"/>
              <a:t>20% Fishing visitors from Ontario are from Region 5 compared to 22% of total visits, 19% from Region 6 (14% total visits), and 10% from Region 13 (5% total visits)</a:t>
            </a:r>
          </a:p>
          <a:p>
            <a:pPr eaLnBrk="1" hangingPunct="1">
              <a:lnSpc>
                <a:spcPct val="80000"/>
              </a:lnSpc>
              <a:spcAft>
                <a:spcPct val="50000"/>
              </a:spcAft>
            </a:pPr>
            <a:r>
              <a:rPr lang="en-CA" sz="2000" dirty="0"/>
              <a:t>23% of Fishing visits took place in Region 13 compared to 6% of total visits, 15% in Region 11 (4% total), and 13% in Region 12 (3% total)</a:t>
            </a:r>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22</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Fishing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The majority </a:t>
            </a:r>
            <a:r>
              <a:rPr lang="en-CA" sz="2000" dirty="0" smtClean="0"/>
              <a:t>(74%) </a:t>
            </a:r>
            <a:r>
              <a:rPr lang="en-CA" sz="2000" dirty="0"/>
              <a:t>of </a:t>
            </a:r>
            <a:r>
              <a:rPr lang="en-CA" sz="2000" dirty="0" smtClean="0"/>
              <a:t>Fishing </a:t>
            </a:r>
            <a:r>
              <a:rPr lang="en-CA" sz="2000" dirty="0"/>
              <a:t>visits were overnight visits.  For comparison, 36% of total visits in Ontario were overnight </a:t>
            </a:r>
            <a:r>
              <a:rPr lang="en-CA" sz="2000" dirty="0" smtClean="0"/>
              <a:t>visits. The </a:t>
            </a:r>
            <a:r>
              <a:rPr lang="en-CA" sz="2000" dirty="0"/>
              <a:t>average number of nights spent on </a:t>
            </a:r>
            <a:r>
              <a:rPr lang="en-CA" sz="2000" dirty="0" smtClean="0"/>
              <a:t>Fishing </a:t>
            </a:r>
            <a:r>
              <a:rPr lang="en-CA" sz="2000" dirty="0"/>
              <a:t>visits was </a:t>
            </a:r>
            <a:r>
              <a:rPr lang="en-CA" sz="2000" dirty="0" smtClean="0"/>
              <a:t>4.0, above </a:t>
            </a:r>
            <a:r>
              <a:rPr lang="en-CA" sz="2000" dirty="0"/>
              <a:t>Ontario’s average of </a:t>
            </a:r>
            <a:r>
              <a:rPr lang="en-CA" sz="2000" dirty="0" smtClean="0"/>
              <a:t>3.2 nights</a:t>
            </a:r>
          </a:p>
          <a:p>
            <a:pPr eaLnBrk="1" hangingPunct="1">
              <a:lnSpc>
                <a:spcPct val="80000"/>
              </a:lnSpc>
              <a:spcAft>
                <a:spcPct val="50000"/>
              </a:spcAft>
            </a:pPr>
            <a:r>
              <a:rPr lang="en-CA" sz="2000" dirty="0" smtClean="0"/>
              <a:t>Fishing </a:t>
            </a:r>
            <a:r>
              <a:rPr lang="en-CA" sz="2000" dirty="0"/>
              <a:t>visitors spent an average of $</a:t>
            </a:r>
            <a:r>
              <a:rPr lang="en-CA" sz="2000" dirty="0" smtClean="0"/>
              <a:t>245/trip </a:t>
            </a:r>
            <a:r>
              <a:rPr lang="en-CA" sz="2000" dirty="0"/>
              <a:t>($</a:t>
            </a:r>
            <a:r>
              <a:rPr lang="en-CA" sz="2000" dirty="0" smtClean="0"/>
              <a:t>179/trip </a:t>
            </a:r>
            <a:r>
              <a:rPr lang="en-CA" sz="2000" dirty="0"/>
              <a:t>for total </a:t>
            </a:r>
            <a:r>
              <a:rPr lang="en-CA" sz="2000" dirty="0" smtClean="0"/>
              <a:t>trips). On </a:t>
            </a:r>
            <a:r>
              <a:rPr lang="en-CA" sz="2000" dirty="0"/>
              <a:t>average, overnight visitors spent </a:t>
            </a:r>
            <a:r>
              <a:rPr lang="en-CA" sz="2000" dirty="0" smtClean="0"/>
              <a:t>over twice as </a:t>
            </a:r>
            <a:r>
              <a:rPr lang="en-CA" sz="2000" dirty="0"/>
              <a:t>much per trip as same-day </a:t>
            </a:r>
            <a:r>
              <a:rPr lang="en-CA" sz="2000" dirty="0" smtClean="0"/>
              <a:t>visitors</a:t>
            </a:r>
          </a:p>
          <a:p>
            <a:pPr eaLnBrk="1" hangingPunct="1">
              <a:lnSpc>
                <a:spcPct val="80000"/>
              </a:lnSpc>
              <a:spcAft>
                <a:spcPct val="50000"/>
              </a:spcAft>
            </a:pPr>
            <a:r>
              <a:rPr lang="en-CA" sz="2000" dirty="0"/>
              <a:t>The largest proportions of expenditures were spent on Transportation (26% Fishing, 36% total), Food &amp; Beverage (30% Fishing, 27% total) and Accommodations (29% Fishing, 17% total)</a:t>
            </a:r>
          </a:p>
          <a:p>
            <a:pPr eaLnBrk="1" hangingPunct="1">
              <a:lnSpc>
                <a:spcPct val="80000"/>
              </a:lnSpc>
              <a:spcAft>
                <a:spcPct val="50000"/>
              </a:spcAft>
            </a:pPr>
            <a:r>
              <a:rPr lang="en-CA" sz="2000" dirty="0"/>
              <a:t>50% of Fishing visitors went boating, 27% visited a beach, and 27% went canoeing</a:t>
            </a:r>
          </a:p>
          <a:p>
            <a:pPr eaLnBrk="1" hangingPunct="1">
              <a:lnSpc>
                <a:spcPct val="80000"/>
              </a:lnSpc>
              <a:spcAft>
                <a:spcPct val="50000"/>
              </a:spcAft>
            </a:pPr>
            <a:r>
              <a:rPr lang="en-CA" sz="2000" dirty="0" smtClean="0"/>
              <a:t>Most </a:t>
            </a:r>
            <a:r>
              <a:rPr lang="en-CA" sz="2000" dirty="0"/>
              <a:t>trips were pleasure trips </a:t>
            </a:r>
            <a:r>
              <a:rPr lang="en-CA" sz="2000" dirty="0" smtClean="0"/>
              <a:t>(81% </a:t>
            </a:r>
            <a:r>
              <a:rPr lang="en-CA" sz="2000" dirty="0"/>
              <a:t>compared to </a:t>
            </a:r>
            <a:r>
              <a:rPr lang="en-CA" sz="2000" dirty="0" smtClean="0"/>
              <a:t>35% </a:t>
            </a:r>
            <a:r>
              <a:rPr lang="en-CA" sz="2000" dirty="0"/>
              <a:t>of total trips)</a:t>
            </a:r>
          </a:p>
          <a:p>
            <a:pPr eaLnBrk="1" hangingPunct="1">
              <a:lnSpc>
                <a:spcPct val="80000"/>
              </a:lnSpc>
              <a:spcAft>
                <a:spcPct val="50000"/>
              </a:spcAft>
            </a:pPr>
            <a:endParaRPr lang="en-CA" sz="2000" dirty="0"/>
          </a:p>
          <a:p>
            <a:pPr marL="0" indent="0" eaLnBrk="1" hangingPunct="1">
              <a:lnSpc>
                <a:spcPct val="80000"/>
              </a:lnSpc>
              <a:spcAft>
                <a:spcPct val="50000"/>
              </a:spcAft>
              <a:buNone/>
            </a:pPr>
            <a:endParaRPr lang="en-CA" sz="2000" dirty="0"/>
          </a:p>
          <a:p>
            <a:pPr eaLnBrk="1" hangingPunct="1">
              <a:lnSpc>
                <a:spcPct val="80000"/>
              </a:lnSpc>
              <a:spcAft>
                <a:spcPct val="50000"/>
              </a:spcAft>
            </a:pP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23</a:t>
            </a:fld>
            <a:endParaRPr lang="en-CA" smtClean="0">
              <a:solidFill>
                <a:srgbClr val="660033"/>
              </a:solidFill>
            </a:endParaRPr>
          </a:p>
        </p:txBody>
      </p:sp>
    </p:spTree>
    <p:extLst>
      <p:ext uri="{BB962C8B-B14F-4D97-AF65-F5344CB8AC3E}">
        <p14:creationId xmlns:p14="http://schemas.microsoft.com/office/powerpoint/2010/main" val="3407913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Fishing Summary</a:t>
            </a:r>
          </a:p>
        </p:txBody>
      </p:sp>
      <p:sp>
        <p:nvSpPr>
          <p:cNvPr id="36867" name="Rectangle 3"/>
          <p:cNvSpPr>
            <a:spLocks noGrp="1" noChangeArrowheads="1"/>
          </p:cNvSpPr>
          <p:nvPr>
            <p:ph type="body" idx="1"/>
          </p:nvPr>
        </p:nvSpPr>
        <p:spPr>
          <a:xfrm>
            <a:off x="228600" y="1371600"/>
            <a:ext cx="8763000" cy="4267200"/>
          </a:xfrm>
        </p:spPr>
        <p:txBody>
          <a:bodyPr/>
          <a:lstStyle/>
          <a:p>
            <a:pPr eaLnBrk="1" hangingPunct="1">
              <a:lnSpc>
                <a:spcPct val="90000"/>
              </a:lnSpc>
              <a:spcAft>
                <a:spcPct val="50000"/>
              </a:spcAft>
            </a:pPr>
            <a:r>
              <a:rPr lang="en-CA" sz="2000" dirty="0" smtClean="0"/>
              <a:t>The </a:t>
            </a:r>
            <a:r>
              <a:rPr lang="en-CA" sz="2000" dirty="0"/>
              <a:t>majority </a:t>
            </a:r>
            <a:r>
              <a:rPr lang="en-CA" sz="2000" dirty="0" smtClean="0"/>
              <a:t>(55%) </a:t>
            </a:r>
            <a:r>
              <a:rPr lang="en-CA" sz="2000" dirty="0"/>
              <a:t>of overnight </a:t>
            </a:r>
            <a:r>
              <a:rPr lang="en-CA" sz="2000" dirty="0" smtClean="0"/>
              <a:t>Fishing </a:t>
            </a:r>
            <a:r>
              <a:rPr lang="en-CA" sz="2000" dirty="0"/>
              <a:t>visits were spent at unpaid accommodations such as private homes and cottages, compared to </a:t>
            </a:r>
            <a:r>
              <a:rPr lang="en-CA" sz="2000" dirty="0" smtClean="0"/>
              <a:t>61% </a:t>
            </a:r>
            <a:r>
              <a:rPr lang="en-CA" sz="2000" dirty="0"/>
              <a:t>of total </a:t>
            </a:r>
            <a:r>
              <a:rPr lang="en-CA" sz="2000" dirty="0" smtClean="0"/>
              <a:t>visits. 14% </a:t>
            </a:r>
            <a:r>
              <a:rPr lang="en-CA" sz="2000" dirty="0"/>
              <a:t>of overnight </a:t>
            </a:r>
            <a:r>
              <a:rPr lang="en-CA" sz="2000" dirty="0" smtClean="0"/>
              <a:t>Fishing </a:t>
            </a:r>
            <a:r>
              <a:rPr lang="en-CA" sz="2000" dirty="0"/>
              <a:t>visits were spent in camping/RV facilities versus 5% of total </a:t>
            </a:r>
            <a:r>
              <a:rPr lang="en-CA" sz="2000" dirty="0" smtClean="0"/>
              <a:t>visits</a:t>
            </a:r>
          </a:p>
          <a:p>
            <a:pPr eaLnBrk="1" hangingPunct="1">
              <a:lnSpc>
                <a:spcPct val="90000"/>
              </a:lnSpc>
              <a:spcAft>
                <a:spcPct val="50000"/>
              </a:spcAft>
            </a:pPr>
            <a:r>
              <a:rPr lang="en-CA" sz="2000" dirty="0"/>
              <a:t>The largest proportion of trips occur in the summer months with </a:t>
            </a:r>
            <a:r>
              <a:rPr lang="en-CA" sz="2000" dirty="0" smtClean="0"/>
              <a:t>55% </a:t>
            </a:r>
            <a:r>
              <a:rPr lang="en-CA" sz="2000" dirty="0"/>
              <a:t>of </a:t>
            </a:r>
            <a:r>
              <a:rPr lang="en-CA" sz="2000" dirty="0" smtClean="0"/>
              <a:t>Fishing </a:t>
            </a:r>
            <a:r>
              <a:rPr lang="en-CA" sz="2000" dirty="0"/>
              <a:t>trips taking place in Jul-Sep versus </a:t>
            </a:r>
            <a:r>
              <a:rPr lang="en-CA" sz="2000" dirty="0" smtClean="0"/>
              <a:t>31% </a:t>
            </a:r>
            <a:r>
              <a:rPr lang="en-CA" sz="2000" dirty="0"/>
              <a:t>of total </a:t>
            </a:r>
            <a:r>
              <a:rPr lang="en-CA" sz="2000" dirty="0" smtClean="0"/>
              <a:t>trips</a:t>
            </a:r>
          </a:p>
          <a:p>
            <a:pPr eaLnBrk="1" hangingPunct="1">
              <a:lnSpc>
                <a:spcPct val="90000"/>
              </a:lnSpc>
              <a:spcAft>
                <a:spcPct val="50000"/>
              </a:spcAft>
            </a:pPr>
            <a:r>
              <a:rPr lang="en-CA" sz="2000" dirty="0" smtClean="0"/>
              <a:t>41% </a:t>
            </a:r>
            <a:r>
              <a:rPr lang="en-CA" sz="2000" dirty="0"/>
              <a:t>of </a:t>
            </a:r>
            <a:r>
              <a:rPr lang="en-CA" sz="2000" dirty="0" smtClean="0"/>
              <a:t>Fishing </a:t>
            </a:r>
            <a:r>
              <a:rPr lang="en-CA" sz="2000" dirty="0"/>
              <a:t>visits were among groups of 3 or more people compared to </a:t>
            </a:r>
            <a:r>
              <a:rPr lang="en-CA" sz="2000" dirty="0" smtClean="0"/>
              <a:t>24% </a:t>
            </a:r>
            <a:r>
              <a:rPr lang="en-CA" sz="2000" dirty="0"/>
              <a:t>of total </a:t>
            </a:r>
            <a:r>
              <a:rPr lang="en-CA" sz="2000" dirty="0" smtClean="0"/>
              <a:t>visits. 19% </a:t>
            </a:r>
            <a:r>
              <a:rPr lang="en-CA" sz="2000" dirty="0"/>
              <a:t>of </a:t>
            </a:r>
            <a:r>
              <a:rPr lang="en-CA" sz="2000" dirty="0" smtClean="0"/>
              <a:t>Fishing </a:t>
            </a:r>
            <a:r>
              <a:rPr lang="en-CA" sz="2000" dirty="0"/>
              <a:t>visits included children versus </a:t>
            </a:r>
            <a:r>
              <a:rPr lang="en-CA" sz="2000" dirty="0" smtClean="0"/>
              <a:t>12% </a:t>
            </a:r>
            <a:r>
              <a:rPr lang="en-CA" sz="2000" dirty="0"/>
              <a:t>of total </a:t>
            </a:r>
            <a:r>
              <a:rPr lang="en-CA" sz="2000" dirty="0" smtClean="0"/>
              <a:t>visits</a:t>
            </a:r>
          </a:p>
          <a:p>
            <a:pPr eaLnBrk="1" hangingPunct="1">
              <a:lnSpc>
                <a:spcPct val="90000"/>
              </a:lnSpc>
              <a:spcAft>
                <a:spcPct val="50000"/>
              </a:spcAft>
            </a:pPr>
            <a:r>
              <a:rPr lang="en-CA" sz="2000" dirty="0"/>
              <a:t>39% of Canadian Fishing visitors in Ontario had an household income greater than $100,000 compared to 36% of total visitors</a:t>
            </a:r>
          </a:p>
          <a:p>
            <a:pPr eaLnBrk="1" hangingPunct="1">
              <a:lnSpc>
                <a:spcPct val="90000"/>
              </a:lnSpc>
              <a:spcAft>
                <a:spcPct val="50000"/>
              </a:spcAft>
            </a:pPr>
            <a:r>
              <a:rPr lang="en-CA" sz="2000" dirty="0"/>
              <a:t>27% of Canadian Fishing visitors in Ontario had a university degree compared with 32% of total visits</a:t>
            </a:r>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p:txBody>
      </p:sp>
      <p:sp>
        <p:nvSpPr>
          <p:cNvPr id="3686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6F00DB5-3422-492A-8704-19535A9D2391}" type="slidenum">
              <a:rPr lang="en-CA" smtClean="0">
                <a:solidFill>
                  <a:srgbClr val="660033"/>
                </a:solidFill>
              </a:rPr>
              <a:pPr eaLnBrk="1" hangingPunct="1"/>
              <a:t>24</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84225"/>
            <a:ext cx="8229600" cy="685800"/>
          </a:xfrm>
          <a:noFill/>
        </p:spPr>
        <p:txBody>
          <a:bodyPr/>
          <a:lstStyle/>
          <a:p>
            <a:pPr eaLnBrk="1" hangingPunct="1"/>
            <a:r>
              <a:rPr lang="en-CA" sz="2800" b="1" dirty="0" smtClean="0"/>
              <a:t>Visits and Spending</a:t>
            </a:r>
          </a:p>
        </p:txBody>
      </p:sp>
      <p:sp>
        <p:nvSpPr>
          <p:cNvPr id="18435" name="Rectangle 3"/>
          <p:cNvSpPr>
            <a:spLocks noGrp="1" noChangeArrowheads="1"/>
          </p:cNvSpPr>
          <p:nvPr>
            <p:ph type="body" sz="half" idx="2"/>
          </p:nvPr>
        </p:nvSpPr>
        <p:spPr>
          <a:xfrm>
            <a:off x="228600" y="4173538"/>
            <a:ext cx="8686800" cy="1693862"/>
          </a:xfrm>
        </p:spPr>
        <p:txBody>
          <a:bodyPr/>
          <a:lstStyle/>
          <a:p>
            <a:pPr eaLnBrk="1" hangingPunct="1">
              <a:lnSpc>
                <a:spcPct val="90000"/>
              </a:lnSpc>
            </a:pPr>
            <a:r>
              <a:rPr lang="en-CA" sz="1600" dirty="0" smtClean="0"/>
              <a:t>In 2015, there were 4.8 million Fishing visits in Ontario, representing 3.4% of total visits in Ontario </a:t>
            </a:r>
          </a:p>
          <a:p>
            <a:pPr eaLnBrk="1" hangingPunct="1">
              <a:lnSpc>
                <a:spcPct val="90000"/>
              </a:lnSpc>
            </a:pPr>
            <a:r>
              <a:rPr lang="en-CA" sz="1600" dirty="0" smtClean="0"/>
              <a:t>Fishing visitors in spent $1.2 billion, accounting for 4.6% of total visitor spending in Ontario</a:t>
            </a:r>
          </a:p>
          <a:p>
            <a:pPr eaLnBrk="1" hangingPunct="1">
              <a:lnSpc>
                <a:spcPct val="90000"/>
              </a:lnSpc>
              <a:buFontTx/>
              <a:buNone/>
            </a:pPr>
            <a:endParaRPr lang="en-CA" sz="1600" dirty="0" smtClean="0"/>
          </a:p>
          <a:p>
            <a:pPr eaLnBrk="1" hangingPunct="1">
              <a:lnSpc>
                <a:spcPct val="90000"/>
              </a:lnSpc>
              <a:spcBef>
                <a:spcPct val="50000"/>
              </a:spcBef>
            </a:pPr>
            <a:endParaRPr lang="en-CA" sz="2800" dirty="0" smtClean="0"/>
          </a:p>
        </p:txBody>
      </p:sp>
      <p:graphicFrame>
        <p:nvGraphicFramePr>
          <p:cNvPr id="471069" name="Group 29"/>
          <p:cNvGraphicFramePr>
            <a:graphicFrameLocks noGrp="1"/>
          </p:cNvGraphicFramePr>
          <p:nvPr>
            <p:ph sz="half" idx="1"/>
            <p:extLst>
              <p:ext uri="{D42A27DB-BD31-4B8C-83A1-F6EECF244321}">
                <p14:modId xmlns:p14="http://schemas.microsoft.com/office/powerpoint/2010/main" val="3507300030"/>
              </p:ext>
            </p:extLst>
          </p:nvPr>
        </p:nvGraphicFramePr>
        <p:xfrm>
          <a:off x="457200" y="1627188"/>
          <a:ext cx="8229600" cy="2049464"/>
        </p:xfrm>
        <a:graphic>
          <a:graphicData uri="http://schemas.openxmlformats.org/drawingml/2006/table">
            <a:tbl>
              <a:tblPr/>
              <a:tblGrid>
                <a:gridCol w="3100388"/>
                <a:gridCol w="2386012"/>
                <a:gridCol w="2743200"/>
              </a:tblGrid>
              <a:tr h="56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Region</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(millions)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Visitor Spending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 billions)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5027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141.9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25.4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67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Fishing</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51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400" b="1" i="0" u="none" strike="noStrike" cap="none" normalizeH="0" baseline="0" dirty="0" smtClean="0">
                          <a:ln>
                            <a:noFill/>
                          </a:ln>
                          <a:solidFill>
                            <a:schemeClr val="tx1"/>
                          </a:solidFill>
                          <a:effectLst/>
                          <a:latin typeface="Arial" charset="0"/>
                        </a:rPr>
                        <a:t>Ontario Fishing proportion of  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3.4%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8459"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27AB561-7936-40F8-A66F-B5133F1B2B75}" type="slidenum">
              <a:rPr lang="en-CA" smtClean="0">
                <a:solidFill>
                  <a:srgbClr val="660033"/>
                </a:solidFill>
              </a:rPr>
              <a:pPr eaLnBrk="1" hangingPunct="1"/>
              <a:t>3</a:t>
            </a:fld>
            <a:endParaRPr lang="en-CA" smtClean="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Fishing and Total Visits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Ontario residents accounted for the majority of Fishing (84%) and total (86%) visits </a:t>
            </a:r>
          </a:p>
          <a:p>
            <a:pPr eaLnBrk="1" hangingPunct="1">
              <a:lnSpc>
                <a:spcPct val="80000"/>
              </a:lnSpc>
              <a:spcBef>
                <a:spcPct val="50000"/>
              </a:spcBef>
            </a:pPr>
            <a:r>
              <a:rPr lang="en-CA" sz="1600" dirty="0" smtClean="0"/>
              <a:t>U.S. visitors accounted for 11% of Fishing visits compared to 8% of total visits </a:t>
            </a:r>
          </a:p>
          <a:p>
            <a:pPr eaLnBrk="1" hangingPunct="1">
              <a:lnSpc>
                <a:spcPct val="80000"/>
              </a:lnSpc>
              <a:spcBef>
                <a:spcPct val="50000"/>
              </a:spcBef>
            </a:pPr>
            <a:r>
              <a:rPr lang="en-CA" sz="1600" dirty="0" smtClean="0"/>
              <a:t>Visitors from Other Canada comprised 4% of Fishing visits and 5% of total visits</a:t>
            </a:r>
          </a:p>
          <a:p>
            <a:pPr eaLnBrk="1" hangingPunct="1">
              <a:lnSpc>
                <a:spcPct val="80000"/>
              </a:lnSpc>
              <a:spcBef>
                <a:spcPct val="50000"/>
              </a:spcBef>
            </a:pPr>
            <a:r>
              <a:rPr lang="en-CA" sz="1600" dirty="0" smtClean="0"/>
              <a:t>Overseas visitors accounted for 1% of Fishing visits and 2% of total visits</a:t>
            </a:r>
            <a:endParaRPr lang="en-CA" sz="900" i="1" dirty="0" smtClean="0"/>
          </a:p>
          <a:p>
            <a:pPr eaLnBrk="1" hangingPunct="1">
              <a:lnSpc>
                <a:spcPct val="80000"/>
              </a:lnSpc>
            </a:pPr>
            <a:endParaRPr lang="en-CA" sz="1000" dirty="0" smtClean="0"/>
          </a:p>
        </p:txBody>
      </p:sp>
      <p:graphicFrame>
        <p:nvGraphicFramePr>
          <p:cNvPr id="473121" name="Group 33"/>
          <p:cNvGraphicFramePr>
            <a:graphicFrameLocks noGrp="1"/>
          </p:cNvGraphicFramePr>
          <p:nvPr>
            <p:extLst>
              <p:ext uri="{D42A27DB-BD31-4B8C-83A1-F6EECF244321}">
                <p14:modId xmlns:p14="http://schemas.microsoft.com/office/powerpoint/2010/main" val="3728453122"/>
              </p:ext>
            </p:extLst>
          </p:nvPr>
        </p:nvGraphicFramePr>
        <p:xfrm>
          <a:off x="6248400" y="1828800"/>
          <a:ext cx="2441575" cy="1554175"/>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Visit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43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4</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4086158485"/>
              </p:ext>
            </p:extLst>
          </p:nvPr>
        </p:nvGraphicFramePr>
        <p:xfrm>
          <a:off x="60325" y="14986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9" name="Object 3" descr="Visits by Origin" title="Visits by Origin"/>
          <p:cNvGraphicFramePr>
            <a:graphicFrameLocks noGrp="1" noChangeAspect="1"/>
          </p:cNvGraphicFramePr>
          <p:nvPr>
            <p:ph sz="half" idx="1"/>
            <p:extLst>
              <p:ext uri="{D42A27DB-BD31-4B8C-83A1-F6EECF244321}">
                <p14:modId xmlns:p14="http://schemas.microsoft.com/office/powerpoint/2010/main" val="1536686267"/>
              </p:ext>
            </p:extLst>
          </p:nvPr>
        </p:nvGraphicFramePr>
        <p:xfrm>
          <a:off x="2895600" y="1371600"/>
          <a:ext cx="3402013" cy="31257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Fishing and Total Spending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a:t>Ontario residents accounted for the majority of </a:t>
            </a:r>
            <a:r>
              <a:rPr lang="en-CA" sz="1600" dirty="0" smtClean="0"/>
              <a:t>Fishing (59%) </a:t>
            </a:r>
            <a:r>
              <a:rPr lang="en-CA" sz="1600" dirty="0"/>
              <a:t>and total </a:t>
            </a:r>
            <a:r>
              <a:rPr lang="en-CA" sz="1600" dirty="0" smtClean="0"/>
              <a:t>(55%) spending </a:t>
            </a:r>
            <a:endParaRPr lang="en-CA" sz="1600" dirty="0"/>
          </a:p>
          <a:p>
            <a:pPr eaLnBrk="1" hangingPunct="1">
              <a:lnSpc>
                <a:spcPct val="80000"/>
              </a:lnSpc>
              <a:spcBef>
                <a:spcPct val="50000"/>
              </a:spcBef>
            </a:pPr>
            <a:r>
              <a:rPr lang="en-CA" sz="1600" dirty="0"/>
              <a:t>U.S. visitors accounted for </a:t>
            </a:r>
            <a:r>
              <a:rPr lang="en-CA" sz="1600" dirty="0" smtClean="0"/>
              <a:t>32% </a:t>
            </a:r>
            <a:r>
              <a:rPr lang="en-CA" sz="1600" dirty="0"/>
              <a:t>of </a:t>
            </a:r>
            <a:r>
              <a:rPr lang="en-CA" sz="1600" dirty="0" smtClean="0"/>
              <a:t>Fishing spending </a:t>
            </a:r>
            <a:r>
              <a:rPr lang="en-CA" sz="1600" dirty="0"/>
              <a:t>compared to </a:t>
            </a:r>
            <a:r>
              <a:rPr lang="en-CA" sz="1600" dirty="0" smtClean="0"/>
              <a:t>14% </a:t>
            </a:r>
            <a:r>
              <a:rPr lang="en-CA" sz="1600" dirty="0"/>
              <a:t>of total </a:t>
            </a:r>
            <a:r>
              <a:rPr lang="en-CA" sz="1600" dirty="0" smtClean="0"/>
              <a:t>spending </a:t>
            </a:r>
            <a:endParaRPr lang="en-CA" sz="1600" dirty="0"/>
          </a:p>
          <a:p>
            <a:pPr eaLnBrk="1" hangingPunct="1">
              <a:lnSpc>
                <a:spcPct val="80000"/>
              </a:lnSpc>
              <a:spcBef>
                <a:spcPct val="50000"/>
              </a:spcBef>
            </a:pPr>
            <a:r>
              <a:rPr lang="en-CA" sz="1600" dirty="0"/>
              <a:t>Visitors from Other Canada comprised 4</a:t>
            </a:r>
            <a:r>
              <a:rPr lang="en-CA" sz="1600" dirty="0" smtClean="0"/>
              <a:t>% </a:t>
            </a:r>
            <a:r>
              <a:rPr lang="en-CA" sz="1600" dirty="0"/>
              <a:t>of </a:t>
            </a:r>
            <a:r>
              <a:rPr lang="en-CA" sz="1600" dirty="0" smtClean="0"/>
              <a:t>Fishing spending </a:t>
            </a:r>
            <a:r>
              <a:rPr lang="en-CA" sz="1600" dirty="0"/>
              <a:t>and </a:t>
            </a:r>
            <a:r>
              <a:rPr lang="en-CA" sz="1600" dirty="0" smtClean="0"/>
              <a:t>9% </a:t>
            </a:r>
            <a:r>
              <a:rPr lang="en-CA" sz="1600" dirty="0"/>
              <a:t>of total </a:t>
            </a:r>
            <a:r>
              <a:rPr lang="en-CA" sz="1600" dirty="0" smtClean="0"/>
              <a:t>spending</a:t>
            </a:r>
            <a:endParaRPr lang="en-CA" sz="1600" dirty="0"/>
          </a:p>
          <a:p>
            <a:pPr eaLnBrk="1" hangingPunct="1">
              <a:lnSpc>
                <a:spcPct val="80000"/>
              </a:lnSpc>
              <a:spcBef>
                <a:spcPct val="50000"/>
              </a:spcBef>
            </a:pPr>
            <a:r>
              <a:rPr lang="en-CA" sz="1600" dirty="0"/>
              <a:t>Overseas visitors accounted for </a:t>
            </a:r>
            <a:r>
              <a:rPr lang="en-CA" sz="1600" dirty="0" smtClean="0"/>
              <a:t>5% </a:t>
            </a:r>
            <a:r>
              <a:rPr lang="en-CA" sz="1600" dirty="0"/>
              <a:t>of </a:t>
            </a:r>
            <a:r>
              <a:rPr lang="en-CA" sz="1600" dirty="0" smtClean="0"/>
              <a:t>Fishing spending </a:t>
            </a:r>
            <a:r>
              <a:rPr lang="en-CA" sz="1600" dirty="0"/>
              <a:t>and </a:t>
            </a:r>
            <a:r>
              <a:rPr lang="en-CA" sz="1600" dirty="0" smtClean="0"/>
              <a:t>22% </a:t>
            </a:r>
            <a:r>
              <a:rPr lang="en-CA" sz="1600" dirty="0"/>
              <a:t>of total </a:t>
            </a:r>
            <a:r>
              <a:rPr lang="en-CA" sz="1600" dirty="0" smtClean="0"/>
              <a:t>spending</a:t>
            </a:r>
            <a:endParaRPr lang="en-CA" sz="900" i="1" dirty="0"/>
          </a:p>
          <a:p>
            <a:pPr eaLnBrk="1" hangingPunct="1">
              <a:lnSpc>
                <a:spcPct val="80000"/>
              </a:lnSpc>
              <a:spcBef>
                <a:spcPct val="50000"/>
              </a:spcBef>
              <a:buFontTx/>
              <a:buNone/>
            </a:pPr>
            <a:endParaRPr lang="en-CA" sz="900" i="1" dirty="0" smtClean="0">
              <a:solidFill>
                <a:srgbClr val="FF0000"/>
              </a:solidFill>
            </a:endParaRPr>
          </a:p>
          <a:p>
            <a:pPr eaLnBrk="1" hangingPunct="1">
              <a:lnSpc>
                <a:spcPct val="80000"/>
              </a:lnSpc>
            </a:pPr>
            <a:endParaRPr lang="en-CA" sz="1000" dirty="0" smtClean="0">
              <a:solidFill>
                <a:srgbClr val="FF0000"/>
              </a:solidFill>
            </a:endParaRPr>
          </a:p>
        </p:txBody>
      </p:sp>
      <p:graphicFrame>
        <p:nvGraphicFramePr>
          <p:cNvPr id="473121" name="Group 33"/>
          <p:cNvGraphicFramePr>
            <a:graphicFrameLocks noGrp="1"/>
          </p:cNvGraphicFramePr>
          <p:nvPr>
            <p:extLst>
              <p:ext uri="{D42A27DB-BD31-4B8C-83A1-F6EECF244321}">
                <p14:modId xmlns:p14="http://schemas.microsoft.com/office/powerpoint/2010/main" val="1262694835"/>
              </p:ext>
            </p:extLst>
          </p:nvPr>
        </p:nvGraphicFramePr>
        <p:xfrm>
          <a:off x="6523038" y="19050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Fishing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108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220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5</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1886314149"/>
              </p:ext>
            </p:extLst>
          </p:nvPr>
        </p:nvGraphicFramePr>
        <p:xfrm>
          <a:off x="457200" y="11430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36161114"/>
              </p:ext>
            </p:extLst>
          </p:nvPr>
        </p:nvGraphicFramePr>
        <p:xfrm>
          <a:off x="3352800" y="1295400"/>
          <a:ext cx="3416300" cy="3119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27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Fishing Visitors by Region of Residence</a:t>
            </a:r>
          </a:p>
        </p:txBody>
      </p:sp>
      <p:sp>
        <p:nvSpPr>
          <p:cNvPr id="34819" name="Rectangle 3"/>
          <p:cNvSpPr>
            <a:spLocks noGrp="1" noChangeArrowheads="1"/>
          </p:cNvSpPr>
          <p:nvPr>
            <p:ph type="body" sz="half" idx="2"/>
          </p:nvPr>
        </p:nvSpPr>
        <p:spPr bwMode="auto">
          <a:xfrm>
            <a:off x="277813" y="4962525"/>
            <a:ext cx="7037387"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eaLnBrk="1" hangingPunct="1">
              <a:lnSpc>
                <a:spcPct val="80000"/>
              </a:lnSpc>
              <a:defRPr/>
            </a:pPr>
            <a:r>
              <a:rPr lang="en-CA" sz="1600" kern="1200" dirty="0" smtClean="0">
                <a:solidFill>
                  <a:srgbClr val="000000"/>
                </a:solidFill>
                <a:latin typeface="Arial" charset="0"/>
              </a:rPr>
              <a:t>20% Fishing </a:t>
            </a:r>
            <a:r>
              <a:rPr lang="en-CA" sz="1600" kern="1200" dirty="0">
                <a:solidFill>
                  <a:srgbClr val="000000"/>
                </a:solidFill>
                <a:latin typeface="Arial" charset="0"/>
              </a:rPr>
              <a:t>visitors from Ontario are from Region </a:t>
            </a:r>
            <a:r>
              <a:rPr lang="en-CA" sz="1600" kern="1200" dirty="0" smtClean="0">
                <a:solidFill>
                  <a:srgbClr val="000000"/>
                </a:solidFill>
                <a:latin typeface="Arial" charset="0"/>
              </a:rPr>
              <a:t>5 compared to 22% of total visits, 19% </a:t>
            </a:r>
            <a:r>
              <a:rPr lang="en-CA" sz="1600" kern="1200" dirty="0">
                <a:solidFill>
                  <a:srgbClr val="000000"/>
                </a:solidFill>
                <a:latin typeface="Arial" charset="0"/>
              </a:rPr>
              <a:t>from Region </a:t>
            </a:r>
            <a:r>
              <a:rPr lang="en-CA" sz="1600" kern="1200" dirty="0" smtClean="0">
                <a:solidFill>
                  <a:srgbClr val="000000"/>
                </a:solidFill>
                <a:latin typeface="Arial" charset="0"/>
              </a:rPr>
              <a:t>6 (14% total visits), </a:t>
            </a:r>
            <a:r>
              <a:rPr lang="en-CA" sz="1600" kern="1200" dirty="0">
                <a:solidFill>
                  <a:srgbClr val="000000"/>
                </a:solidFill>
                <a:latin typeface="Arial" charset="0"/>
              </a:rPr>
              <a:t>and </a:t>
            </a:r>
            <a:r>
              <a:rPr lang="en-CA" sz="1600" kern="1200" dirty="0" smtClean="0">
                <a:solidFill>
                  <a:srgbClr val="000000"/>
                </a:solidFill>
                <a:latin typeface="Arial" charset="0"/>
              </a:rPr>
              <a:t>10% </a:t>
            </a:r>
            <a:r>
              <a:rPr lang="en-CA" sz="1600" kern="1200" dirty="0">
                <a:solidFill>
                  <a:srgbClr val="000000"/>
                </a:solidFill>
                <a:latin typeface="Arial" charset="0"/>
              </a:rPr>
              <a:t>from Region </a:t>
            </a:r>
            <a:r>
              <a:rPr lang="en-CA" sz="1600" kern="1200" dirty="0" smtClean="0">
                <a:solidFill>
                  <a:srgbClr val="000000"/>
                </a:solidFill>
                <a:latin typeface="Arial" charset="0"/>
              </a:rPr>
              <a:t>13 (5% total visits)</a:t>
            </a:r>
            <a:endParaRPr lang="en-CA" sz="1600" kern="1200" dirty="0">
              <a:solidFill>
                <a:srgbClr val="000000"/>
              </a:solidFill>
              <a:latin typeface="Arial" charset="0"/>
            </a:endParaRPr>
          </a:p>
          <a:p>
            <a:pPr marL="0" lvl="0" indent="0" eaLnBrk="1" hangingPunct="1">
              <a:lnSpc>
                <a:spcPct val="80000"/>
              </a:lnSpc>
              <a:buNone/>
              <a:defRPr/>
            </a:pPr>
            <a:endParaRPr lang="en-CA" sz="800" kern="1200" dirty="0" smtClean="0">
              <a:solidFill>
                <a:srgbClr val="000000"/>
              </a:solidFill>
              <a:latin typeface="Arial" charset="0"/>
            </a:endParaRPr>
          </a:p>
          <a:p>
            <a:pPr marL="0" lvl="0" indent="0" eaLnBrk="1" hangingPunct="1">
              <a:lnSpc>
                <a:spcPct val="80000"/>
              </a:lnSpc>
              <a:buNone/>
              <a:defRPr/>
            </a:pPr>
            <a:r>
              <a:rPr lang="en-CA" sz="1600" kern="1200" dirty="0" smtClean="0">
                <a:solidFill>
                  <a:srgbClr val="000000"/>
                </a:solidFill>
                <a:latin typeface="Arial" charset="0"/>
              </a:rPr>
              <a:t>Note</a:t>
            </a:r>
            <a:r>
              <a:rPr lang="en-CA" sz="1600" kern="1200" dirty="0">
                <a:solidFill>
                  <a:srgbClr val="000000"/>
                </a:solidFill>
                <a:latin typeface="Arial" charset="0"/>
              </a:rPr>
              <a:t>: Ontario origin </a:t>
            </a:r>
            <a:r>
              <a:rPr lang="en-CA" sz="1600" kern="1200" dirty="0" smtClean="0">
                <a:solidFill>
                  <a:srgbClr val="000000"/>
                </a:solidFill>
                <a:latin typeface="Arial" charset="0"/>
              </a:rPr>
              <a:t>Fishing </a:t>
            </a:r>
            <a:r>
              <a:rPr lang="en-CA" sz="1600" kern="1200" dirty="0">
                <a:solidFill>
                  <a:srgbClr val="000000"/>
                </a:solidFill>
                <a:latin typeface="Arial" charset="0"/>
              </a:rPr>
              <a:t>visitors represented </a:t>
            </a:r>
            <a:r>
              <a:rPr lang="en-CA" sz="1600" kern="1200" dirty="0" smtClean="0">
                <a:solidFill>
                  <a:srgbClr val="000000"/>
                </a:solidFill>
                <a:latin typeface="Arial" charset="0"/>
              </a:rPr>
              <a:t>84% (4.0 </a:t>
            </a:r>
            <a:r>
              <a:rPr lang="en-CA" sz="1600" kern="1200" dirty="0">
                <a:solidFill>
                  <a:srgbClr val="000000"/>
                </a:solidFill>
                <a:latin typeface="Arial" charset="0"/>
              </a:rPr>
              <a:t>M) of </a:t>
            </a:r>
            <a:r>
              <a:rPr lang="en-CA" sz="1600" kern="1200" dirty="0" smtClean="0">
                <a:solidFill>
                  <a:srgbClr val="000000"/>
                </a:solidFill>
                <a:latin typeface="Arial" charset="0"/>
              </a:rPr>
              <a:t>visits </a:t>
            </a:r>
            <a:r>
              <a:rPr lang="en-CA" sz="1600" kern="1200" dirty="0">
                <a:solidFill>
                  <a:srgbClr val="000000"/>
                </a:solidFill>
                <a:latin typeface="Arial" charset="0"/>
              </a:rPr>
              <a:t>and </a:t>
            </a:r>
            <a:r>
              <a:rPr lang="en-CA" sz="1600" kern="1200" dirty="0" smtClean="0">
                <a:solidFill>
                  <a:srgbClr val="000000"/>
                </a:solidFill>
                <a:latin typeface="Arial" charset="0"/>
              </a:rPr>
              <a:t>59% ($691 </a:t>
            </a:r>
            <a:r>
              <a:rPr lang="en-CA" sz="1600" kern="1200" dirty="0">
                <a:solidFill>
                  <a:srgbClr val="000000"/>
                </a:solidFill>
                <a:latin typeface="Arial" charset="0"/>
              </a:rPr>
              <a:t>M) of visitor spending</a:t>
            </a:r>
            <a:endParaRPr lang="en-CA" sz="1600" i="1" kern="1200" dirty="0">
              <a:solidFill>
                <a:srgbClr val="000000"/>
              </a:solidFill>
              <a:latin typeface="Arial" charset="0"/>
            </a:endParaRP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2897412512"/>
              </p:ext>
            </p:extLst>
          </p:nvPr>
        </p:nvGraphicFramePr>
        <p:xfrm>
          <a:off x="-609600" y="16764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6</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7" name="Group 33"/>
          <p:cNvGraphicFramePr>
            <a:graphicFrameLocks noGrp="1"/>
          </p:cNvGraphicFramePr>
          <p:nvPr>
            <p:extLst>
              <p:ext uri="{D42A27DB-BD31-4B8C-83A1-F6EECF244321}">
                <p14:modId xmlns:p14="http://schemas.microsoft.com/office/powerpoint/2010/main" val="2284811183"/>
              </p:ext>
            </p:extLst>
          </p:nvPr>
        </p:nvGraphicFramePr>
        <p:xfrm>
          <a:off x="7391400" y="1524000"/>
          <a:ext cx="1524000" cy="3717720"/>
        </p:xfrm>
        <a:graphic>
          <a:graphicData uri="http://schemas.openxmlformats.org/drawingml/2006/table">
            <a:tbl>
              <a:tblPr/>
              <a:tblGrid>
                <a:gridCol w="685800"/>
                <a:gridCol w="838200"/>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Fishing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Visits from Ontario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65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75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77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142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64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70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151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209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11456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437603"/>
            <a:ext cx="7480504" cy="3810000"/>
          </a:xfrm>
          <a:prstGeom prst="rect">
            <a:avLst/>
          </a:prstGeom>
        </p:spPr>
      </p:pic>
      <p:sp>
        <p:nvSpPr>
          <p:cNvPr id="16387" name="Rectangle 2"/>
          <p:cNvSpPr>
            <a:spLocks noGrp="1" noChangeArrowheads="1"/>
          </p:cNvSpPr>
          <p:nvPr>
            <p:ph type="title"/>
          </p:nvPr>
        </p:nvSpPr>
        <p:spPr bwMode="auto">
          <a:xfrm>
            <a:off x="76200" y="914400"/>
            <a:ext cx="89916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CA" sz="2400" b="1" dirty="0" smtClean="0"/>
              <a:t>Other Canada Fishing Visitors by Province of Residence</a:t>
            </a:r>
          </a:p>
        </p:txBody>
      </p:sp>
      <p:sp>
        <p:nvSpPr>
          <p:cNvPr id="16392" name="TextBox 19"/>
          <p:cNvSpPr txBox="1">
            <a:spLocks noChangeArrowheads="1"/>
          </p:cNvSpPr>
          <p:nvPr/>
        </p:nvSpPr>
        <p:spPr bwMode="auto">
          <a:xfrm>
            <a:off x="5791200" y="311427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QC</a:t>
            </a:r>
            <a:endParaRPr lang="en-CA" sz="1100" b="1" dirty="0">
              <a:solidFill>
                <a:srgbClr val="000000"/>
              </a:solidFill>
              <a:cs typeface="Arial" charset="0"/>
            </a:endParaRPr>
          </a:p>
          <a:p>
            <a:pPr eaLnBrk="1" hangingPunct="1"/>
            <a:r>
              <a:rPr lang="en-CA" sz="1100" b="1" dirty="0" smtClean="0">
                <a:solidFill>
                  <a:srgbClr val="FF0000"/>
                </a:solidFill>
                <a:cs typeface="Arial" charset="0"/>
              </a:rPr>
              <a:t>18%</a:t>
            </a:r>
          </a:p>
          <a:p>
            <a:pPr eaLnBrk="1" hangingPunct="1"/>
            <a:r>
              <a:rPr lang="en-CA" sz="1100" b="1" dirty="0" smtClean="0">
                <a:solidFill>
                  <a:srgbClr val="0070C0"/>
                </a:solidFill>
                <a:cs typeface="Arial" charset="0"/>
              </a:rPr>
              <a:t>(66%)</a:t>
            </a:r>
            <a:endParaRPr lang="en-CA" sz="1100" b="1" dirty="0">
              <a:solidFill>
                <a:srgbClr val="0070C0"/>
              </a:solidFill>
              <a:cs typeface="Arial" charset="0"/>
            </a:endParaRPr>
          </a:p>
        </p:txBody>
      </p:sp>
      <p:sp>
        <p:nvSpPr>
          <p:cNvPr id="16393" name="TextBox 20"/>
          <p:cNvSpPr txBox="1">
            <a:spLocks noChangeArrowheads="1"/>
          </p:cNvSpPr>
          <p:nvPr/>
        </p:nvSpPr>
        <p:spPr bwMode="auto">
          <a:xfrm>
            <a:off x="2003158" y="271045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AB</a:t>
            </a:r>
            <a:endParaRPr lang="en-CA" sz="1100" b="1" dirty="0">
              <a:solidFill>
                <a:srgbClr val="FFFFFF"/>
              </a:solidFill>
              <a:cs typeface="Arial" charset="0"/>
            </a:endParaRPr>
          </a:p>
          <a:p>
            <a:pPr eaLnBrk="1" hangingPunct="1"/>
            <a:r>
              <a:rPr lang="en-CA" sz="1100" b="1" dirty="0" smtClean="0">
                <a:solidFill>
                  <a:srgbClr val="FF0000"/>
                </a:solidFill>
                <a:cs typeface="Arial" charset="0"/>
              </a:rPr>
              <a:t>6%</a:t>
            </a:r>
          </a:p>
          <a:p>
            <a:pPr eaLnBrk="1" hangingPunct="1"/>
            <a:r>
              <a:rPr lang="en-CA" sz="1100" b="1" dirty="0" smtClean="0">
                <a:solidFill>
                  <a:srgbClr val="0070C0"/>
                </a:solidFill>
                <a:cs typeface="Arial" charset="0"/>
              </a:rPr>
              <a:t>(7%)</a:t>
            </a:r>
            <a:endParaRPr lang="en-CA" sz="1100" b="1" dirty="0">
              <a:solidFill>
                <a:srgbClr val="0070C0"/>
              </a:solidFill>
              <a:cs typeface="Arial" charset="0"/>
            </a:endParaRPr>
          </a:p>
        </p:txBody>
      </p:sp>
      <p:sp>
        <p:nvSpPr>
          <p:cNvPr id="16394" name="TextBox 21"/>
          <p:cNvSpPr txBox="1">
            <a:spLocks noChangeArrowheads="1"/>
          </p:cNvSpPr>
          <p:nvPr/>
        </p:nvSpPr>
        <p:spPr bwMode="auto">
          <a:xfrm>
            <a:off x="2743200" y="295788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SK</a:t>
            </a:r>
            <a:endParaRPr lang="en-CA" sz="1100" b="1" dirty="0">
              <a:solidFill>
                <a:srgbClr val="FFFFFF"/>
              </a:solidFill>
              <a:cs typeface="Arial" charset="0"/>
            </a:endParaRPr>
          </a:p>
          <a:p>
            <a:pPr eaLnBrk="1" hangingPunct="1"/>
            <a:r>
              <a:rPr lang="en-CA" sz="1100" b="1" dirty="0" smtClean="0">
                <a:cs typeface="Arial" charset="0"/>
              </a:rPr>
              <a:t>3%</a:t>
            </a:r>
          </a:p>
          <a:p>
            <a:pPr eaLnBrk="1" hangingPunct="1"/>
            <a:r>
              <a:rPr lang="en-CA" sz="1100" b="1" dirty="0" smtClean="0">
                <a:solidFill>
                  <a:srgbClr val="0070C0"/>
                </a:solidFill>
                <a:cs typeface="Arial" charset="0"/>
              </a:rPr>
              <a:t>(2%)</a:t>
            </a:r>
            <a:endParaRPr lang="en-CA" sz="1100" b="1" dirty="0">
              <a:solidFill>
                <a:srgbClr val="0070C0"/>
              </a:solidFill>
              <a:cs typeface="Arial" charset="0"/>
            </a:endParaRPr>
          </a:p>
        </p:txBody>
      </p:sp>
      <p:sp>
        <p:nvSpPr>
          <p:cNvPr id="16395" name="TextBox 22"/>
          <p:cNvSpPr txBox="1">
            <a:spLocks noChangeArrowheads="1"/>
          </p:cNvSpPr>
          <p:nvPr/>
        </p:nvSpPr>
        <p:spPr bwMode="auto">
          <a:xfrm>
            <a:off x="1143000" y="236220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a:solidFill>
                  <a:srgbClr val="FFFFFF"/>
                </a:solidFill>
                <a:cs typeface="Arial" charset="0"/>
              </a:rPr>
              <a:t>BC</a:t>
            </a:r>
          </a:p>
          <a:p>
            <a:pPr eaLnBrk="1" hangingPunct="1"/>
            <a:r>
              <a:rPr lang="en-CA" sz="1100" b="1" dirty="0">
                <a:solidFill>
                  <a:srgbClr val="FF0000"/>
                </a:solidFill>
                <a:cs typeface="Arial" charset="0"/>
              </a:rPr>
              <a:t>2</a:t>
            </a:r>
            <a:r>
              <a:rPr lang="en-CA" sz="1100" b="1" dirty="0" smtClean="0">
                <a:solidFill>
                  <a:srgbClr val="FF0000"/>
                </a:solidFill>
                <a:cs typeface="Arial" charset="0"/>
              </a:rPr>
              <a:t>%</a:t>
            </a:r>
          </a:p>
          <a:p>
            <a:pPr eaLnBrk="1" hangingPunct="1"/>
            <a:r>
              <a:rPr lang="en-CA" sz="1100" b="1" dirty="0" smtClean="0">
                <a:solidFill>
                  <a:srgbClr val="FFFFFF"/>
                </a:solidFill>
                <a:cs typeface="Arial" charset="0"/>
              </a:rPr>
              <a:t>(7%)</a:t>
            </a:r>
            <a:endParaRPr lang="en-CA" sz="1100" b="1" dirty="0">
              <a:solidFill>
                <a:srgbClr val="FFFFFF"/>
              </a:solidFill>
              <a:cs typeface="Arial" charset="0"/>
            </a:endParaRPr>
          </a:p>
        </p:txBody>
      </p:sp>
      <p:sp>
        <p:nvSpPr>
          <p:cNvPr id="16396" name="TextBox 23"/>
          <p:cNvSpPr txBox="1">
            <a:spLocks noChangeArrowheads="1"/>
          </p:cNvSpPr>
          <p:nvPr/>
        </p:nvSpPr>
        <p:spPr bwMode="auto">
          <a:xfrm>
            <a:off x="3438896" y="2978665"/>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MB</a:t>
            </a:r>
            <a:endParaRPr lang="en-CA" sz="1100" b="1" dirty="0">
              <a:solidFill>
                <a:srgbClr val="000000"/>
              </a:solidFill>
              <a:cs typeface="Arial" charset="0"/>
            </a:endParaRPr>
          </a:p>
          <a:p>
            <a:pPr eaLnBrk="1" hangingPunct="1"/>
            <a:r>
              <a:rPr lang="en-CA" sz="1100" b="1" dirty="0" smtClean="0">
                <a:solidFill>
                  <a:srgbClr val="FF0000"/>
                </a:solidFill>
                <a:cs typeface="Arial" charset="0"/>
              </a:rPr>
              <a:t>68%</a:t>
            </a:r>
          </a:p>
          <a:p>
            <a:pPr eaLnBrk="1" hangingPunct="1"/>
            <a:r>
              <a:rPr lang="en-CA" sz="1100" b="1" dirty="0" smtClean="0">
                <a:solidFill>
                  <a:srgbClr val="0070C0"/>
                </a:solidFill>
                <a:cs typeface="Arial" charset="0"/>
              </a:rPr>
              <a:t>(10%)</a:t>
            </a:r>
            <a:endParaRPr lang="en-CA" sz="1100" b="1" dirty="0">
              <a:solidFill>
                <a:srgbClr val="0070C0"/>
              </a:solidFill>
              <a:cs typeface="Arial" charset="0"/>
            </a:endParaRPr>
          </a:p>
        </p:txBody>
      </p:sp>
      <p:sp>
        <p:nvSpPr>
          <p:cNvPr id="16397" name="TextBox 24"/>
          <p:cNvSpPr txBox="1">
            <a:spLocks noChangeArrowheads="1"/>
          </p:cNvSpPr>
          <p:nvPr/>
        </p:nvSpPr>
        <p:spPr bwMode="auto">
          <a:xfrm>
            <a:off x="7848599" y="3429000"/>
            <a:ext cx="111601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NL/NB/NS/PE</a:t>
            </a:r>
            <a:endParaRPr lang="en-CA" sz="1100" b="1" dirty="0">
              <a:solidFill>
                <a:srgbClr val="000000"/>
              </a:solidFill>
              <a:cs typeface="Arial" charset="0"/>
            </a:endParaRPr>
          </a:p>
          <a:p>
            <a:pPr eaLnBrk="1" hangingPunct="1"/>
            <a:r>
              <a:rPr lang="en-CA" sz="1100" b="1" dirty="0" smtClean="0">
                <a:solidFill>
                  <a:srgbClr val="FF0000"/>
                </a:solidFill>
                <a:cs typeface="Arial" charset="0"/>
              </a:rPr>
              <a:t>3%</a:t>
            </a:r>
          </a:p>
          <a:p>
            <a:pPr eaLnBrk="1" hangingPunct="1"/>
            <a:r>
              <a:rPr lang="en-CA" sz="1100" b="1" dirty="0" smtClean="0">
                <a:solidFill>
                  <a:srgbClr val="0070C0"/>
                </a:solidFill>
                <a:cs typeface="Arial" charset="0"/>
              </a:rPr>
              <a:t>(8%)</a:t>
            </a:r>
            <a:endParaRPr lang="en-CA" sz="1100" b="1" dirty="0">
              <a:solidFill>
                <a:srgbClr val="0070C0"/>
              </a:solidFill>
              <a:cs typeface="Arial" charset="0"/>
            </a:endParaRPr>
          </a:p>
        </p:txBody>
      </p:sp>
      <p:sp>
        <p:nvSpPr>
          <p:cNvPr id="2" name="Rectangle 3"/>
          <p:cNvSpPr>
            <a:spLocks noGrp="1" noChangeArrowheads="1"/>
          </p:cNvSpPr>
          <p:nvPr>
            <p:ph type="body" sz="half" idx="2"/>
          </p:nvPr>
        </p:nvSpPr>
        <p:spPr>
          <a:xfrm>
            <a:off x="152400" y="5257800"/>
            <a:ext cx="8991600" cy="1236663"/>
          </a:xfrm>
        </p:spPr>
        <p:txBody>
          <a:bodyPr/>
          <a:lstStyle/>
          <a:p>
            <a:pPr eaLnBrk="1" hangingPunct="1">
              <a:lnSpc>
                <a:spcPct val="80000"/>
              </a:lnSpc>
              <a:defRPr/>
            </a:pPr>
            <a:r>
              <a:rPr lang="en-CA" sz="1600" dirty="0" smtClean="0"/>
              <a:t>68% </a:t>
            </a:r>
            <a:r>
              <a:rPr lang="en-CA" sz="1600" dirty="0"/>
              <a:t>of Other Canada </a:t>
            </a:r>
            <a:r>
              <a:rPr lang="en-CA" sz="1600" dirty="0" smtClean="0"/>
              <a:t>Fishing visitors </a:t>
            </a:r>
            <a:r>
              <a:rPr lang="en-CA" sz="1600" dirty="0"/>
              <a:t>came from </a:t>
            </a:r>
            <a:r>
              <a:rPr lang="en-CA" sz="1600" dirty="0" smtClean="0"/>
              <a:t>Manitoba with 59% </a:t>
            </a:r>
            <a:r>
              <a:rPr lang="en-CA" sz="1600" dirty="0"/>
              <a:t>from </a:t>
            </a:r>
            <a:r>
              <a:rPr lang="en-CA" sz="1600" dirty="0" smtClean="0"/>
              <a:t>Winnipeg, (total visits Manitoba 10</a:t>
            </a:r>
            <a:r>
              <a:rPr lang="en-CA" sz="1600" dirty="0"/>
              <a:t>%, Winnipeg </a:t>
            </a:r>
            <a:r>
              <a:rPr lang="en-CA" sz="1600" dirty="0" smtClean="0"/>
              <a:t>9%)</a:t>
            </a:r>
            <a:endParaRPr lang="en-CA" sz="1600" dirty="0"/>
          </a:p>
          <a:p>
            <a:pPr marL="0" indent="0" eaLnBrk="1" hangingPunct="1">
              <a:lnSpc>
                <a:spcPct val="80000"/>
              </a:lnSpc>
              <a:buFontTx/>
              <a:buNone/>
              <a:defRPr/>
            </a:pPr>
            <a:r>
              <a:rPr lang="en-CA" sz="1600" dirty="0" smtClean="0"/>
              <a:t>Note</a:t>
            </a:r>
            <a:r>
              <a:rPr lang="en-CA" sz="1600" dirty="0"/>
              <a:t>: Other Canada </a:t>
            </a:r>
            <a:r>
              <a:rPr lang="en-CA" sz="1600" dirty="0" smtClean="0"/>
              <a:t>Fishing visitors represented 4% (202,000) </a:t>
            </a:r>
            <a:r>
              <a:rPr lang="en-CA" sz="1600" dirty="0"/>
              <a:t>of </a:t>
            </a:r>
            <a:r>
              <a:rPr lang="en-CA" sz="1600" dirty="0" smtClean="0"/>
              <a:t>visits </a:t>
            </a:r>
            <a:r>
              <a:rPr lang="en-CA" sz="1600" dirty="0"/>
              <a:t>and </a:t>
            </a:r>
            <a:r>
              <a:rPr lang="en-CA" sz="1600" dirty="0" smtClean="0"/>
              <a:t>4% ($44 M) </a:t>
            </a:r>
            <a:r>
              <a:rPr lang="en-CA" sz="1600" dirty="0"/>
              <a:t>of visitor spending</a:t>
            </a:r>
            <a:endParaRPr lang="en-CA" sz="1600" i="1" dirty="0"/>
          </a:p>
        </p:txBody>
      </p:sp>
      <p:sp>
        <p:nvSpPr>
          <p:cNvPr id="14"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7</a:t>
            </a:fld>
            <a:endParaRPr lang="en-CA" sz="1000">
              <a:solidFill>
                <a:srgbClr val="660033"/>
              </a:solidFill>
            </a:endParaRPr>
          </a:p>
        </p:txBody>
      </p:sp>
      <p:sp>
        <p:nvSpPr>
          <p:cNvPr id="15"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4" name="TextBox 3"/>
          <p:cNvSpPr txBox="1"/>
          <p:nvPr/>
        </p:nvSpPr>
        <p:spPr>
          <a:xfrm>
            <a:off x="0" y="2590800"/>
            <a:ext cx="1143000" cy="477054"/>
          </a:xfrm>
          <a:prstGeom prst="rect">
            <a:avLst/>
          </a:prstGeom>
          <a:noFill/>
        </p:spPr>
        <p:txBody>
          <a:bodyPr wrap="square" rtlCol="0">
            <a:spAutoFit/>
          </a:bodyPr>
          <a:lstStyle/>
          <a:p>
            <a:r>
              <a:rPr lang="en-CA" sz="1000" b="1" dirty="0" smtClean="0">
                <a:solidFill>
                  <a:srgbClr val="FF0000"/>
                </a:solidFill>
              </a:rPr>
              <a:t>Fishing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311408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370856"/>
            <a:ext cx="5936440" cy="3801791"/>
          </a:xfrm>
          <a:prstGeom prst="rect">
            <a:avLst/>
          </a:prstGeom>
        </p:spPr>
      </p:pic>
      <p:sp>
        <p:nvSpPr>
          <p:cNvPr id="17410" name="Rectangle 2"/>
          <p:cNvSpPr>
            <a:spLocks noGrp="1" noChangeArrowheads="1"/>
          </p:cNvSpPr>
          <p:nvPr>
            <p:ph type="title"/>
          </p:nvPr>
        </p:nvSpPr>
        <p:spPr bwMode="auto">
          <a:xfrm>
            <a:off x="457200" y="8382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U.S. Fishing Visitors by Region of Residence</a:t>
            </a:r>
          </a:p>
        </p:txBody>
      </p:sp>
      <p:sp>
        <p:nvSpPr>
          <p:cNvPr id="17411" name="Rectangle 3"/>
          <p:cNvSpPr>
            <a:spLocks noGrp="1" noChangeArrowheads="1"/>
          </p:cNvSpPr>
          <p:nvPr>
            <p:ph type="body" sz="half" idx="2"/>
          </p:nvPr>
        </p:nvSpPr>
        <p:spPr bwMode="auto">
          <a:xfrm>
            <a:off x="228600" y="5104121"/>
            <a:ext cx="8686800" cy="13144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CA" sz="1600" dirty="0" smtClean="0"/>
              <a:t>33% </a:t>
            </a:r>
            <a:r>
              <a:rPr lang="en-CA" sz="1600" dirty="0"/>
              <a:t>of U.S</a:t>
            </a:r>
            <a:r>
              <a:rPr lang="en-CA" sz="1600" dirty="0" smtClean="0"/>
              <a:t>. Fishing </a:t>
            </a:r>
            <a:r>
              <a:rPr lang="en-CA" sz="1600" dirty="0"/>
              <a:t>visitors </a:t>
            </a:r>
            <a:r>
              <a:rPr lang="en-CA" sz="1600" dirty="0" smtClean="0"/>
              <a:t>came </a:t>
            </a:r>
            <a:r>
              <a:rPr lang="en-CA" sz="1600" dirty="0"/>
              <a:t>from </a:t>
            </a:r>
            <a:r>
              <a:rPr lang="en-CA" sz="1600" dirty="0" smtClean="0"/>
              <a:t>West </a:t>
            </a:r>
            <a:r>
              <a:rPr lang="en-CA" sz="1600" dirty="0"/>
              <a:t>North Central </a:t>
            </a:r>
            <a:r>
              <a:rPr lang="en-CA" sz="1600" dirty="0" smtClean="0"/>
              <a:t>states and 31% from East North Central states</a:t>
            </a:r>
          </a:p>
          <a:p>
            <a:pPr marL="0" indent="0">
              <a:lnSpc>
                <a:spcPct val="90000"/>
              </a:lnSpc>
              <a:buNone/>
            </a:pPr>
            <a:r>
              <a:rPr lang="en-CA" sz="1600" dirty="0" smtClean="0"/>
              <a:t>Note: </a:t>
            </a:r>
            <a:r>
              <a:rPr lang="en-CA" sz="1600" dirty="0"/>
              <a:t>U.S. </a:t>
            </a:r>
            <a:r>
              <a:rPr lang="en-CA" sz="1600" dirty="0" smtClean="0"/>
              <a:t>Fishing visitors represented 11% (521,000) </a:t>
            </a:r>
            <a:r>
              <a:rPr lang="en-CA" sz="1600" dirty="0"/>
              <a:t>of </a:t>
            </a:r>
            <a:r>
              <a:rPr lang="en-CA" sz="1600" dirty="0" smtClean="0"/>
              <a:t>visits </a:t>
            </a:r>
            <a:r>
              <a:rPr lang="en-CA" sz="1600" dirty="0"/>
              <a:t>and </a:t>
            </a:r>
            <a:r>
              <a:rPr lang="en-CA" sz="1600" dirty="0" smtClean="0"/>
              <a:t>32% ($366 </a:t>
            </a:r>
            <a:r>
              <a:rPr lang="en-CA" sz="1600" dirty="0"/>
              <a:t>M) of visitor spending</a:t>
            </a:r>
            <a:endParaRPr lang="en-CA" sz="1600" i="1" dirty="0" smtClean="0"/>
          </a:p>
        </p:txBody>
      </p:sp>
      <p:sp>
        <p:nvSpPr>
          <p:cNvPr id="16"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8</a:t>
            </a:fld>
            <a:endParaRPr lang="en-CA" sz="1000">
              <a:solidFill>
                <a:srgbClr val="660033"/>
              </a:solidFill>
            </a:endParaRPr>
          </a:p>
        </p:txBody>
      </p:sp>
      <p:sp>
        <p:nvSpPr>
          <p:cNvPr id="20" name="Text Box 6"/>
          <p:cNvSpPr txBox="1">
            <a:spLocks noChangeArrowheads="1"/>
          </p:cNvSpPr>
          <p:nvPr/>
        </p:nvSpPr>
        <p:spPr bwMode="auto">
          <a:xfrm>
            <a:off x="372859" y="2133600"/>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0000"/>
                </a:solidFill>
              </a:rPr>
              <a:t>Pacific, Alaska, Hawaii</a:t>
            </a:r>
            <a:endParaRPr lang="en-CA" sz="1000" b="1" dirty="0">
              <a:solidFill>
                <a:srgbClr val="FF0000"/>
              </a:solidFill>
            </a:endParaRPr>
          </a:p>
          <a:p>
            <a:pPr eaLnBrk="1" hangingPunct="1">
              <a:spcBef>
                <a:spcPct val="0"/>
              </a:spcBef>
            </a:pPr>
            <a:r>
              <a:rPr lang="en-CA" sz="1000" b="1" dirty="0" smtClean="0">
                <a:solidFill>
                  <a:srgbClr val="FF0000"/>
                </a:solidFill>
              </a:rPr>
              <a:t>3%</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22" name="Text Box 6"/>
          <p:cNvSpPr txBox="1">
            <a:spLocks noChangeArrowheads="1"/>
          </p:cNvSpPr>
          <p:nvPr/>
        </p:nvSpPr>
        <p:spPr bwMode="auto">
          <a:xfrm>
            <a:off x="2507460" y="1511879"/>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Mountain</a:t>
            </a:r>
            <a:endParaRPr lang="en-CA" sz="1000" b="1" dirty="0">
              <a:solidFill>
                <a:srgbClr val="009900"/>
              </a:solidFill>
            </a:endParaRPr>
          </a:p>
          <a:p>
            <a:pPr eaLnBrk="1" hangingPunct="1">
              <a:spcBef>
                <a:spcPct val="0"/>
              </a:spcBef>
            </a:pPr>
            <a:r>
              <a:rPr lang="en-CA" sz="1000" b="1" dirty="0" smtClean="0">
                <a:solidFill>
                  <a:srgbClr val="FF0000"/>
                </a:solidFill>
              </a:rPr>
              <a:t>3%</a:t>
            </a:r>
          </a:p>
          <a:p>
            <a:pPr eaLnBrk="1" hangingPunct="1">
              <a:spcBef>
                <a:spcPct val="0"/>
              </a:spcBef>
            </a:pPr>
            <a:r>
              <a:rPr lang="en-CA" sz="1000" b="1" dirty="0" smtClean="0">
                <a:solidFill>
                  <a:srgbClr val="0070C0"/>
                </a:solidFill>
              </a:rPr>
              <a:t>(2%)</a:t>
            </a:r>
            <a:endParaRPr lang="en-CA" sz="1000" b="1" dirty="0">
              <a:solidFill>
                <a:srgbClr val="0070C0"/>
              </a:solidFill>
            </a:endParaRPr>
          </a:p>
        </p:txBody>
      </p:sp>
      <p:sp>
        <p:nvSpPr>
          <p:cNvPr id="23" name="Text Box 6"/>
          <p:cNvSpPr txBox="1">
            <a:spLocks noChangeArrowheads="1"/>
          </p:cNvSpPr>
          <p:nvPr/>
        </p:nvSpPr>
        <p:spPr bwMode="auto">
          <a:xfrm>
            <a:off x="6934200" y="3895414"/>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996633"/>
                </a:solidFill>
              </a:rPr>
              <a:t>South Atlantic</a:t>
            </a:r>
            <a:endParaRPr lang="en-CA" sz="1000" b="1" dirty="0">
              <a:solidFill>
                <a:srgbClr val="996633"/>
              </a:solidFill>
            </a:endParaRPr>
          </a:p>
          <a:p>
            <a:pPr eaLnBrk="1" hangingPunct="1">
              <a:spcBef>
                <a:spcPct val="0"/>
              </a:spcBef>
            </a:pPr>
            <a:r>
              <a:rPr lang="en-CA" sz="1000" b="1" dirty="0" smtClean="0">
                <a:solidFill>
                  <a:srgbClr val="FF0000"/>
                </a:solidFill>
              </a:rPr>
              <a:t>6%</a:t>
            </a:r>
          </a:p>
          <a:p>
            <a:pPr eaLnBrk="1" hangingPunct="1">
              <a:spcBef>
                <a:spcPct val="0"/>
              </a:spcBef>
            </a:pPr>
            <a:r>
              <a:rPr lang="en-CA" sz="1000" b="1" dirty="0" smtClean="0">
                <a:solidFill>
                  <a:srgbClr val="0070C0"/>
                </a:solidFill>
              </a:rPr>
              <a:t>(8%)</a:t>
            </a:r>
            <a:endParaRPr lang="en-CA" sz="1000" b="1" dirty="0">
              <a:solidFill>
                <a:srgbClr val="0070C0"/>
              </a:solidFill>
            </a:endParaRPr>
          </a:p>
        </p:txBody>
      </p:sp>
      <p:sp>
        <p:nvSpPr>
          <p:cNvPr id="24" name="Text Box 6"/>
          <p:cNvSpPr txBox="1">
            <a:spLocks noChangeArrowheads="1"/>
          </p:cNvSpPr>
          <p:nvPr/>
        </p:nvSpPr>
        <p:spPr bwMode="auto">
          <a:xfrm>
            <a:off x="3663432" y="1504890"/>
            <a:ext cx="147759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3399FF"/>
                </a:solidFill>
              </a:rPr>
              <a:t>West North Central</a:t>
            </a:r>
            <a:endParaRPr lang="en-CA" sz="1000" b="1" dirty="0">
              <a:solidFill>
                <a:srgbClr val="3399FF"/>
              </a:solidFill>
            </a:endParaRPr>
          </a:p>
          <a:p>
            <a:pPr eaLnBrk="1" hangingPunct="1">
              <a:spcBef>
                <a:spcPct val="0"/>
              </a:spcBef>
            </a:pPr>
            <a:r>
              <a:rPr lang="en-CA" sz="1000" b="1" dirty="0" smtClean="0">
                <a:solidFill>
                  <a:srgbClr val="FF0000"/>
                </a:solidFill>
              </a:rPr>
              <a:t>33%</a:t>
            </a:r>
          </a:p>
          <a:p>
            <a:pPr eaLnBrk="1" hangingPunct="1">
              <a:spcBef>
                <a:spcPct val="0"/>
              </a:spcBef>
            </a:pPr>
            <a:r>
              <a:rPr lang="en-CA" sz="1000" b="1" dirty="0" smtClean="0">
                <a:solidFill>
                  <a:srgbClr val="0070C0"/>
                </a:solidFill>
              </a:rPr>
              <a:t>(5%)</a:t>
            </a:r>
            <a:endParaRPr lang="en-CA" sz="1000" b="1" dirty="0">
              <a:solidFill>
                <a:srgbClr val="0070C0"/>
              </a:solidFill>
            </a:endParaRPr>
          </a:p>
        </p:txBody>
      </p:sp>
      <p:sp>
        <p:nvSpPr>
          <p:cNvPr id="25" name="Text Box 6"/>
          <p:cNvSpPr txBox="1">
            <a:spLocks noChangeArrowheads="1"/>
          </p:cNvSpPr>
          <p:nvPr/>
        </p:nvSpPr>
        <p:spPr bwMode="auto">
          <a:xfrm>
            <a:off x="4876800" y="1503402"/>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C000"/>
                </a:solidFill>
              </a:rPr>
              <a:t>East North Central</a:t>
            </a:r>
            <a:endParaRPr lang="en-CA" sz="1000" b="1" dirty="0">
              <a:solidFill>
                <a:srgbClr val="FFC000"/>
              </a:solidFill>
            </a:endParaRPr>
          </a:p>
          <a:p>
            <a:pPr eaLnBrk="1" hangingPunct="1">
              <a:spcBef>
                <a:spcPct val="0"/>
              </a:spcBef>
            </a:pPr>
            <a:r>
              <a:rPr lang="en-CA" sz="1000" b="1" dirty="0" smtClean="0">
                <a:solidFill>
                  <a:srgbClr val="FF0000"/>
                </a:solidFill>
              </a:rPr>
              <a:t>31%</a:t>
            </a:r>
          </a:p>
          <a:p>
            <a:pPr eaLnBrk="1" hangingPunct="1">
              <a:spcBef>
                <a:spcPct val="0"/>
              </a:spcBef>
            </a:pPr>
            <a:r>
              <a:rPr lang="en-CA" sz="1000" b="1" dirty="0" smtClean="0">
                <a:solidFill>
                  <a:srgbClr val="0070C0"/>
                </a:solidFill>
              </a:rPr>
              <a:t>(39%)</a:t>
            </a:r>
            <a:endParaRPr lang="en-CA" sz="1000" b="1" dirty="0">
              <a:solidFill>
                <a:srgbClr val="0070C0"/>
              </a:solidFill>
            </a:endParaRPr>
          </a:p>
        </p:txBody>
      </p:sp>
      <p:sp>
        <p:nvSpPr>
          <p:cNvPr id="26" name="Text Box 6"/>
          <p:cNvSpPr txBox="1">
            <a:spLocks noChangeArrowheads="1"/>
          </p:cNvSpPr>
          <p:nvPr/>
        </p:nvSpPr>
        <p:spPr bwMode="auto">
          <a:xfrm>
            <a:off x="7315200" y="1657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New England</a:t>
            </a:r>
            <a:endParaRPr lang="en-CA" sz="1000" b="1" dirty="0">
              <a:solidFill>
                <a:srgbClr val="009900"/>
              </a:solidFill>
            </a:endParaRPr>
          </a:p>
          <a:p>
            <a:pPr eaLnBrk="1" hangingPunct="1">
              <a:spcBef>
                <a:spcPct val="0"/>
              </a:spcBef>
            </a:pPr>
            <a:r>
              <a:rPr lang="en-CA" sz="1000" b="1" dirty="0" smtClean="0">
                <a:solidFill>
                  <a:srgbClr val="FF0000"/>
                </a:solidFill>
              </a:rPr>
              <a:t>1%</a:t>
            </a:r>
          </a:p>
          <a:p>
            <a:pPr eaLnBrk="1" hangingPunct="1">
              <a:spcBef>
                <a:spcPct val="0"/>
              </a:spcBef>
            </a:pPr>
            <a:r>
              <a:rPr lang="en-CA" sz="1000" b="1" dirty="0" smtClean="0">
                <a:solidFill>
                  <a:srgbClr val="0070C0"/>
                </a:solidFill>
              </a:rPr>
              <a:t>(4%)</a:t>
            </a:r>
            <a:endParaRPr lang="en-CA" sz="1000" b="1" dirty="0">
              <a:solidFill>
                <a:srgbClr val="0070C0"/>
              </a:solidFill>
            </a:endParaRPr>
          </a:p>
        </p:txBody>
      </p:sp>
      <p:sp>
        <p:nvSpPr>
          <p:cNvPr id="27" name="Text Box 6"/>
          <p:cNvSpPr txBox="1">
            <a:spLocks noChangeArrowheads="1"/>
          </p:cNvSpPr>
          <p:nvPr/>
        </p:nvSpPr>
        <p:spPr bwMode="auto">
          <a:xfrm>
            <a:off x="5562600" y="2038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7030A0"/>
                </a:solidFill>
              </a:rPr>
              <a:t>Mid Atlantic</a:t>
            </a:r>
            <a:endParaRPr lang="en-CA" sz="1000" b="1" dirty="0">
              <a:solidFill>
                <a:srgbClr val="7030A0"/>
              </a:solidFill>
            </a:endParaRPr>
          </a:p>
          <a:p>
            <a:pPr eaLnBrk="1" hangingPunct="1">
              <a:spcBef>
                <a:spcPct val="0"/>
              </a:spcBef>
            </a:pPr>
            <a:r>
              <a:rPr lang="en-CA" sz="1000" b="1" dirty="0" smtClean="0">
                <a:solidFill>
                  <a:srgbClr val="FF0000"/>
                </a:solidFill>
              </a:rPr>
              <a:t>20%</a:t>
            </a:r>
          </a:p>
          <a:p>
            <a:pPr eaLnBrk="1" hangingPunct="1">
              <a:spcBef>
                <a:spcPct val="0"/>
              </a:spcBef>
            </a:pPr>
            <a:r>
              <a:rPr lang="en-CA" sz="1000" b="1" dirty="0" smtClean="0">
                <a:solidFill>
                  <a:srgbClr val="0070C0"/>
                </a:solidFill>
              </a:rPr>
              <a:t>(36%)</a:t>
            </a:r>
            <a:endParaRPr lang="en-CA" sz="1000" b="1" dirty="0">
              <a:solidFill>
                <a:srgbClr val="0070C0"/>
              </a:solidFill>
            </a:endParaRPr>
          </a:p>
        </p:txBody>
      </p:sp>
      <p:sp>
        <p:nvSpPr>
          <p:cNvPr id="28" name="Text Box 6"/>
          <p:cNvSpPr txBox="1">
            <a:spLocks noChangeArrowheads="1"/>
          </p:cNvSpPr>
          <p:nvPr/>
        </p:nvSpPr>
        <p:spPr bwMode="auto">
          <a:xfrm>
            <a:off x="4800600" y="466731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9900"/>
                </a:solidFill>
              </a:rPr>
              <a:t>South Central</a:t>
            </a:r>
            <a:endParaRPr lang="en-CA" sz="1000" b="1" dirty="0">
              <a:solidFill>
                <a:srgbClr val="FF9900"/>
              </a:solidFill>
            </a:endParaRPr>
          </a:p>
          <a:p>
            <a:pPr eaLnBrk="1" hangingPunct="1">
              <a:spcBef>
                <a:spcPct val="0"/>
              </a:spcBef>
            </a:pPr>
            <a:r>
              <a:rPr lang="en-CA" sz="1000" b="1" dirty="0" smtClean="0">
                <a:solidFill>
                  <a:srgbClr val="FF0000"/>
                </a:solidFill>
              </a:rPr>
              <a:t>3%</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17"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15" name="TextBox 14"/>
          <p:cNvSpPr txBox="1"/>
          <p:nvPr/>
        </p:nvSpPr>
        <p:spPr>
          <a:xfrm>
            <a:off x="41555" y="1418763"/>
            <a:ext cx="1143000" cy="477054"/>
          </a:xfrm>
          <a:prstGeom prst="rect">
            <a:avLst/>
          </a:prstGeom>
          <a:noFill/>
        </p:spPr>
        <p:txBody>
          <a:bodyPr wrap="square" rtlCol="0">
            <a:spAutoFit/>
          </a:bodyPr>
          <a:lstStyle/>
          <a:p>
            <a:r>
              <a:rPr lang="en-CA" sz="1000" b="1" dirty="0" smtClean="0">
                <a:solidFill>
                  <a:srgbClr val="FF0000"/>
                </a:solidFill>
              </a:rPr>
              <a:t>Fishing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73116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Overseas Fishing Visitors by Country of Residence</a:t>
            </a:r>
          </a:p>
        </p:txBody>
      </p:sp>
      <p:sp>
        <p:nvSpPr>
          <p:cNvPr id="34819" name="Rectangle 3"/>
          <p:cNvSpPr>
            <a:spLocks noGrp="1" noChangeArrowheads="1"/>
          </p:cNvSpPr>
          <p:nvPr>
            <p:ph type="body" sz="half" idx="2"/>
          </p:nvPr>
        </p:nvSpPr>
        <p:spPr bwMode="auto">
          <a:xfrm>
            <a:off x="277813" y="4962525"/>
            <a:ext cx="8561387"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lang="en-CA" sz="2000" dirty="0" smtClean="0"/>
              <a:t>Ontario’s 9 overseas target markets represent 60% of overseas Fishing visitors and 54% of total overseas visits</a:t>
            </a:r>
          </a:p>
          <a:p>
            <a:pPr marL="0" indent="0">
              <a:lnSpc>
                <a:spcPct val="80000"/>
              </a:lnSpc>
              <a:buFontTx/>
              <a:buNone/>
              <a:defRPr/>
            </a:pPr>
            <a:r>
              <a:rPr lang="en-CA" sz="2000" dirty="0" smtClean="0"/>
              <a:t>Note: Overseas Fishing visitors represented 1% (37,000) of visits and 5% ($62 M) of visitor spending</a:t>
            </a: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2246849981"/>
              </p:ext>
            </p:extLst>
          </p:nvPr>
        </p:nvGraphicFramePr>
        <p:xfrm>
          <a:off x="508000" y="16510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9</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9509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11493</TotalTime>
  <Words>2581</Words>
  <Application>Microsoft Office PowerPoint</Application>
  <PresentationFormat>On-screen Show (4:3)</PresentationFormat>
  <Paragraphs>486</Paragraphs>
  <Slides>24</Slides>
  <Notes>3</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regions 2008</vt:lpstr>
      <vt:lpstr>2_regions 2008</vt:lpstr>
      <vt:lpstr>3_regions 2008</vt:lpstr>
      <vt:lpstr>1_regions 2008</vt:lpstr>
      <vt:lpstr>Ontario Fishing Tourism Statistics 2015   </vt:lpstr>
      <vt:lpstr>This report summarizes key characteristics of visitors and visitor spending of trips in Ontario which included the activity of Fishing.    Data was sourced from Statistics Canada’s Travel Survey of the Residents of Canada and International Travel Survey, 2015  Some slides include an index table which simplifies the comparison of Fishing and total trip statistics.  Since total trips equals 100, an index of 105 indicates Fishing is 5% higher than total, similarly an index of 90 signifies Fishing is 10% lower than total.     Index  Interpretation less than 80 Fishing trips underdeveloped versus total trips 80-120  Fishing trips similar to total trips greater than 120 Fishing trips overdeveloped versus total trips</vt:lpstr>
      <vt:lpstr>Visits and Spending</vt:lpstr>
      <vt:lpstr>Fishing and Total Visits by Origin</vt:lpstr>
      <vt:lpstr>Fishing and Total Spending by Origin</vt:lpstr>
      <vt:lpstr>Ontario Fishing Visitors by Region of Residence</vt:lpstr>
      <vt:lpstr>Other Canada Fishing Visitors by Province of Residence</vt:lpstr>
      <vt:lpstr>U.S. Fishing Visitors by Region of Residence</vt:lpstr>
      <vt:lpstr>Overseas Fishing Visitors by Country of Residence</vt:lpstr>
      <vt:lpstr>Destination – Fishing Visits by Region </vt:lpstr>
      <vt:lpstr>Fishing Visits by Length of Stay</vt:lpstr>
      <vt:lpstr>Fishing $/Trip by Length of Stay</vt:lpstr>
      <vt:lpstr>Fishing Spending by Category</vt:lpstr>
      <vt:lpstr>Other Activities done by Fishing Visitors </vt:lpstr>
      <vt:lpstr>Main Purpose of Fishing Visit</vt:lpstr>
      <vt:lpstr>Fishing Visits by Accommodation Type</vt:lpstr>
      <vt:lpstr>Fishing Visits by Time of Year</vt:lpstr>
      <vt:lpstr>Fishing Visits by Gender</vt:lpstr>
      <vt:lpstr>Fishing Visits by Party Size</vt:lpstr>
      <vt:lpstr>Domestic Fishing Visitor’s Income</vt:lpstr>
      <vt:lpstr>Domestic Fishing Visitor’s Education</vt:lpstr>
      <vt:lpstr>Fishing Summary</vt:lpstr>
      <vt:lpstr>Fishing Summary</vt:lpstr>
      <vt:lpstr>Fishing Summary</vt:lpstr>
    </vt:vector>
  </TitlesOfParts>
  <Company>Government of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Tourism Regions</dc:title>
  <dc:creator>macgreki</dc:creator>
  <cp:lastModifiedBy>MacGregor, Kim (MTCS)</cp:lastModifiedBy>
  <cp:revision>749</cp:revision>
  <cp:lastPrinted>2017-03-01T18:18:15Z</cp:lastPrinted>
  <dcterms:created xsi:type="dcterms:W3CDTF">2010-08-10T11:56:04Z</dcterms:created>
  <dcterms:modified xsi:type="dcterms:W3CDTF">2017-11-27T16:33:37Z</dcterms:modified>
</cp:coreProperties>
</file>