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1" r:id="rId1"/>
    <p:sldMasterId id="2147483795" r:id="rId2"/>
    <p:sldMasterId id="2147484383" r:id="rId3"/>
    <p:sldMasterId id="2147484402" r:id="rId4"/>
  </p:sldMasterIdLst>
  <p:notesMasterIdLst>
    <p:notesMasterId r:id="rId27"/>
  </p:notesMasterIdLst>
  <p:handoutMasterIdLst>
    <p:handoutMasterId r:id="rId28"/>
  </p:handoutMasterIdLst>
  <p:sldIdLst>
    <p:sldId id="373" r:id="rId5"/>
    <p:sldId id="485" r:id="rId6"/>
    <p:sldId id="377" r:id="rId7"/>
    <p:sldId id="378" r:id="rId8"/>
    <p:sldId id="480" r:id="rId9"/>
    <p:sldId id="481" r:id="rId10"/>
    <p:sldId id="454" r:id="rId11"/>
    <p:sldId id="469" r:id="rId12"/>
    <p:sldId id="379" r:id="rId13"/>
    <p:sldId id="380" r:id="rId14"/>
    <p:sldId id="381" r:id="rId15"/>
    <p:sldId id="470" r:id="rId16"/>
    <p:sldId id="383" r:id="rId17"/>
    <p:sldId id="384" r:id="rId18"/>
    <p:sldId id="428" r:id="rId19"/>
    <p:sldId id="465" r:id="rId20"/>
    <p:sldId id="467" r:id="rId21"/>
    <p:sldId id="468" r:id="rId22"/>
    <p:sldId id="483" r:id="rId23"/>
    <p:sldId id="392" r:id="rId24"/>
    <p:sldId id="484" r:id="rId25"/>
    <p:sldId id="393" r:id="rId26"/>
  </p:sldIdLst>
  <p:sldSz cx="9144000" cy="6858000" type="screen4x3"/>
  <p:notesSz cx="7010400" cy="9296400"/>
  <p:defaultTextStyle>
    <a:defPPr>
      <a:defRPr lang="en-CA"/>
    </a:defPPr>
    <a:lvl1pPr algn="ctr" rtl="0" fontAlgn="base">
      <a:spcBef>
        <a:spcPct val="50000"/>
      </a:spcBef>
      <a:spcAft>
        <a:spcPct val="0"/>
      </a:spcAft>
      <a:defRPr kern="1200">
        <a:solidFill>
          <a:schemeClr val="tx1"/>
        </a:solidFill>
        <a:latin typeface="Arial" charset="0"/>
        <a:ea typeface="+mn-ea"/>
        <a:cs typeface="+mn-cs"/>
      </a:defRPr>
    </a:lvl1pPr>
    <a:lvl2pPr marL="457200" algn="ctr" rtl="0" fontAlgn="base">
      <a:spcBef>
        <a:spcPct val="50000"/>
      </a:spcBef>
      <a:spcAft>
        <a:spcPct val="0"/>
      </a:spcAft>
      <a:defRPr kern="1200">
        <a:solidFill>
          <a:schemeClr val="tx1"/>
        </a:solidFill>
        <a:latin typeface="Arial" charset="0"/>
        <a:ea typeface="+mn-ea"/>
        <a:cs typeface="+mn-cs"/>
      </a:defRPr>
    </a:lvl2pPr>
    <a:lvl3pPr marL="914400" algn="ctr" rtl="0" fontAlgn="base">
      <a:spcBef>
        <a:spcPct val="50000"/>
      </a:spcBef>
      <a:spcAft>
        <a:spcPct val="0"/>
      </a:spcAft>
      <a:defRPr kern="1200">
        <a:solidFill>
          <a:schemeClr val="tx1"/>
        </a:solidFill>
        <a:latin typeface="Arial" charset="0"/>
        <a:ea typeface="+mn-ea"/>
        <a:cs typeface="+mn-cs"/>
      </a:defRPr>
    </a:lvl3pPr>
    <a:lvl4pPr marL="1371600" algn="ctr" rtl="0" fontAlgn="base">
      <a:spcBef>
        <a:spcPct val="50000"/>
      </a:spcBef>
      <a:spcAft>
        <a:spcPct val="0"/>
      </a:spcAft>
      <a:defRPr kern="1200">
        <a:solidFill>
          <a:schemeClr val="tx1"/>
        </a:solidFill>
        <a:latin typeface="Arial" charset="0"/>
        <a:ea typeface="+mn-ea"/>
        <a:cs typeface="+mn-cs"/>
      </a:defRPr>
    </a:lvl4pPr>
    <a:lvl5pPr marL="1828800" algn="ctr" rtl="0" fontAlgn="base">
      <a:spcBef>
        <a:spcPct val="5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00"/>
    <a:srgbClr val="CCECFF"/>
    <a:srgbClr val="CC99FF"/>
    <a:srgbClr val="FFFFFF"/>
    <a:srgbClr val="FFCCFF"/>
    <a:srgbClr val="CCFF99"/>
    <a:srgbClr val="6600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65" autoAdjust="0"/>
    <p:restoredTop sz="89490" autoAdjust="0"/>
  </p:normalViewPr>
  <p:slideViewPr>
    <p:cSldViewPr>
      <p:cViewPr varScale="1">
        <p:scale>
          <a:sx n="66" d="100"/>
          <a:sy n="66" d="100"/>
        </p:scale>
        <p:origin x="-17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0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Snowmobiling Visits </a:t>
            </a:r>
            <a:r>
              <a:rPr lang="en-CA" sz="937" b="1" i="0" u="none" strike="noStrike" baseline="0" dirty="0">
                <a:solidFill>
                  <a:srgbClr val="000000"/>
                </a:solidFill>
                <a:latin typeface="Arial"/>
                <a:cs typeface="Arial"/>
              </a:rPr>
              <a:t>by Origin</a:t>
            </a:r>
          </a:p>
          <a:p>
            <a:pPr>
              <a:defRPr sz="1031" b="1" i="0" u="none" strike="noStrike" baseline="0">
                <a:solidFill>
                  <a:schemeClr val="tx1"/>
                </a:solidFill>
                <a:latin typeface="Arial"/>
                <a:ea typeface="Arial"/>
                <a:cs typeface="Arial"/>
              </a:defRPr>
            </a:pPr>
            <a:r>
              <a:rPr lang="en-CA" sz="750" b="1" i="0" u="none" strike="noStrike" baseline="0" dirty="0" smtClean="0">
                <a:solidFill>
                  <a:srgbClr val="000000"/>
                </a:solidFill>
                <a:latin typeface="Arial"/>
                <a:cs typeface="Arial"/>
              </a:rPr>
              <a:t>387,000</a:t>
            </a:r>
            <a:endParaRPr lang="en-CA" dirty="0"/>
          </a:p>
        </c:rich>
      </c:tx>
      <c:layout>
        <c:manualLayout>
          <c:xMode val="edge"/>
          <c:yMode val="edge"/>
          <c:x val="0.27138709854687904"/>
          <c:y val="0.86756275200691235"/>
        </c:manualLayout>
      </c:layout>
      <c:overlay val="0"/>
      <c:spPr>
        <a:noFill/>
        <a:ln w="23800">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Visits</c:v>
                </c:pt>
              </c:strCache>
            </c:strRef>
          </c:tx>
          <c:spPr>
            <a:solidFill>
              <a:schemeClr val="accent1"/>
            </a:solidFill>
            <a:ln w="11900">
              <a:solidFill>
                <a:schemeClr val="tx1"/>
              </a:solidFill>
              <a:prstDash val="solid"/>
            </a:ln>
          </c:spPr>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Lbls>
            <c:dLbl>
              <c:idx val="0"/>
              <c:layout>
                <c:manualLayout>
                  <c:x val="-8.3224499729158977E-2"/>
                  <c:y val="-0.30143589894328421"/>
                </c:manualLayout>
              </c:layout>
              <c:showLegendKey val="0"/>
              <c:showVal val="1"/>
              <c:showCatName val="1"/>
              <c:showSerName val="0"/>
              <c:showPercent val="0"/>
              <c:showBubbleSize val="0"/>
            </c:dLbl>
            <c:dLbl>
              <c:idx val="1"/>
              <c:layout>
                <c:manualLayout>
                  <c:x val="-0.14381752380653315"/>
                  <c:y val="0.11177426196175151"/>
                </c:manualLayout>
              </c:layout>
              <c:showLegendKey val="0"/>
              <c:showVal val="1"/>
              <c:showCatName val="1"/>
              <c:showSerName val="0"/>
              <c:showPercent val="0"/>
              <c:showBubbleSize val="0"/>
            </c:dLbl>
            <c:dLbl>
              <c:idx val="2"/>
              <c:layout>
                <c:manualLayout>
                  <c:x val="-0.1114467620759768"/>
                  <c:y val="0"/>
                </c:manualLayout>
              </c:layout>
              <c:showLegendKey val="0"/>
              <c:showVal val="1"/>
              <c:showCatName val="1"/>
              <c:showSerName val="0"/>
              <c:showPercent val="0"/>
              <c:showBubbleSize val="0"/>
            </c:dLbl>
            <c:dLbl>
              <c:idx val="3"/>
              <c:layout>
                <c:manualLayout>
                  <c:x val="0.16205478054026895"/>
                  <c:y val="9.7666830840365398E-3"/>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0.93580331321223598</c:v>
                </c:pt>
                <c:pt idx="1">
                  <c:v>3.5662173724432755E-2</c:v>
                </c:pt>
                <c:pt idx="2">
                  <c:v>2.3769201924455498E-2</c:v>
                </c:pt>
                <c:pt idx="3">
                  <c:v>4.7653111388758079E-3</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476"/>
          <c:y val="3.2967032967032968E-2"/>
          <c:w val="0.88412698412698409"/>
          <c:h val="0.63461538461538458"/>
        </c:manualLayout>
      </c:layout>
      <c:barChart>
        <c:barDir val="col"/>
        <c:grouping val="percentStacked"/>
        <c:varyColors val="0"/>
        <c:ser>
          <c:idx val="0"/>
          <c:order val="0"/>
          <c:tx>
            <c:strRef>
              <c:f>Sheet1!$A$2</c:f>
              <c:strCache>
                <c:ptCount val="1"/>
                <c:pt idx="0">
                  <c:v>Pleasure</c:v>
                </c:pt>
              </c:strCache>
            </c:strRef>
          </c:tx>
          <c:spPr>
            <a:solidFill>
              <a:srgbClr val="FF00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Snowmobiling</c:v>
                </c:pt>
                <c:pt idx="1">
                  <c:v>Total</c:v>
                </c:pt>
              </c:strCache>
            </c:strRef>
          </c:cat>
          <c:val>
            <c:numRef>
              <c:f>Sheet1!$B$2:$C$2</c:f>
              <c:numCache>
                <c:formatCode>0.0%</c:formatCode>
                <c:ptCount val="2"/>
                <c:pt idx="0">
                  <c:v>0.58966922081758821</c:v>
                </c:pt>
                <c:pt idx="1">
                  <c:v>0.35232863482149879</c:v>
                </c:pt>
              </c:numCache>
            </c:numRef>
          </c:val>
        </c:ser>
        <c:ser>
          <c:idx val="1"/>
          <c:order val="1"/>
          <c:tx>
            <c:strRef>
              <c:f>Sheet1!$A$3</c:f>
              <c:strCache>
                <c:ptCount val="1"/>
                <c:pt idx="0">
                  <c:v>VFR</c:v>
                </c:pt>
              </c:strCache>
            </c:strRef>
          </c:tx>
          <c:spPr>
            <a:solidFill>
              <a:srgbClr val="3366FF"/>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Snowmobiling</c:v>
                </c:pt>
                <c:pt idx="1">
                  <c:v>Total</c:v>
                </c:pt>
              </c:strCache>
            </c:strRef>
          </c:cat>
          <c:val>
            <c:numRef>
              <c:f>Sheet1!$B$3:$C$3</c:f>
              <c:numCache>
                <c:formatCode>0.0%</c:formatCode>
                <c:ptCount val="2"/>
                <c:pt idx="0">
                  <c:v>0.37541040045628404</c:v>
                </c:pt>
                <c:pt idx="1">
                  <c:v>0.45981809624742631</c:v>
                </c:pt>
              </c:numCache>
            </c:numRef>
          </c:val>
        </c:ser>
        <c:ser>
          <c:idx val="2"/>
          <c:order val="2"/>
          <c:tx>
            <c:strRef>
              <c:f>Sheet1!$A$4</c:f>
              <c:strCache>
                <c:ptCount val="1"/>
                <c:pt idx="0">
                  <c:v>Business</c:v>
                </c:pt>
              </c:strCache>
            </c:strRef>
          </c:tx>
          <c:spPr>
            <a:solidFill>
              <a:srgbClr val="FFFF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Snowmobiling</c:v>
                </c:pt>
                <c:pt idx="1">
                  <c:v>Total</c:v>
                </c:pt>
              </c:strCache>
            </c:strRef>
          </c:cat>
          <c:val>
            <c:numRef>
              <c:f>Sheet1!$B$4:$C$4</c:f>
              <c:numCache>
                <c:formatCode>0.0%</c:formatCode>
                <c:ptCount val="2"/>
                <c:pt idx="0">
                  <c:v>1.6567970028217506E-2</c:v>
                </c:pt>
                <c:pt idx="1">
                  <c:v>8.5166116089601285E-2</c:v>
                </c:pt>
              </c:numCache>
            </c:numRef>
          </c:val>
        </c:ser>
        <c:ser>
          <c:idx val="3"/>
          <c:order val="3"/>
          <c:tx>
            <c:strRef>
              <c:f>Sheet1!$A$5</c:f>
              <c:strCache>
                <c:ptCount val="1"/>
                <c:pt idx="0">
                  <c:v>Other</c:v>
                </c:pt>
              </c:strCache>
            </c:strRef>
          </c:tx>
          <c:spPr>
            <a:solidFill>
              <a:srgbClr val="00FF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Snowmobiling</c:v>
                </c:pt>
                <c:pt idx="1">
                  <c:v>Total</c:v>
                </c:pt>
              </c:strCache>
            </c:strRef>
          </c:cat>
          <c:val>
            <c:numRef>
              <c:f>Sheet1!$B$5:$C$5</c:f>
              <c:numCache>
                <c:formatCode>0.0%</c:formatCode>
                <c:ptCount val="2"/>
                <c:pt idx="0">
                  <c:v>1.8352408697910216E-2</c:v>
                </c:pt>
                <c:pt idx="1">
                  <c:v>0.10268715284147367</c:v>
                </c:pt>
              </c:numCache>
            </c:numRef>
          </c:val>
        </c:ser>
        <c:dLbls>
          <c:showLegendKey val="0"/>
          <c:showVal val="0"/>
          <c:showCatName val="0"/>
          <c:showSerName val="0"/>
          <c:showPercent val="0"/>
          <c:showBubbleSize val="0"/>
        </c:dLbls>
        <c:gapWidth val="150"/>
        <c:overlap val="100"/>
        <c:axId val="207942016"/>
        <c:axId val="207943552"/>
      </c:barChart>
      <c:catAx>
        <c:axId val="207942016"/>
        <c:scaling>
          <c:orientation val="minMax"/>
        </c:scaling>
        <c:delete val="0"/>
        <c:axPos val="b"/>
        <c:numFmt formatCode="General" sourceLinked="1"/>
        <c:majorTickMark val="out"/>
        <c:minorTickMark val="none"/>
        <c:tickLblPos val="nextTo"/>
        <c:spPr>
          <a:ln w="3170">
            <a:solidFill>
              <a:schemeClr val="tx1"/>
            </a:solidFill>
            <a:prstDash val="solid"/>
          </a:ln>
        </c:spPr>
        <c:txPr>
          <a:bodyPr rot="0" vert="horz"/>
          <a:lstStyle/>
          <a:p>
            <a:pPr>
              <a:defRPr sz="924" b="1" i="0" u="none" strike="noStrike" baseline="0">
                <a:solidFill>
                  <a:schemeClr val="tx1"/>
                </a:solidFill>
                <a:latin typeface="Arial"/>
                <a:ea typeface="Arial"/>
                <a:cs typeface="Arial"/>
              </a:defRPr>
            </a:pPr>
            <a:endParaRPr lang="en-US"/>
          </a:p>
        </c:txPr>
        <c:crossAx val="207943552"/>
        <c:crosses val="autoZero"/>
        <c:auto val="1"/>
        <c:lblAlgn val="ctr"/>
        <c:lblOffset val="100"/>
        <c:tickLblSkip val="1"/>
        <c:tickMarkSkip val="1"/>
        <c:noMultiLvlLbl val="0"/>
      </c:catAx>
      <c:valAx>
        <c:axId val="207943552"/>
        <c:scaling>
          <c:orientation val="minMax"/>
        </c:scaling>
        <c:delete val="0"/>
        <c:axPos val="l"/>
        <c:numFmt formatCode="0%" sourceLinked="1"/>
        <c:majorTickMark val="out"/>
        <c:minorTickMark val="none"/>
        <c:tickLblPos val="nextTo"/>
        <c:spPr>
          <a:ln w="3170">
            <a:solidFill>
              <a:schemeClr val="tx1"/>
            </a:solidFill>
            <a:prstDash val="solid"/>
          </a:ln>
        </c:spPr>
        <c:txPr>
          <a:bodyPr rot="0" vert="horz"/>
          <a:lstStyle/>
          <a:p>
            <a:pPr>
              <a:defRPr sz="924" b="1" i="0" u="none" strike="noStrike" baseline="0">
                <a:solidFill>
                  <a:schemeClr val="tx1"/>
                </a:solidFill>
                <a:latin typeface="Arial"/>
                <a:ea typeface="Arial"/>
                <a:cs typeface="Arial"/>
              </a:defRPr>
            </a:pPr>
            <a:endParaRPr lang="en-US"/>
          </a:p>
        </c:txPr>
        <c:crossAx val="207942016"/>
        <c:crosses val="autoZero"/>
        <c:crossBetween val="between"/>
        <c:majorUnit val="0.2"/>
      </c:valAx>
      <c:spPr>
        <a:noFill/>
        <a:ln w="12682">
          <a:solidFill>
            <a:schemeClr val="tx1"/>
          </a:solidFill>
          <a:prstDash val="solid"/>
        </a:ln>
      </c:spPr>
    </c:plotArea>
    <c:legend>
      <c:legendPos val="b"/>
      <c:layout>
        <c:manualLayout>
          <c:xMode val="edge"/>
          <c:yMode val="edge"/>
          <c:x val="6.3492023751403087E-2"/>
          <c:y val="0.76923074698307337"/>
          <c:w val="0.91269848820566746"/>
          <c:h val="9.3406506004931167E-2"/>
        </c:manualLayout>
      </c:layout>
      <c:overlay val="0"/>
      <c:spPr>
        <a:noFill/>
        <a:ln w="25364">
          <a:noFill/>
        </a:ln>
      </c:spPr>
      <c:txPr>
        <a:bodyPr/>
        <a:lstStyle/>
        <a:p>
          <a:pPr>
            <a:defRPr sz="109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376134889753567"/>
          <c:y val="5.4545454545454543E-2"/>
          <c:w val="0.84954604409857326"/>
          <c:h val="0.68888888888888888"/>
        </c:manualLayout>
      </c:layout>
      <c:barChart>
        <c:barDir val="col"/>
        <c:grouping val="clustered"/>
        <c:varyColors val="0"/>
        <c:ser>
          <c:idx val="0"/>
          <c:order val="0"/>
          <c:tx>
            <c:strRef>
              <c:f>Sheet1!$A$2</c:f>
              <c:strCache>
                <c:ptCount val="1"/>
                <c:pt idx="0">
                  <c:v>Private</c:v>
                </c:pt>
              </c:strCache>
            </c:strRef>
          </c:tx>
          <c:spPr>
            <a:solidFill>
              <a:srgbClr val="FF0000"/>
            </a:solidFill>
            <a:ln w="9352">
              <a:solidFill>
                <a:schemeClr val="tx1"/>
              </a:solidFill>
              <a:prstDash val="solid"/>
            </a:ln>
          </c:spPr>
          <c:invertIfNegative val="0"/>
          <c:dLbls>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Snowmobiling</c:v>
                </c:pt>
                <c:pt idx="1">
                  <c:v>Total</c:v>
                </c:pt>
              </c:strCache>
            </c:strRef>
          </c:cat>
          <c:val>
            <c:numRef>
              <c:f>Sheet1!$B$2:$C$2</c:f>
              <c:numCache>
                <c:formatCode>0.0%</c:formatCode>
                <c:ptCount val="2"/>
                <c:pt idx="0">
                  <c:v>0.87052645326552591</c:v>
                </c:pt>
                <c:pt idx="1">
                  <c:v>0.61216774659652284</c:v>
                </c:pt>
              </c:numCache>
            </c:numRef>
          </c:val>
        </c:ser>
        <c:ser>
          <c:idx val="1"/>
          <c:order val="1"/>
          <c:tx>
            <c:strRef>
              <c:f>Sheet1!$A$3</c:f>
              <c:strCache>
                <c:ptCount val="1"/>
                <c:pt idx="0">
                  <c:v>Commercial</c:v>
                </c:pt>
              </c:strCache>
            </c:strRef>
          </c:tx>
          <c:spPr>
            <a:solidFill>
              <a:srgbClr val="3366FF"/>
            </a:solidFill>
            <a:ln w="9352">
              <a:solidFill>
                <a:schemeClr val="tx1"/>
              </a:solidFill>
              <a:prstDash val="solid"/>
            </a:ln>
          </c:spPr>
          <c:invertIfNegative val="0"/>
          <c:dLbls>
            <c:dLbl>
              <c:idx val="0"/>
              <c:layout>
                <c:manualLayout>
                  <c:x val="1.8917801676853391E-2"/>
                  <c:y val="-4.0148442392133766E-3"/>
                </c:manualLayout>
              </c:layout>
              <c:dLblPos val="outEnd"/>
              <c:showLegendKey val="0"/>
              <c:showVal val="1"/>
              <c:showCatName val="0"/>
              <c:showSerName val="0"/>
              <c:showPercent val="0"/>
              <c:showBubbleSize val="0"/>
            </c:dLbl>
            <c:dLbl>
              <c:idx val="1"/>
              <c:layout>
                <c:manualLayout>
                  <c:x val="1.2432737362660453E-2"/>
                  <c:y val="-7.8255688029534535E-3"/>
                </c:manualLayout>
              </c:layout>
              <c:dLblPos val="outEnd"/>
              <c:showLegendKey val="0"/>
              <c:showVal val="1"/>
              <c:showCatName val="0"/>
              <c:showSerName val="0"/>
              <c:showPercent val="0"/>
              <c:showBubbleSize val="0"/>
            </c:dLbl>
            <c:dLbl>
              <c:idx val="3"/>
              <c:layout>
                <c:manualLayout>
                  <c:x val="2.1511709667082352E-2"/>
                  <c:y val="-5.3633272984242577E-3"/>
                </c:manualLayout>
              </c:layout>
              <c:dLblPos val="outEnd"/>
              <c:showLegendKey val="0"/>
              <c:showVal val="1"/>
              <c:showCatName val="0"/>
              <c:showSerName val="0"/>
              <c:showPercent val="0"/>
              <c:showBubbleSize val="0"/>
            </c:dLbl>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Snowmobiling</c:v>
                </c:pt>
                <c:pt idx="1">
                  <c:v>Total</c:v>
                </c:pt>
              </c:strCache>
            </c:strRef>
          </c:cat>
          <c:val>
            <c:numRef>
              <c:f>Sheet1!$B$3:$C$3</c:f>
              <c:numCache>
                <c:formatCode>0.0%</c:formatCode>
                <c:ptCount val="2"/>
                <c:pt idx="0">
                  <c:v>9.7859074346784078E-2</c:v>
                </c:pt>
                <c:pt idx="1">
                  <c:v>0.25933282517741896</c:v>
                </c:pt>
              </c:numCache>
            </c:numRef>
          </c:val>
        </c:ser>
        <c:ser>
          <c:idx val="2"/>
          <c:order val="2"/>
          <c:tx>
            <c:strRef>
              <c:f>Sheet1!$A$4</c:f>
              <c:strCache>
                <c:ptCount val="1"/>
                <c:pt idx="0">
                  <c:v>Campgrounds</c:v>
                </c:pt>
              </c:strCache>
            </c:strRef>
          </c:tx>
          <c:spPr>
            <a:solidFill>
              <a:srgbClr val="00FF00"/>
            </a:solidFill>
            <a:ln w="9352">
              <a:solidFill>
                <a:schemeClr val="tx1"/>
              </a:solidFill>
              <a:prstDash val="solid"/>
            </a:ln>
          </c:spPr>
          <c:invertIfNegative val="0"/>
          <c:dLbls>
            <c:dLbl>
              <c:idx val="0"/>
              <c:layout>
                <c:manualLayout>
                  <c:x val="2.1078021219743084E-2"/>
                  <c:y val="-6.275067476072759E-3"/>
                </c:manualLayout>
              </c:layout>
              <c:dLblPos val="outEnd"/>
              <c:showLegendKey val="0"/>
              <c:showVal val="1"/>
              <c:showCatName val="0"/>
              <c:showSerName val="0"/>
              <c:showPercent val="0"/>
              <c:showBubbleSize val="0"/>
            </c:dLbl>
            <c:dLbl>
              <c:idx val="1"/>
              <c:layout>
                <c:manualLayout>
                  <c:x val="1.7186990627988528E-2"/>
                  <c:y val="-4.0880470877834368E-3"/>
                </c:manualLayout>
              </c:layout>
              <c:dLblPos val="outEnd"/>
              <c:showLegendKey val="0"/>
              <c:showVal val="1"/>
              <c:showCatName val="0"/>
              <c:showSerName val="0"/>
              <c:showPercent val="0"/>
              <c:showBubbleSize val="0"/>
            </c:dLbl>
            <c:dLbl>
              <c:idx val="2"/>
              <c:layout>
                <c:manualLayout>
                  <c:x val="2.1077875495630619E-2"/>
                  <c:y val="-9.257306298185693E-3"/>
                </c:manualLayout>
              </c:layout>
              <c:dLblPos val="outEnd"/>
              <c:showLegendKey val="0"/>
              <c:showVal val="1"/>
              <c:showCatName val="0"/>
              <c:showSerName val="0"/>
              <c:showPercent val="0"/>
              <c:showBubbleSize val="0"/>
            </c:dLbl>
            <c:dLbl>
              <c:idx val="3"/>
              <c:layout>
                <c:manualLayout>
                  <c:x val="2.1077895487533607E-2"/>
                  <c:y val="-4.7522273581860749E-3"/>
                </c:manualLayout>
              </c:layout>
              <c:dLblPos val="outEnd"/>
              <c:showLegendKey val="0"/>
              <c:showVal val="1"/>
              <c:showCatName val="0"/>
              <c:showSerName val="0"/>
              <c:showPercent val="0"/>
              <c:showBubbleSize val="0"/>
            </c:dLbl>
            <c:dLbl>
              <c:idx val="4"/>
              <c:layout>
                <c:manualLayout>
                  <c:x val="1.5889848034559832E-2"/>
                  <c:y val="-5.714264160096974E-3"/>
                </c:manualLayout>
              </c:layout>
              <c:dLblPos val="outEnd"/>
              <c:showLegendKey val="0"/>
              <c:showVal val="1"/>
              <c:showCatName val="0"/>
              <c:showSerName val="0"/>
              <c:showPercent val="0"/>
              <c:showBubbleSize val="0"/>
            </c:dLbl>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Snowmobiling</c:v>
                </c:pt>
                <c:pt idx="1">
                  <c:v>Total</c:v>
                </c:pt>
              </c:strCache>
            </c:strRef>
          </c:cat>
          <c:val>
            <c:numRef>
              <c:f>Sheet1!$B$4:$C$4</c:f>
              <c:numCache>
                <c:formatCode>0.0%</c:formatCode>
                <c:ptCount val="2"/>
                <c:pt idx="0">
                  <c:v>3.1614472387689982E-2</c:v>
                </c:pt>
                <c:pt idx="1">
                  <c:v>5.3090812696641967E-2</c:v>
                </c:pt>
              </c:numCache>
            </c:numRef>
          </c:val>
        </c:ser>
        <c:dLbls>
          <c:showLegendKey val="0"/>
          <c:showVal val="0"/>
          <c:showCatName val="0"/>
          <c:showSerName val="0"/>
          <c:showPercent val="0"/>
          <c:showBubbleSize val="0"/>
        </c:dLbls>
        <c:gapWidth val="150"/>
        <c:axId val="207969280"/>
        <c:axId val="208110336"/>
      </c:barChart>
      <c:catAx>
        <c:axId val="207969280"/>
        <c:scaling>
          <c:orientation val="minMax"/>
        </c:scaling>
        <c:delete val="0"/>
        <c:axPos val="b"/>
        <c:numFmt formatCode="General" sourceLinked="1"/>
        <c:majorTickMark val="out"/>
        <c:minorTickMark val="none"/>
        <c:tickLblPos val="nextTo"/>
        <c:spPr>
          <a:ln w="2339">
            <a:solidFill>
              <a:schemeClr val="tx1"/>
            </a:solidFill>
            <a:prstDash val="solid"/>
          </a:ln>
        </c:spPr>
        <c:txPr>
          <a:bodyPr rot="0" vert="horz"/>
          <a:lstStyle/>
          <a:p>
            <a:pPr>
              <a:defRPr sz="1032" b="1" i="0" u="none" strike="noStrike" baseline="0">
                <a:solidFill>
                  <a:schemeClr val="tx1"/>
                </a:solidFill>
                <a:latin typeface="Arial"/>
                <a:ea typeface="Arial"/>
                <a:cs typeface="Arial"/>
              </a:defRPr>
            </a:pPr>
            <a:endParaRPr lang="en-US"/>
          </a:p>
        </c:txPr>
        <c:crossAx val="208110336"/>
        <c:crosses val="autoZero"/>
        <c:auto val="1"/>
        <c:lblAlgn val="ctr"/>
        <c:lblOffset val="100"/>
        <c:tickLblSkip val="1"/>
        <c:tickMarkSkip val="1"/>
        <c:noMultiLvlLbl val="0"/>
      </c:catAx>
      <c:valAx>
        <c:axId val="208110336"/>
        <c:scaling>
          <c:orientation val="minMax"/>
        </c:scaling>
        <c:delete val="0"/>
        <c:axPos val="l"/>
        <c:numFmt formatCode="0%" sourceLinked="0"/>
        <c:majorTickMark val="out"/>
        <c:minorTickMark val="none"/>
        <c:tickLblPos val="nextTo"/>
        <c:spPr>
          <a:ln w="2339">
            <a:solidFill>
              <a:schemeClr val="tx1"/>
            </a:solidFill>
            <a:prstDash val="solid"/>
          </a:ln>
        </c:spPr>
        <c:txPr>
          <a:bodyPr rot="0" vert="horz"/>
          <a:lstStyle/>
          <a:p>
            <a:pPr>
              <a:defRPr sz="1032" b="1" i="0" u="none" strike="noStrike" baseline="0">
                <a:solidFill>
                  <a:schemeClr val="tx1"/>
                </a:solidFill>
                <a:latin typeface="Arial"/>
                <a:ea typeface="Arial"/>
                <a:cs typeface="Arial"/>
              </a:defRPr>
            </a:pPr>
            <a:endParaRPr lang="en-US"/>
          </a:p>
        </c:txPr>
        <c:crossAx val="207969280"/>
        <c:crosses val="autoZero"/>
        <c:crossBetween val="between"/>
        <c:majorUnit val="0.2"/>
      </c:valAx>
      <c:spPr>
        <a:noFill/>
        <a:ln w="25398">
          <a:noFill/>
        </a:ln>
      </c:spPr>
    </c:plotArea>
    <c:legend>
      <c:legendPos val="b"/>
      <c:layout>
        <c:manualLayout>
          <c:xMode val="edge"/>
          <c:yMode val="edge"/>
          <c:x val="0.1841764744071302"/>
          <c:y val="0.89494960919940258"/>
          <c:w val="0.67055767322370929"/>
          <c:h val="0.10505039080059742"/>
        </c:manualLayout>
      </c:layout>
      <c:overlay val="0"/>
      <c:spPr>
        <a:noFill/>
        <a:ln w="18704">
          <a:noFill/>
        </a:ln>
      </c:spPr>
      <c:txPr>
        <a:bodyPr/>
        <a:lstStyle/>
        <a:p>
          <a:pPr>
            <a:defRPr sz="947"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4" b="1" i="0" u="none" strike="noStrike" baseline="0">
          <a:solidFill>
            <a:schemeClr val="tx1"/>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476"/>
          <c:y val="3.2967032967032968E-2"/>
          <c:w val="0.88412698412698409"/>
          <c:h val="0.63736263736263732"/>
        </c:manualLayout>
      </c:layout>
      <c:barChart>
        <c:barDir val="col"/>
        <c:grouping val="percentStacked"/>
        <c:varyColors val="0"/>
        <c:ser>
          <c:idx val="0"/>
          <c:order val="0"/>
          <c:tx>
            <c:strRef>
              <c:f>Sheet1!$A$2</c:f>
              <c:strCache>
                <c:ptCount val="1"/>
                <c:pt idx="0">
                  <c:v>Jan-Mar</c:v>
                </c:pt>
              </c:strCache>
            </c:strRef>
          </c:tx>
          <c:spPr>
            <a:solidFill>
              <a:srgbClr val="FF00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Snowmobiling</c:v>
                </c:pt>
                <c:pt idx="1">
                  <c:v>Total</c:v>
                </c:pt>
              </c:strCache>
            </c:strRef>
          </c:cat>
          <c:val>
            <c:numRef>
              <c:f>Sheet1!$B$2:$C$2</c:f>
              <c:numCache>
                <c:formatCode>0.0%</c:formatCode>
                <c:ptCount val="2"/>
                <c:pt idx="0">
                  <c:v>0.86817412665181581</c:v>
                </c:pt>
                <c:pt idx="1">
                  <c:v>0.19853954233208712</c:v>
                </c:pt>
              </c:numCache>
            </c:numRef>
          </c:val>
        </c:ser>
        <c:ser>
          <c:idx val="1"/>
          <c:order val="1"/>
          <c:tx>
            <c:strRef>
              <c:f>Sheet1!$A$3</c:f>
              <c:strCache>
                <c:ptCount val="1"/>
                <c:pt idx="0">
                  <c:v>Apr-Jun</c:v>
                </c:pt>
              </c:strCache>
            </c:strRef>
          </c:tx>
          <c:spPr>
            <a:solidFill>
              <a:srgbClr val="3366FF"/>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Snowmobiling</c:v>
                </c:pt>
                <c:pt idx="1">
                  <c:v>Total</c:v>
                </c:pt>
              </c:strCache>
            </c:strRef>
          </c:cat>
          <c:val>
            <c:numRef>
              <c:f>Sheet1!$B$3:$C$3</c:f>
              <c:numCache>
                <c:formatCode>0.0%</c:formatCode>
                <c:ptCount val="2"/>
                <c:pt idx="0">
                  <c:v>3.4675877235926494E-2</c:v>
                </c:pt>
                <c:pt idx="1">
                  <c:v>0.26167628599961495</c:v>
                </c:pt>
              </c:numCache>
            </c:numRef>
          </c:val>
        </c:ser>
        <c:ser>
          <c:idx val="2"/>
          <c:order val="2"/>
          <c:tx>
            <c:strRef>
              <c:f>Sheet1!$A$4</c:f>
              <c:strCache>
                <c:ptCount val="1"/>
                <c:pt idx="0">
                  <c:v>Jul-Sep</c:v>
                </c:pt>
              </c:strCache>
            </c:strRef>
          </c:tx>
          <c:spPr>
            <a:solidFill>
              <a:srgbClr val="FF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Snowmobiling</c:v>
                </c:pt>
                <c:pt idx="1">
                  <c:v>Total</c:v>
                </c:pt>
              </c:strCache>
            </c:strRef>
          </c:cat>
          <c:val>
            <c:numRef>
              <c:f>Sheet1!$B$4:$C$4</c:f>
              <c:numCache>
                <c:formatCode>0.0%</c:formatCode>
                <c:ptCount val="2"/>
                <c:pt idx="0">
                  <c:v>2.3168971850626816E-2</c:v>
                </c:pt>
                <c:pt idx="1">
                  <c:v>0.30817411633213626</c:v>
                </c:pt>
              </c:numCache>
            </c:numRef>
          </c:val>
        </c:ser>
        <c:ser>
          <c:idx val="3"/>
          <c:order val="3"/>
          <c:tx>
            <c:strRef>
              <c:f>Sheet1!$A$5</c:f>
              <c:strCache>
                <c:ptCount val="1"/>
                <c:pt idx="0">
                  <c:v>Oct-Dec</c:v>
                </c:pt>
              </c:strCache>
            </c:strRef>
          </c:tx>
          <c:spPr>
            <a:solidFill>
              <a:srgbClr val="00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Snowmobiling</c:v>
                </c:pt>
                <c:pt idx="1">
                  <c:v>Total</c:v>
                </c:pt>
              </c:strCache>
            </c:strRef>
          </c:cat>
          <c:val>
            <c:numRef>
              <c:f>Sheet1!$B$5:$C$5</c:f>
              <c:numCache>
                <c:formatCode>0.0%</c:formatCode>
                <c:ptCount val="2"/>
                <c:pt idx="0">
                  <c:v>7.3981024261630862E-2</c:v>
                </c:pt>
                <c:pt idx="1">
                  <c:v>0.23161005533616166</c:v>
                </c:pt>
              </c:numCache>
            </c:numRef>
          </c:val>
        </c:ser>
        <c:dLbls>
          <c:showLegendKey val="0"/>
          <c:showVal val="0"/>
          <c:showCatName val="0"/>
          <c:showSerName val="0"/>
          <c:showPercent val="0"/>
          <c:showBubbleSize val="0"/>
        </c:dLbls>
        <c:gapWidth val="150"/>
        <c:overlap val="100"/>
        <c:axId val="173794048"/>
        <c:axId val="173795584"/>
      </c:barChart>
      <c:catAx>
        <c:axId val="173794048"/>
        <c:scaling>
          <c:orientation val="minMax"/>
        </c:scaling>
        <c:delete val="0"/>
        <c:axPos val="b"/>
        <c:numFmt formatCode="General"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173795584"/>
        <c:crosses val="autoZero"/>
        <c:auto val="1"/>
        <c:lblAlgn val="ctr"/>
        <c:lblOffset val="100"/>
        <c:tickLblSkip val="1"/>
        <c:tickMarkSkip val="1"/>
        <c:noMultiLvlLbl val="0"/>
      </c:catAx>
      <c:valAx>
        <c:axId val="173795584"/>
        <c:scaling>
          <c:orientation val="minMax"/>
        </c:scaling>
        <c:delete val="0"/>
        <c:axPos val="l"/>
        <c:numFmt formatCode="0%"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173794048"/>
        <c:crosses val="autoZero"/>
        <c:crossBetween val="between"/>
        <c:majorUnit val="0.2"/>
      </c:valAx>
      <c:spPr>
        <a:noFill/>
        <a:ln w="12754">
          <a:solidFill>
            <a:schemeClr val="tx1"/>
          </a:solidFill>
          <a:prstDash val="solid"/>
        </a:ln>
      </c:spPr>
    </c:plotArea>
    <c:legend>
      <c:legendPos val="b"/>
      <c:layout>
        <c:manualLayout>
          <c:xMode val="edge"/>
          <c:yMode val="edge"/>
          <c:x val="5.8730190371773149E-2"/>
          <c:y val="0.76923079135655992"/>
          <c:w val="0.9126984285192199"/>
          <c:h val="9.3406680329342406E-2"/>
        </c:manualLayout>
      </c:layout>
      <c:overlay val="0"/>
      <c:spPr>
        <a:noFill/>
        <a:ln w="25508">
          <a:noFill/>
        </a:ln>
      </c:spPr>
      <c:txPr>
        <a:bodyPr/>
        <a:lstStyle/>
        <a:p>
          <a:pPr>
            <a:defRPr sz="1105"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1" b="1" i="0" u="none" strike="noStrike" baseline="0">
          <a:solidFill>
            <a:schemeClr val="tx1"/>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779134295227528E-2"/>
          <c:y val="5.2738336713995942E-2"/>
          <c:w val="0.65260821309655936"/>
          <c:h val="0.69371196754563891"/>
        </c:manualLayout>
      </c:layout>
      <c:barChart>
        <c:barDir val="col"/>
        <c:grouping val="clustered"/>
        <c:varyColors val="0"/>
        <c:ser>
          <c:idx val="0"/>
          <c:order val="0"/>
          <c:tx>
            <c:strRef>
              <c:f>Sheet1!$A$2</c:f>
              <c:strCache>
                <c:ptCount val="1"/>
                <c:pt idx="0">
                  <c:v>Male</c:v>
                </c:pt>
              </c:strCache>
            </c:strRef>
          </c:tx>
          <c:spPr>
            <a:solidFill>
              <a:srgbClr val="FF0000"/>
            </a:solidFill>
            <a:ln w="9403">
              <a:solidFill>
                <a:schemeClr val="tx1"/>
              </a:solidFill>
              <a:prstDash val="solid"/>
            </a:ln>
          </c:spPr>
          <c:invertIfNegative val="0"/>
          <c:dLbls>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Snowmobiling</c:v>
                </c:pt>
                <c:pt idx="1">
                  <c:v>Total</c:v>
                </c:pt>
              </c:strCache>
            </c:strRef>
          </c:cat>
          <c:val>
            <c:numRef>
              <c:f>Sheet1!$B$2:$C$2</c:f>
              <c:numCache>
                <c:formatCode>0.0%</c:formatCode>
                <c:ptCount val="2"/>
                <c:pt idx="0">
                  <c:v>0.69788342353991228</c:v>
                </c:pt>
                <c:pt idx="1">
                  <c:v>0.53538168901597205</c:v>
                </c:pt>
              </c:numCache>
            </c:numRef>
          </c:val>
        </c:ser>
        <c:ser>
          <c:idx val="1"/>
          <c:order val="1"/>
          <c:tx>
            <c:strRef>
              <c:f>Sheet1!$A$3</c:f>
              <c:strCache>
                <c:ptCount val="1"/>
                <c:pt idx="0">
                  <c:v>Female</c:v>
                </c:pt>
              </c:strCache>
            </c:strRef>
          </c:tx>
          <c:spPr>
            <a:solidFill>
              <a:srgbClr val="3366FF"/>
            </a:solidFill>
            <a:ln w="9403">
              <a:solidFill>
                <a:schemeClr val="tx1"/>
              </a:solidFill>
              <a:prstDash val="solid"/>
            </a:ln>
          </c:spPr>
          <c:invertIfNegative val="0"/>
          <c:dLbls>
            <c:dLbl>
              <c:idx val="0"/>
              <c:layout>
                <c:manualLayout>
                  <c:x val="1.2339669197590842E-2"/>
                  <c:y val="-4.7832450672577985E-3"/>
                </c:manualLayout>
              </c:layout>
              <c:dLblPos val="outEnd"/>
              <c:showLegendKey val="0"/>
              <c:showVal val="1"/>
              <c:showCatName val="0"/>
              <c:showSerName val="0"/>
              <c:showPercent val="0"/>
              <c:showBubbleSize val="0"/>
            </c:dLbl>
            <c:dLbl>
              <c:idx val="1"/>
              <c:layout>
                <c:manualLayout>
                  <c:x val="6.1244493313323415E-3"/>
                  <c:y val="-6.8034609208079714E-3"/>
                </c:manualLayout>
              </c:layout>
              <c:dLblPos val="outEnd"/>
              <c:showLegendKey val="0"/>
              <c:showVal val="1"/>
              <c:showCatName val="0"/>
              <c:showSerName val="0"/>
              <c:showPercent val="0"/>
              <c:showBubbleSize val="0"/>
            </c:dLbl>
            <c:dLbl>
              <c:idx val="3"/>
              <c:layout>
                <c:manualLayout>
                  <c:x val="1.2561790963194422E-2"/>
                  <c:y val="-4.5357147363740526E-3"/>
                </c:manualLayout>
              </c:layout>
              <c:dLblPos val="outEnd"/>
              <c:showLegendKey val="0"/>
              <c:showVal val="1"/>
              <c:showCatName val="0"/>
              <c:showSerName val="0"/>
              <c:showPercent val="0"/>
              <c:showBubbleSize val="0"/>
            </c:dLbl>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Snowmobiling</c:v>
                </c:pt>
                <c:pt idx="1">
                  <c:v>Total</c:v>
                </c:pt>
              </c:strCache>
            </c:strRef>
          </c:cat>
          <c:val>
            <c:numRef>
              <c:f>Sheet1!$B$3:$C$3</c:f>
              <c:numCache>
                <c:formatCode>0.0%</c:formatCode>
                <c:ptCount val="2"/>
                <c:pt idx="0">
                  <c:v>0.30211657646008777</c:v>
                </c:pt>
                <c:pt idx="1">
                  <c:v>0.46461831098402784</c:v>
                </c:pt>
              </c:numCache>
            </c:numRef>
          </c:val>
        </c:ser>
        <c:dLbls>
          <c:showLegendKey val="0"/>
          <c:showVal val="0"/>
          <c:showCatName val="0"/>
          <c:showSerName val="0"/>
          <c:showPercent val="0"/>
          <c:showBubbleSize val="0"/>
        </c:dLbls>
        <c:gapWidth val="150"/>
        <c:axId val="206866688"/>
        <c:axId val="207155200"/>
      </c:barChart>
      <c:catAx>
        <c:axId val="206866688"/>
        <c:scaling>
          <c:orientation val="minMax"/>
        </c:scaling>
        <c:delete val="0"/>
        <c:axPos val="b"/>
        <c:numFmt formatCode="General" sourceLinked="1"/>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207155200"/>
        <c:crosses val="autoZero"/>
        <c:auto val="1"/>
        <c:lblAlgn val="ctr"/>
        <c:lblOffset val="100"/>
        <c:tickLblSkip val="1"/>
        <c:tickMarkSkip val="1"/>
        <c:noMultiLvlLbl val="0"/>
      </c:catAx>
      <c:valAx>
        <c:axId val="207155200"/>
        <c:scaling>
          <c:orientation val="minMax"/>
        </c:scaling>
        <c:delete val="0"/>
        <c:axPos val="l"/>
        <c:numFmt formatCode="0%" sourceLinked="0"/>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206866688"/>
        <c:crosses val="autoZero"/>
        <c:crossBetween val="between"/>
        <c:majorUnit val="0.2"/>
      </c:valAx>
      <c:spPr>
        <a:noFill/>
        <a:ln w="25409">
          <a:noFill/>
        </a:ln>
      </c:spPr>
    </c:plotArea>
    <c:legend>
      <c:legendPos val="r"/>
      <c:layout>
        <c:manualLayout>
          <c:xMode val="edge"/>
          <c:yMode val="edge"/>
          <c:x val="0.40076277738010013"/>
          <c:y val="6.5865054161047543E-2"/>
          <c:w val="0.23085455598704116"/>
          <c:h val="0.10547681539807524"/>
        </c:manualLayout>
      </c:layout>
      <c:overlay val="0"/>
      <c:spPr>
        <a:noFill/>
        <a:ln w="18805">
          <a:noFill/>
        </a:ln>
      </c:spPr>
      <c:txPr>
        <a:bodyPr/>
        <a:lstStyle/>
        <a:p>
          <a:pPr>
            <a:defRPr sz="99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86832600809"/>
          <c:y val="0.11706199887719702"/>
          <c:w val="0.88412698412698409"/>
          <c:h val="0.63736263736263732"/>
        </c:manualLayout>
      </c:layout>
      <c:barChart>
        <c:barDir val="col"/>
        <c:grouping val="percentStacked"/>
        <c:varyColors val="0"/>
        <c:ser>
          <c:idx val="0"/>
          <c:order val="0"/>
          <c:tx>
            <c:strRef>
              <c:f>Sheet1!$A$2</c:f>
              <c:strCache>
                <c:ptCount val="1"/>
                <c:pt idx="0">
                  <c:v>1 person</c:v>
                </c:pt>
              </c:strCache>
            </c:strRef>
          </c:tx>
          <c:spPr>
            <a:solidFill>
              <a:srgbClr val="FF00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Snowmobiling</c:v>
                </c:pt>
                <c:pt idx="1">
                  <c:v>Total</c:v>
                </c:pt>
              </c:strCache>
            </c:strRef>
          </c:cat>
          <c:val>
            <c:numRef>
              <c:f>Sheet1!$B$2:$C$2</c:f>
              <c:numCache>
                <c:formatCode>0.00%</c:formatCode>
                <c:ptCount val="2"/>
                <c:pt idx="0">
                  <c:v>0.17012410481718332</c:v>
                </c:pt>
                <c:pt idx="1">
                  <c:v>0.38736104646570158</c:v>
                </c:pt>
              </c:numCache>
            </c:numRef>
          </c:val>
        </c:ser>
        <c:ser>
          <c:idx val="1"/>
          <c:order val="1"/>
          <c:tx>
            <c:strRef>
              <c:f>Sheet1!$A$3</c:f>
              <c:strCache>
                <c:ptCount val="1"/>
                <c:pt idx="0">
                  <c:v>2 persons</c:v>
                </c:pt>
              </c:strCache>
            </c:strRef>
          </c:tx>
          <c:spPr>
            <a:solidFill>
              <a:srgbClr val="3366FF"/>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Snowmobiling</c:v>
                </c:pt>
                <c:pt idx="1">
                  <c:v>Total</c:v>
                </c:pt>
              </c:strCache>
            </c:strRef>
          </c:cat>
          <c:val>
            <c:numRef>
              <c:f>Sheet1!$B$3:$C$3</c:f>
              <c:numCache>
                <c:formatCode>0.00%</c:formatCode>
                <c:ptCount val="2"/>
                <c:pt idx="0">
                  <c:v>0.28237465147558805</c:v>
                </c:pt>
                <c:pt idx="1">
                  <c:v>0.37590866845235421</c:v>
                </c:pt>
              </c:numCache>
            </c:numRef>
          </c:val>
        </c:ser>
        <c:ser>
          <c:idx val="2"/>
          <c:order val="2"/>
          <c:tx>
            <c:strRef>
              <c:f>Sheet1!$A$4</c:f>
              <c:strCache>
                <c:ptCount val="1"/>
                <c:pt idx="0">
                  <c:v>3+ persons </c:v>
                </c:pt>
              </c:strCache>
            </c:strRef>
          </c:tx>
          <c:spPr>
            <a:solidFill>
              <a:srgbClr val="FF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Snowmobiling</c:v>
                </c:pt>
                <c:pt idx="1">
                  <c:v>Total</c:v>
                </c:pt>
              </c:strCache>
            </c:strRef>
          </c:cat>
          <c:val>
            <c:numRef>
              <c:f>Sheet1!$B$4:$C$4</c:f>
              <c:numCache>
                <c:formatCode>0.00%</c:formatCode>
                <c:ptCount val="2"/>
                <c:pt idx="0">
                  <c:v>0.54750124335451245</c:v>
                </c:pt>
                <c:pt idx="1">
                  <c:v>0.23673028508097474</c:v>
                </c:pt>
              </c:numCache>
            </c:numRef>
          </c:val>
        </c:ser>
        <c:dLbls>
          <c:showLegendKey val="0"/>
          <c:showVal val="0"/>
          <c:showCatName val="0"/>
          <c:showSerName val="0"/>
          <c:showPercent val="0"/>
          <c:showBubbleSize val="0"/>
        </c:dLbls>
        <c:gapWidth val="150"/>
        <c:overlap val="100"/>
        <c:axId val="208577664"/>
        <c:axId val="208579584"/>
      </c:barChart>
      <c:catAx>
        <c:axId val="208577664"/>
        <c:scaling>
          <c:orientation val="minMax"/>
        </c:scaling>
        <c:delete val="0"/>
        <c:axPos val="b"/>
        <c:numFmt formatCode="General"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208579584"/>
        <c:crosses val="autoZero"/>
        <c:auto val="1"/>
        <c:lblAlgn val="ctr"/>
        <c:lblOffset val="100"/>
        <c:tickLblSkip val="1"/>
        <c:tickMarkSkip val="1"/>
        <c:noMultiLvlLbl val="0"/>
      </c:catAx>
      <c:valAx>
        <c:axId val="208579584"/>
        <c:scaling>
          <c:orientation val="minMax"/>
        </c:scaling>
        <c:delete val="0"/>
        <c:axPos val="l"/>
        <c:numFmt formatCode="0%"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208577664"/>
        <c:crosses val="autoZero"/>
        <c:crossBetween val="between"/>
        <c:majorUnit val="0.2"/>
      </c:valAx>
      <c:spPr>
        <a:noFill/>
        <a:ln w="12754">
          <a:solidFill>
            <a:schemeClr val="tx1"/>
          </a:solidFill>
          <a:prstDash val="solid"/>
        </a:ln>
      </c:spPr>
    </c:plotArea>
    <c:legend>
      <c:legendPos val="t"/>
      <c:layout/>
      <c:overlay val="0"/>
      <c:spPr>
        <a:noFill/>
        <a:ln w="25508">
          <a:noFill/>
        </a:ln>
      </c:spPr>
      <c:txPr>
        <a:bodyPr/>
        <a:lstStyle/>
        <a:p>
          <a:pPr>
            <a:defRPr sz="1105"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1" b="1" i="0" u="none" strike="noStrike" baseline="0">
          <a:solidFill>
            <a:schemeClr val="tx1"/>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Snowmobiling Visits </a:t>
            </a:r>
            <a:endParaRPr lang="en-CA" sz="937" b="1" i="0" u="none" strike="noStrike" baseline="0" dirty="0">
              <a:solidFill>
                <a:srgbClr val="000000"/>
              </a:solidFill>
              <a:latin typeface="Arial"/>
              <a:cs typeface="Arial"/>
            </a:endParaRPr>
          </a:p>
        </c:rich>
      </c:tx>
      <c:layout>
        <c:manualLayout>
          <c:xMode val="edge"/>
          <c:yMode val="edge"/>
          <c:x val="0.33519551847063894"/>
          <c:y val="0.86322186999352346"/>
        </c:manualLayout>
      </c:layout>
      <c:overlay val="0"/>
      <c:spPr>
        <a:noFill/>
        <a:ln w="23800">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Income</c:v>
                </c:pt>
              </c:strCache>
            </c:strRef>
          </c:tx>
          <c:spPr>
            <a:solidFill>
              <a:schemeClr val="accent1"/>
            </a:solidFill>
            <a:ln w="11900">
              <a:solidFill>
                <a:schemeClr val="tx1"/>
              </a:solidFill>
              <a:prstDash val="solid"/>
            </a:ln>
          </c:spPr>
          <c:explosion val="1"/>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Pt>
            <c:idx val="4"/>
            <c:bubble3D val="0"/>
            <c:spPr>
              <a:solidFill>
                <a:srgbClr val="FFFF00"/>
              </a:solidFill>
              <a:ln w="11900">
                <a:solidFill>
                  <a:schemeClr val="tx1"/>
                </a:solidFill>
                <a:prstDash val="solid"/>
              </a:ln>
            </c:spPr>
          </c:dPt>
          <c:dLbls>
            <c:dLbl>
              <c:idx val="1"/>
              <c:layout>
                <c:manualLayout>
                  <c:x val="-0.18436061893060973"/>
                  <c:y val="9.5910024154382975E-2"/>
                </c:manualLayout>
              </c:layout>
              <c:tx>
                <c:rich>
                  <a:bodyPr/>
                  <a:lstStyle/>
                  <a:p>
                    <a:r>
                      <a:rPr lang="nn-NO" dirty="0">
                        <a:solidFill>
                          <a:schemeClr val="bg1"/>
                        </a:solidFill>
                      </a:rPr>
                      <a:t>$50 K- $75 K, 18.1%</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Sheet1!$B$1:$F$1</c:f>
              <c:strCache>
                <c:ptCount val="5"/>
                <c:pt idx="0">
                  <c:v>&lt; $50 K</c:v>
                </c:pt>
                <c:pt idx="1">
                  <c:v>$50 K- $75 K</c:v>
                </c:pt>
                <c:pt idx="2">
                  <c:v>$75 K - $100 K</c:v>
                </c:pt>
                <c:pt idx="3">
                  <c:v>$100 K+</c:v>
                </c:pt>
                <c:pt idx="4">
                  <c:v>Not Stated</c:v>
                </c:pt>
              </c:strCache>
            </c:strRef>
          </c:cat>
          <c:val>
            <c:numRef>
              <c:f>Sheet1!$B$2:$F$2</c:f>
              <c:numCache>
                <c:formatCode>0%</c:formatCode>
                <c:ptCount val="5"/>
                <c:pt idx="0">
                  <c:v>8.8435591445018169E-2</c:v>
                </c:pt>
                <c:pt idx="1">
                  <c:v>0.18127876208558619</c:v>
                </c:pt>
                <c:pt idx="2">
                  <c:v>0.20262065292257619</c:v>
                </c:pt>
                <c:pt idx="3">
                  <c:v>0.42342075255097039</c:v>
                </c:pt>
                <c:pt idx="4">
                  <c:v>0.10424424099584902</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Total Visits </a:t>
            </a:r>
            <a:endParaRPr lang="en-CA" sz="937" b="1" i="0" u="none" strike="noStrike" baseline="0" dirty="0">
              <a:solidFill>
                <a:srgbClr val="000000"/>
              </a:solidFill>
              <a:latin typeface="Arial"/>
              <a:cs typeface="Arial"/>
            </a:endParaRPr>
          </a:p>
        </c:rich>
      </c:tx>
      <c:layout>
        <c:manualLayout>
          <c:xMode val="edge"/>
          <c:yMode val="edge"/>
          <c:x val="0.33519551847063894"/>
          <c:y val="0.86322186999352346"/>
        </c:manualLayout>
      </c:layout>
      <c:overlay val="0"/>
      <c:spPr>
        <a:noFill/>
        <a:ln w="23800">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Income</c:v>
                </c:pt>
              </c:strCache>
            </c:strRef>
          </c:tx>
          <c:spPr>
            <a:solidFill>
              <a:schemeClr val="accent1"/>
            </a:solidFill>
            <a:ln w="11900">
              <a:solidFill>
                <a:schemeClr val="tx1"/>
              </a:solidFill>
              <a:prstDash val="solid"/>
            </a:ln>
          </c:spPr>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Pt>
            <c:idx val="4"/>
            <c:bubble3D val="0"/>
            <c:spPr>
              <a:solidFill>
                <a:srgbClr val="FFFF00"/>
              </a:solidFill>
              <a:ln w="11900">
                <a:solidFill>
                  <a:schemeClr val="tx1"/>
                </a:solidFill>
                <a:prstDash val="solid"/>
              </a:ln>
            </c:spPr>
          </c:dPt>
          <c:dLbls>
            <c:dLbl>
              <c:idx val="1"/>
              <c:layout>
                <c:manualLayout>
                  <c:x val="-0.17120119955095345"/>
                  <c:y val="-1.2895781373952709E-3"/>
                </c:manualLayout>
              </c:layout>
              <c:tx>
                <c:rich>
                  <a:bodyPr/>
                  <a:lstStyle/>
                  <a:p>
                    <a:r>
                      <a:rPr lang="nn-NO" dirty="0">
                        <a:solidFill>
                          <a:schemeClr val="bg1"/>
                        </a:solidFill>
                      </a:rPr>
                      <a:t>$50 K- $75 K, 13%</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Sheet1!$B$1:$F$1</c:f>
              <c:strCache>
                <c:ptCount val="5"/>
                <c:pt idx="0">
                  <c:v>&lt; $50 K</c:v>
                </c:pt>
                <c:pt idx="1">
                  <c:v>$50 K- $75 K</c:v>
                </c:pt>
                <c:pt idx="2">
                  <c:v>$75 K - $100 K</c:v>
                </c:pt>
                <c:pt idx="3">
                  <c:v>$100 K+</c:v>
                </c:pt>
                <c:pt idx="4">
                  <c:v>Not Stated</c:v>
                </c:pt>
              </c:strCache>
            </c:strRef>
          </c:cat>
          <c:val>
            <c:numRef>
              <c:f>Sheet1!$B$2:$F$2</c:f>
              <c:numCache>
                <c:formatCode>0%</c:formatCode>
                <c:ptCount val="5"/>
                <c:pt idx="0">
                  <c:v>0.19190189275780567</c:v>
                </c:pt>
                <c:pt idx="1">
                  <c:v>0.12705507429660656</c:v>
                </c:pt>
                <c:pt idx="2">
                  <c:v>0.17161319236094949</c:v>
                </c:pt>
                <c:pt idx="3">
                  <c:v>0.36131569181432177</c:v>
                </c:pt>
                <c:pt idx="4">
                  <c:v>0.14811414877031653</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Total Visits </a:t>
            </a:r>
            <a:endParaRPr lang="en-CA" sz="966" b="1" i="0" u="none" strike="noStrike" baseline="0" dirty="0">
              <a:solidFill>
                <a:srgbClr val="000000"/>
              </a:solidFill>
              <a:latin typeface="Arial"/>
              <a:cs typeface="Arial"/>
            </a:endParaRPr>
          </a:p>
        </c:rich>
      </c:tx>
      <c:layout>
        <c:manualLayout>
          <c:xMode val="edge"/>
          <c:yMode val="edge"/>
          <c:x val="0.32181187333597688"/>
          <c:y val="0.85404221123108182"/>
        </c:manualLayout>
      </c:layout>
      <c:overlay val="0"/>
      <c:spPr>
        <a:noFill/>
        <a:ln w="24535">
          <a:noFill/>
        </a:ln>
      </c:spPr>
    </c:title>
    <c:autoTitleDeleted val="0"/>
    <c:plotArea>
      <c:layout>
        <c:manualLayout>
          <c:layoutTarget val="inner"/>
          <c:xMode val="edge"/>
          <c:yMode val="edge"/>
          <c:x val="0.12569832402234637"/>
          <c:y val="0.1513104013104013"/>
          <c:w val="0.62129128193508187"/>
          <c:h val="0.68049382026654759"/>
        </c:manualLayout>
      </c:layout>
      <c:pieChart>
        <c:varyColors val="1"/>
        <c:ser>
          <c:idx val="0"/>
          <c:order val="0"/>
          <c:tx>
            <c:strRef>
              <c:f>Sheet1!$A$2</c:f>
              <c:strCache>
                <c:ptCount val="1"/>
                <c:pt idx="0">
                  <c:v>Education</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1"/>
              <c:layout/>
              <c:tx>
                <c:rich>
                  <a:bodyPr/>
                  <a:lstStyle/>
                  <a:p>
                    <a:r>
                      <a:rPr lang="en-US" dirty="0">
                        <a:solidFill>
                          <a:schemeClr val="bg1"/>
                        </a:solidFill>
                      </a:rPr>
                      <a:t>High School, 21%</a:t>
                    </a:r>
                  </a:p>
                </c:rich>
              </c:tx>
              <c:showLegendKey val="0"/>
              <c:showVal val="1"/>
              <c:showCatName val="1"/>
              <c:showSerName val="0"/>
              <c:showPercent val="0"/>
              <c:showBubbleSize val="0"/>
            </c:dLbl>
            <c:dLbl>
              <c:idx val="2"/>
              <c:layout>
                <c:manualLayout>
                  <c:x val="-6.6451453010819686E-2"/>
                  <c:y val="-0.23848362375562657"/>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&lt; High School </c:v>
                </c:pt>
                <c:pt idx="1">
                  <c:v>High School</c:v>
                </c:pt>
                <c:pt idx="2">
                  <c:v>Some post-secondary </c:v>
                </c:pt>
                <c:pt idx="3">
                  <c:v>University degree </c:v>
                </c:pt>
              </c:strCache>
            </c:strRef>
          </c:cat>
          <c:val>
            <c:numRef>
              <c:f>Sheet1!$B$2:$E$2</c:f>
              <c:numCache>
                <c:formatCode>0%</c:formatCode>
                <c:ptCount val="4"/>
                <c:pt idx="0">
                  <c:v>6.9294800574487989E-2</c:v>
                </c:pt>
                <c:pt idx="1">
                  <c:v>0.2083222261879713</c:v>
                </c:pt>
                <c:pt idx="2">
                  <c:v>0.3986146999652983</c:v>
                </c:pt>
                <c:pt idx="3">
                  <c:v>0.32376827327224239</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Snowmobiling Visits </a:t>
            </a:r>
            <a:endParaRPr lang="en-CA" sz="966" b="1" i="0" u="none" strike="noStrike" baseline="0" dirty="0">
              <a:solidFill>
                <a:srgbClr val="000000"/>
              </a:solidFill>
              <a:latin typeface="Arial"/>
              <a:cs typeface="Arial"/>
            </a:endParaRPr>
          </a:p>
        </c:rich>
      </c:tx>
      <c:layout>
        <c:manualLayout>
          <c:xMode val="edge"/>
          <c:yMode val="edge"/>
          <c:x val="0.28584065031439415"/>
          <c:y val="0.85404221123108182"/>
        </c:manualLayout>
      </c:layout>
      <c:overlay val="0"/>
      <c:spPr>
        <a:noFill/>
        <a:ln w="24535">
          <a:noFill/>
        </a:ln>
      </c:spPr>
    </c:title>
    <c:autoTitleDeleted val="0"/>
    <c:plotArea>
      <c:layout>
        <c:manualLayout>
          <c:layoutTarget val="inner"/>
          <c:xMode val="edge"/>
          <c:yMode val="edge"/>
          <c:x val="0.12569832402234637"/>
          <c:y val="0.1513104013104013"/>
          <c:w val="0.62129128193508187"/>
          <c:h val="0.68049382026654759"/>
        </c:manualLayout>
      </c:layout>
      <c:pieChart>
        <c:varyColors val="1"/>
        <c:ser>
          <c:idx val="0"/>
          <c:order val="0"/>
          <c:tx>
            <c:strRef>
              <c:f>Sheet1!$A$2</c:f>
              <c:strCache>
                <c:ptCount val="1"/>
                <c:pt idx="0">
                  <c:v>Education</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1"/>
              <c:layout/>
              <c:tx>
                <c:rich>
                  <a:bodyPr/>
                  <a:lstStyle/>
                  <a:p>
                    <a:r>
                      <a:rPr lang="en-US" dirty="0">
                        <a:solidFill>
                          <a:schemeClr val="bg1"/>
                        </a:solidFill>
                      </a:rPr>
                      <a:t>High School, 11%</a:t>
                    </a:r>
                  </a:p>
                </c:rich>
              </c:tx>
              <c:showLegendKey val="0"/>
              <c:showVal val="1"/>
              <c:showCatName val="1"/>
              <c:showSerName val="0"/>
              <c:showPercent val="0"/>
              <c:showBubbleSize val="0"/>
            </c:dLbl>
            <c:dLbl>
              <c:idx val="2"/>
              <c:layout>
                <c:manualLayout>
                  <c:x val="-0.17004970826488416"/>
                  <c:y val="-0.22427860690345211"/>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&lt; High School </c:v>
                </c:pt>
                <c:pt idx="1">
                  <c:v>High School</c:v>
                </c:pt>
                <c:pt idx="2">
                  <c:v>Some post-secondary </c:v>
                </c:pt>
                <c:pt idx="3">
                  <c:v>University degree </c:v>
                </c:pt>
              </c:strCache>
            </c:strRef>
          </c:cat>
          <c:val>
            <c:numRef>
              <c:f>Sheet1!$B$2:$E$2</c:f>
              <c:numCache>
                <c:formatCode>0%</c:formatCode>
                <c:ptCount val="4"/>
                <c:pt idx="0">
                  <c:v>2.3275852232952796E-2</c:v>
                </c:pt>
                <c:pt idx="1">
                  <c:v>0.11051618432953073</c:v>
                </c:pt>
                <c:pt idx="2">
                  <c:v>0.5495417013615308</c:v>
                </c:pt>
                <c:pt idx="3">
                  <c:v>0.31666626207598564</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71" b="1" i="0" u="none" strike="noStrike" baseline="0">
                <a:solidFill>
                  <a:schemeClr val="tx1"/>
                </a:solidFill>
                <a:latin typeface="Arial"/>
                <a:ea typeface="Arial"/>
                <a:cs typeface="Arial"/>
              </a:defRPr>
            </a:pPr>
            <a:r>
              <a:rPr lang="en-CA" sz="999" b="1" i="0" u="none" strike="noStrike" baseline="0" dirty="0" smtClean="0">
                <a:solidFill>
                  <a:srgbClr val="000000"/>
                </a:solidFill>
                <a:latin typeface="Arial"/>
                <a:cs typeface="Arial"/>
              </a:rPr>
              <a:t>Total Visits </a:t>
            </a:r>
            <a:r>
              <a:rPr lang="en-CA" sz="999" b="1" i="0" u="none" strike="noStrike" baseline="0" dirty="0">
                <a:solidFill>
                  <a:srgbClr val="000000"/>
                </a:solidFill>
                <a:latin typeface="Arial"/>
                <a:cs typeface="Arial"/>
              </a:rPr>
              <a:t>by Origin</a:t>
            </a:r>
          </a:p>
          <a:p>
            <a:pPr>
              <a:defRPr sz="1171" b="1" i="0" u="none" strike="noStrike" baseline="0">
                <a:solidFill>
                  <a:schemeClr val="tx1"/>
                </a:solidFill>
                <a:latin typeface="Arial"/>
                <a:ea typeface="Arial"/>
                <a:cs typeface="Arial"/>
              </a:defRPr>
            </a:pPr>
            <a:r>
              <a:rPr lang="en-CA" sz="800" b="1" i="0" u="none" strike="noStrike" baseline="0" dirty="0" smtClean="0">
                <a:solidFill>
                  <a:srgbClr val="000000"/>
                </a:solidFill>
                <a:latin typeface="Arial"/>
                <a:cs typeface="Arial"/>
              </a:rPr>
              <a:t>142 </a:t>
            </a:r>
            <a:r>
              <a:rPr lang="en-CA" sz="800" b="1" i="0" u="none" strike="noStrike" baseline="0" dirty="0">
                <a:solidFill>
                  <a:srgbClr val="000000"/>
                </a:solidFill>
                <a:latin typeface="Arial"/>
                <a:cs typeface="Arial"/>
              </a:rPr>
              <a:t>million</a:t>
            </a:r>
            <a:endParaRPr lang="en-CA" dirty="0"/>
          </a:p>
        </c:rich>
      </c:tx>
      <c:layout>
        <c:manualLayout>
          <c:xMode val="edge"/>
          <c:yMode val="edge"/>
          <c:x val="0.33519553072625696"/>
          <c:y val="0.86322188449848025"/>
        </c:manualLayout>
      </c:layout>
      <c:overlay val="0"/>
      <c:spPr>
        <a:noFill/>
        <a:ln w="25374">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Visits</c:v>
                </c:pt>
              </c:strCache>
            </c:strRef>
          </c:tx>
          <c:spPr>
            <a:solidFill>
              <a:schemeClr val="accent1"/>
            </a:solidFill>
            <a:ln w="12687">
              <a:solidFill>
                <a:schemeClr val="tx1"/>
              </a:solidFill>
              <a:prstDash val="solid"/>
            </a:ln>
          </c:spPr>
          <c:dPt>
            <c:idx val="0"/>
            <c:bubble3D val="0"/>
          </c:dPt>
          <c:dPt>
            <c:idx val="1"/>
            <c:bubble3D val="0"/>
            <c:spPr>
              <a:solidFill>
                <a:schemeClr val="accent2"/>
              </a:solidFill>
              <a:ln w="12687">
                <a:solidFill>
                  <a:schemeClr val="tx1"/>
                </a:solidFill>
                <a:prstDash val="solid"/>
              </a:ln>
            </c:spPr>
          </c:dPt>
          <c:dPt>
            <c:idx val="2"/>
            <c:bubble3D val="0"/>
            <c:spPr>
              <a:solidFill>
                <a:srgbClr val="FF0000"/>
              </a:solidFill>
              <a:ln w="12687">
                <a:solidFill>
                  <a:schemeClr val="tx1"/>
                </a:solidFill>
                <a:prstDash val="solid"/>
              </a:ln>
            </c:spPr>
          </c:dPt>
          <c:dPt>
            <c:idx val="3"/>
            <c:bubble3D val="0"/>
            <c:spPr>
              <a:solidFill>
                <a:schemeClr val="folHlink"/>
              </a:solidFill>
              <a:ln w="12687">
                <a:solidFill>
                  <a:schemeClr val="tx1"/>
                </a:solidFill>
                <a:prstDash val="solid"/>
              </a:ln>
            </c:spPr>
          </c:dPt>
          <c:dLbls>
            <c:dLbl>
              <c:idx val="0"/>
              <c:layout>
                <c:manualLayout>
                  <c:x val="-0.1921497654476923"/>
                  <c:y val="-0.23848674318283902"/>
                </c:manualLayout>
              </c:layout>
              <c:showLegendKey val="0"/>
              <c:showVal val="1"/>
              <c:showCatName val="1"/>
              <c:showSerName val="0"/>
              <c:showPercent val="0"/>
              <c:showBubbleSize val="0"/>
            </c:dLbl>
            <c:dLbl>
              <c:idx val="1"/>
              <c:layout/>
              <c:tx>
                <c:rich>
                  <a:bodyPr/>
                  <a:lstStyle/>
                  <a:p>
                    <a:r>
                      <a:rPr lang="en-US" dirty="0">
                        <a:solidFill>
                          <a:schemeClr val="bg1"/>
                        </a:solidFill>
                      </a:rPr>
                      <a:t>U.S., 8.0%</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0.85543472981328639</c:v>
                </c:pt>
                <c:pt idx="1">
                  <c:v>8.0473924159337074E-2</c:v>
                </c:pt>
                <c:pt idx="2">
                  <c:v>4.6018359830241558E-2</c:v>
                </c:pt>
                <c:pt idx="3">
                  <c:v>1.8072986197135005E-2</c:v>
                </c:pt>
              </c:numCache>
            </c:numRef>
          </c:val>
        </c:ser>
        <c:dLbls>
          <c:showLegendKey val="0"/>
          <c:showVal val="0"/>
          <c:showCatName val="0"/>
          <c:showSerName val="0"/>
          <c:showPercent val="0"/>
          <c:showBubbleSize val="0"/>
          <c:showLeaderLines val="1"/>
        </c:dLbls>
        <c:firstSliceAng val="0"/>
      </c:pieChart>
      <c:spPr>
        <a:noFill/>
        <a:ln w="25386">
          <a:noFill/>
        </a:ln>
      </c:spPr>
    </c:plotArea>
    <c:plotVisOnly val="1"/>
    <c:dispBlanksAs val="zero"/>
    <c:showDLblsOverMax val="0"/>
  </c:chart>
  <c:spPr>
    <a:noFill/>
    <a:ln>
      <a:noFill/>
    </a:ln>
  </c:spPr>
  <c:txPr>
    <a:bodyPr/>
    <a:lstStyle/>
    <a:p>
      <a:pPr>
        <a:defRPr sz="1023" b="1"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Snowmobiling Visitor </a:t>
            </a:r>
            <a:r>
              <a:rPr lang="en-CA" sz="966" b="1" i="0" u="none" strike="noStrike" baseline="0" dirty="0">
                <a:solidFill>
                  <a:srgbClr val="000000"/>
                </a:solidFill>
                <a:latin typeface="Arial"/>
                <a:cs typeface="Arial"/>
              </a:rPr>
              <a:t>Spending by Origin</a:t>
            </a:r>
          </a:p>
          <a:p>
            <a:pPr>
              <a:defRPr sz="1096" b="1" i="0" u="none" strike="noStrike" baseline="0">
                <a:solidFill>
                  <a:schemeClr val="tx1"/>
                </a:solidFill>
                <a:latin typeface="Arial"/>
                <a:ea typeface="Arial"/>
                <a:cs typeface="Arial"/>
              </a:defRPr>
            </a:pPr>
            <a:r>
              <a:rPr lang="en-CA" sz="773" b="1" i="0" u="none" strike="noStrike" baseline="0" dirty="0" smtClean="0">
                <a:solidFill>
                  <a:srgbClr val="000000"/>
                </a:solidFill>
                <a:latin typeface="Arial"/>
                <a:cs typeface="Arial"/>
              </a:rPr>
              <a:t>$75 million</a:t>
            </a:r>
            <a:endParaRPr lang="en-CA" dirty="0"/>
          </a:p>
        </c:rich>
      </c:tx>
      <c:layout>
        <c:manualLayout>
          <c:xMode val="edge"/>
          <c:yMode val="edge"/>
          <c:x val="8.7998923695689138E-2"/>
          <c:y val="0.87767588555718867"/>
        </c:manualLayout>
      </c:layout>
      <c:overlay val="0"/>
      <c:spPr>
        <a:noFill/>
        <a:ln w="24535">
          <a:noFill/>
        </a:ln>
      </c:spPr>
    </c:title>
    <c:autoTitleDeleted val="0"/>
    <c:plotArea>
      <c:layout>
        <c:manualLayout>
          <c:layoutTarget val="inner"/>
          <c:xMode val="edge"/>
          <c:yMode val="edge"/>
          <c:x val="0.12569832402234637"/>
          <c:y val="0.1513104013104013"/>
          <c:w val="0.62129128193508187"/>
          <c:h val="0.68049382026654759"/>
        </c:manualLayout>
      </c:layout>
      <c:pieChart>
        <c:varyColors val="1"/>
        <c:ser>
          <c:idx val="0"/>
          <c:order val="0"/>
          <c:tx>
            <c:strRef>
              <c:f>Sheet1!$A$2</c:f>
              <c:strCache>
                <c:ptCount val="1"/>
                <c:pt idx="0">
                  <c:v>spending</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0"/>
              <c:layout>
                <c:manualLayout>
                  <c:x val="-0.11061901659774542"/>
                  <c:y val="-0.25850618429985861"/>
                </c:manualLayout>
              </c:layout>
              <c:showLegendKey val="0"/>
              <c:showVal val="1"/>
              <c:showCatName val="1"/>
              <c:showSerName val="0"/>
              <c:showPercent val="0"/>
              <c:showBubbleSize val="0"/>
            </c:dLbl>
            <c:dLbl>
              <c:idx val="1"/>
              <c:layout>
                <c:manualLayout>
                  <c:x val="-4.471591230952246E-2"/>
                  <c:y val="1.1169857574546098E-2"/>
                </c:manualLayout>
              </c:layout>
              <c:showLegendKey val="0"/>
              <c:showVal val="1"/>
              <c:showCatName val="1"/>
              <c:showSerName val="0"/>
              <c:showPercent val="0"/>
              <c:showBubbleSize val="0"/>
            </c:dLbl>
            <c:dLbl>
              <c:idx val="2"/>
              <c:layout>
                <c:manualLayout>
                  <c:x val="8.3492324250835553E-2"/>
                  <c:y val="-1.9291219283589515E-2"/>
                </c:manualLayout>
              </c:layout>
              <c:showLegendKey val="0"/>
              <c:showVal val="1"/>
              <c:showCatName val="1"/>
              <c:showSerName val="0"/>
              <c:showPercent val="0"/>
              <c:showBubbleSize val="0"/>
            </c:dLbl>
            <c:dLbl>
              <c:idx val="3"/>
              <c:layout>
                <c:manualLayout>
                  <c:x val="0.1360529371778168"/>
                  <c:y val="2.5116206652600185E-3"/>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0.8476555431415792</c:v>
                </c:pt>
                <c:pt idx="1">
                  <c:v>6.2237564999226599E-2</c:v>
                </c:pt>
                <c:pt idx="2">
                  <c:v>2.1350051825111828E-2</c:v>
                </c:pt>
                <c:pt idx="3">
                  <c:v>6.8756840034082348E-2</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83" b="1" i="0" u="none" strike="noStrike" baseline="0">
                <a:solidFill>
                  <a:schemeClr val="tx1"/>
                </a:solidFill>
                <a:latin typeface="Arial"/>
                <a:ea typeface="Arial"/>
                <a:cs typeface="Arial"/>
              </a:defRPr>
            </a:pPr>
            <a:r>
              <a:rPr lang="en-CA" sz="1003" b="1" i="0" u="none" strike="noStrike" baseline="0" dirty="0" smtClean="0">
                <a:solidFill>
                  <a:srgbClr val="000000"/>
                </a:solidFill>
                <a:latin typeface="Arial"/>
                <a:cs typeface="Arial"/>
              </a:rPr>
              <a:t>Total Visitor </a:t>
            </a:r>
            <a:r>
              <a:rPr lang="en-CA" sz="1003" b="1" i="0" u="none" strike="noStrike" baseline="0" dirty="0">
                <a:solidFill>
                  <a:srgbClr val="000000"/>
                </a:solidFill>
                <a:latin typeface="Arial"/>
                <a:cs typeface="Arial"/>
              </a:rPr>
              <a:t>Spending by Origin</a:t>
            </a:r>
          </a:p>
          <a:p>
            <a:pPr>
              <a:defRPr sz="1183" b="1" i="0" u="none" strike="noStrike" baseline="0">
                <a:solidFill>
                  <a:schemeClr val="tx1"/>
                </a:solidFill>
                <a:latin typeface="Arial"/>
                <a:ea typeface="Arial"/>
                <a:cs typeface="Arial"/>
              </a:defRPr>
            </a:pPr>
            <a:r>
              <a:rPr lang="en-CA" sz="803" b="1" i="0" u="none" strike="noStrike" baseline="0" dirty="0" smtClean="0">
                <a:solidFill>
                  <a:srgbClr val="000000"/>
                </a:solidFill>
                <a:latin typeface="Arial"/>
                <a:cs typeface="Arial"/>
              </a:rPr>
              <a:t>$25.4 </a:t>
            </a:r>
            <a:r>
              <a:rPr lang="en-CA" sz="803" b="1" i="0" u="none" strike="noStrike" baseline="0" dirty="0">
                <a:solidFill>
                  <a:srgbClr val="000000"/>
                </a:solidFill>
                <a:latin typeface="Arial"/>
                <a:cs typeface="Arial"/>
              </a:rPr>
              <a:t>billion</a:t>
            </a:r>
            <a:endParaRPr lang="en-CA" dirty="0"/>
          </a:p>
        </c:rich>
      </c:tx>
      <c:layout>
        <c:manualLayout>
          <c:xMode val="edge"/>
          <c:yMode val="edge"/>
          <c:x val="0.21785645288762698"/>
          <c:y val="0.88581853526180032"/>
        </c:manualLayout>
      </c:layout>
      <c:overlay val="0"/>
      <c:spPr>
        <a:noFill/>
        <a:ln w="25488">
          <a:noFill/>
        </a:ln>
      </c:spPr>
    </c:title>
    <c:autoTitleDeleted val="0"/>
    <c:plotArea>
      <c:layout>
        <c:manualLayout>
          <c:layoutTarget val="inner"/>
          <c:xMode val="edge"/>
          <c:yMode val="edge"/>
          <c:x val="0.12569832402234637"/>
          <c:y val="7.64525993883792E-2"/>
          <c:w val="0.68994413407821231"/>
          <c:h val="0.75535168195718649"/>
        </c:manualLayout>
      </c:layout>
      <c:pieChart>
        <c:varyColors val="1"/>
        <c:ser>
          <c:idx val="0"/>
          <c:order val="0"/>
          <c:tx>
            <c:strRef>
              <c:f>Sheet1!$A$2</c:f>
              <c:strCache>
                <c:ptCount val="1"/>
                <c:pt idx="0">
                  <c:v>spending</c:v>
                </c:pt>
              </c:strCache>
            </c:strRef>
          </c:tx>
          <c:spPr>
            <a:solidFill>
              <a:schemeClr val="accent1"/>
            </a:solidFill>
            <a:ln w="12744">
              <a:solidFill>
                <a:schemeClr val="tx1"/>
              </a:solidFill>
              <a:prstDash val="solid"/>
            </a:ln>
          </c:spPr>
          <c:dPt>
            <c:idx val="0"/>
            <c:bubble3D val="0"/>
          </c:dPt>
          <c:dPt>
            <c:idx val="1"/>
            <c:bubble3D val="0"/>
            <c:spPr>
              <a:solidFill>
                <a:schemeClr val="accent2"/>
              </a:solidFill>
              <a:ln w="12744">
                <a:solidFill>
                  <a:schemeClr val="tx1"/>
                </a:solidFill>
                <a:prstDash val="solid"/>
              </a:ln>
            </c:spPr>
          </c:dPt>
          <c:dPt>
            <c:idx val="2"/>
            <c:bubble3D val="0"/>
            <c:spPr>
              <a:solidFill>
                <a:srgbClr val="FF0000"/>
              </a:solidFill>
              <a:ln w="12744">
                <a:solidFill>
                  <a:schemeClr val="tx1"/>
                </a:solidFill>
                <a:prstDash val="solid"/>
              </a:ln>
            </c:spPr>
          </c:dPt>
          <c:dPt>
            <c:idx val="3"/>
            <c:bubble3D val="0"/>
            <c:spPr>
              <a:solidFill>
                <a:schemeClr val="folHlink"/>
              </a:solidFill>
              <a:ln w="12744">
                <a:solidFill>
                  <a:schemeClr val="tx1"/>
                </a:solidFill>
                <a:prstDash val="solid"/>
              </a:ln>
            </c:spPr>
          </c:dPt>
          <c:dLbls>
            <c:dLbl>
              <c:idx val="1"/>
              <c:layout/>
              <c:tx>
                <c:rich>
                  <a:bodyPr/>
                  <a:lstStyle/>
                  <a:p>
                    <a:r>
                      <a:rPr lang="en-US" dirty="0">
                        <a:solidFill>
                          <a:schemeClr val="bg1"/>
                        </a:solidFill>
                      </a:rPr>
                      <a:t>U.S., 14.3%</a:t>
                    </a:r>
                  </a:p>
                </c:rich>
              </c:tx>
              <c:showLegendKey val="0"/>
              <c:showVal val="1"/>
              <c:showCatName val="1"/>
              <c:showSerName val="0"/>
              <c:showPercent val="0"/>
              <c:showBubbleSize val="0"/>
            </c:dLbl>
            <c:dLbl>
              <c:idx val="2"/>
              <c:layout>
                <c:manualLayout>
                  <c:x val="0.13393115358721422"/>
                  <c:y val="4.6841770857442913E-3"/>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0.549471076380461</c:v>
                </c:pt>
                <c:pt idx="1">
                  <c:v>0.14298835308130076</c:v>
                </c:pt>
                <c:pt idx="2">
                  <c:v>9.0865828872085427E-2</c:v>
                </c:pt>
                <c:pt idx="3">
                  <c:v>0.21667474166615286</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1029" b="1" i="0" u="none" strike="noStrike" baseline="0">
          <a:solidFill>
            <a:schemeClr val="tx1"/>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423973362930077"/>
          <c:y val="2.0283975659229209E-2"/>
          <c:w val="0.79134295227524976"/>
          <c:h val="0.87829614604462469"/>
        </c:manualLayout>
      </c:layout>
      <c:barChart>
        <c:barDir val="bar"/>
        <c:grouping val="clustered"/>
        <c:varyColors val="0"/>
        <c:ser>
          <c:idx val="0"/>
          <c:order val="0"/>
          <c:tx>
            <c:strRef>
              <c:f>Sheet1!$A$2</c:f>
              <c:strCache>
                <c:ptCount val="1"/>
                <c:pt idx="0">
                  <c:v>Snowmobiling</c:v>
                </c:pt>
              </c:strCache>
            </c:strRef>
          </c:tx>
          <c:spPr>
            <a:solidFill>
              <a:srgbClr val="FF0000"/>
            </a:solidFill>
            <a:ln w="8587">
              <a:solidFill>
                <a:schemeClr val="tx1"/>
              </a:solidFill>
              <a:prstDash val="solid"/>
            </a:ln>
          </c:spPr>
          <c:invertIfNegative val="0"/>
          <c:dLbls>
            <c:numFmt formatCode="0%" sourceLinked="0"/>
            <c:spPr>
              <a:noFill/>
              <a:ln w="17175">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numRef>
              <c:f>Sheet1!$B$1:$N$1</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Sheet1!$B$2:$N$2</c:f>
              <c:numCache>
                <c:formatCode>0%</c:formatCode>
                <c:ptCount val="13"/>
                <c:pt idx="0">
                  <c:v>4.0639180488107655E-2</c:v>
                </c:pt>
                <c:pt idx="1">
                  <c:v>5.2256525406430901E-2</c:v>
                </c:pt>
                <c:pt idx="2">
                  <c:v>8.2053029505971334E-2</c:v>
                </c:pt>
                <c:pt idx="3">
                  <c:v>5.2748894851018843E-2</c:v>
                </c:pt>
                <c:pt idx="4">
                  <c:v>9.2748071746700161E-2</c:v>
                </c:pt>
                <c:pt idx="5">
                  <c:v>0.24919257937774678</c:v>
                </c:pt>
                <c:pt idx="6">
                  <c:v>0.13706866883571892</c:v>
                </c:pt>
                <c:pt idx="7">
                  <c:v>3.2279286833084078E-2</c:v>
                </c:pt>
                <c:pt idx="8">
                  <c:v>4.3243502762741796E-2</c:v>
                </c:pt>
                <c:pt idx="9">
                  <c:v>2.8055952382288755E-2</c:v>
                </c:pt>
                <c:pt idx="10">
                  <c:v>0</c:v>
                </c:pt>
                <c:pt idx="11">
                  <c:v>0</c:v>
                </c:pt>
                <c:pt idx="12">
                  <c:v>0.18971430781019086</c:v>
                </c:pt>
              </c:numCache>
            </c:numRef>
          </c:val>
        </c:ser>
        <c:ser>
          <c:idx val="1"/>
          <c:order val="1"/>
          <c:tx>
            <c:strRef>
              <c:f>Sheet1!$A$3</c:f>
              <c:strCache>
                <c:ptCount val="1"/>
                <c:pt idx="0">
                  <c:v>Total</c:v>
                </c:pt>
              </c:strCache>
            </c:strRef>
          </c:tx>
          <c:spPr>
            <a:solidFill>
              <a:schemeClr val="accent2"/>
            </a:solidFill>
          </c:spPr>
          <c:invertIfNegative val="0"/>
          <c:dLbls>
            <c:numFmt formatCode="0%" sourceLinked="0"/>
            <c:txPr>
              <a:bodyPr/>
              <a:lstStyle/>
              <a:p>
                <a:pPr>
                  <a:defRPr sz="1000" baseline="0"/>
                </a:pPr>
                <a:endParaRPr lang="en-US"/>
              </a:p>
            </c:txPr>
            <c:showLegendKey val="0"/>
            <c:showVal val="1"/>
            <c:showCatName val="0"/>
            <c:showSerName val="0"/>
            <c:showPercent val="0"/>
            <c:showBubbleSize val="0"/>
            <c:showLeaderLines val="0"/>
          </c:dLbls>
          <c:cat>
            <c:numRef>
              <c:f>Sheet1!$B$1:$N$1</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Sheet1!$B$3:$N$3</c:f>
              <c:numCache>
                <c:formatCode>0%</c:formatCode>
                <c:ptCount val="13"/>
                <c:pt idx="0">
                  <c:v>0.11604427679217189</c:v>
                </c:pt>
                <c:pt idx="1">
                  <c:v>3.1879808543875579E-2</c:v>
                </c:pt>
                <c:pt idx="2">
                  <c:v>0.10554341362216156</c:v>
                </c:pt>
                <c:pt idx="3">
                  <c:v>0.10091998824281653</c:v>
                </c:pt>
                <c:pt idx="4">
                  <c:v>0.21765952857173976</c:v>
                </c:pt>
                <c:pt idx="5">
                  <c:v>0.13595228794837888</c:v>
                </c:pt>
                <c:pt idx="6">
                  <c:v>8.3309618668572991E-2</c:v>
                </c:pt>
                <c:pt idx="7">
                  <c:v>3.2958689878061755E-2</c:v>
                </c:pt>
                <c:pt idx="8">
                  <c:v>4.9217091692579047E-2</c:v>
                </c:pt>
                <c:pt idx="9">
                  <c:v>4.5056372045831961E-2</c:v>
                </c:pt>
                <c:pt idx="10">
                  <c:v>2.4959576252079597E-2</c:v>
                </c:pt>
                <c:pt idx="11">
                  <c:v>8.7647063234752663E-3</c:v>
                </c:pt>
                <c:pt idx="12">
                  <c:v>4.7734641418255244E-2</c:v>
                </c:pt>
              </c:numCache>
            </c:numRef>
          </c:val>
        </c:ser>
        <c:dLbls>
          <c:showLegendKey val="0"/>
          <c:showVal val="0"/>
          <c:showCatName val="0"/>
          <c:showSerName val="0"/>
          <c:showPercent val="0"/>
          <c:showBubbleSize val="0"/>
        </c:dLbls>
        <c:gapWidth val="150"/>
        <c:axId val="198355200"/>
        <c:axId val="198402432"/>
      </c:barChart>
      <c:catAx>
        <c:axId val="198355200"/>
        <c:scaling>
          <c:orientation val="minMax"/>
        </c:scaling>
        <c:delete val="0"/>
        <c:axPos val="l"/>
        <c:title>
          <c:tx>
            <c:rich>
              <a:bodyPr rot="-5400000" vert="horz"/>
              <a:lstStyle/>
              <a:p>
                <a:pPr>
                  <a:defRPr/>
                </a:pPr>
                <a:r>
                  <a:rPr lang="en-US" dirty="0" smtClean="0"/>
                  <a:t>Region of Residence</a:t>
                </a:r>
                <a:endParaRPr lang="en-US" dirty="0"/>
              </a:p>
            </c:rich>
          </c:tx>
          <c:layout/>
          <c:overlay val="0"/>
        </c:title>
        <c:numFmt formatCode="General" sourceLinked="1"/>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198402432"/>
        <c:crosses val="autoZero"/>
        <c:auto val="1"/>
        <c:lblAlgn val="ctr"/>
        <c:lblOffset val="100"/>
        <c:tickLblSkip val="1"/>
        <c:tickMarkSkip val="1"/>
        <c:noMultiLvlLbl val="0"/>
      </c:catAx>
      <c:valAx>
        <c:axId val="198402432"/>
        <c:scaling>
          <c:orientation val="minMax"/>
        </c:scaling>
        <c:delete val="0"/>
        <c:axPos val="b"/>
        <c:numFmt formatCode="0%" sourceLinked="0"/>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198355200"/>
        <c:crosses val="autoZero"/>
        <c:crossBetween val="between"/>
        <c:majorUnit val="0.05"/>
      </c:valAx>
      <c:spPr>
        <a:noFill/>
        <a:ln w="25404">
          <a:noFill/>
        </a:ln>
      </c:spPr>
    </c:plotArea>
    <c:legend>
      <c:legendPos val="r"/>
      <c:layout>
        <c:manualLayout>
          <c:xMode val="edge"/>
          <c:yMode val="edge"/>
          <c:x val="0.51412847021722774"/>
          <c:y val="0.16848385348592559"/>
          <c:w val="0.23288143052592303"/>
          <c:h val="0.177202258808558"/>
        </c:manualLayout>
      </c:layout>
      <c:overlay val="0"/>
    </c:legend>
    <c:plotVisOnly val="1"/>
    <c:dispBlanksAs val="gap"/>
    <c:showDLblsOverMax val="0"/>
  </c:chart>
  <c:spPr>
    <a:noFill/>
    <a:ln>
      <a:noFill/>
    </a:ln>
  </c:spPr>
  <c:txPr>
    <a:bodyPr/>
    <a:lstStyle/>
    <a:p>
      <a:pPr>
        <a:defRPr sz="1436" b="1" i="0" u="none" strike="noStrike" baseline="0">
          <a:solidFill>
            <a:schemeClr val="tx1"/>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74130577427821"/>
          <c:y val="3.4375000000000003E-2"/>
          <c:w val="0.76189583333333333"/>
          <c:h val="0.86414566929133863"/>
        </c:manualLayout>
      </c:layout>
      <c:barChart>
        <c:barDir val="col"/>
        <c:grouping val="clustered"/>
        <c:varyColors val="0"/>
        <c:ser>
          <c:idx val="0"/>
          <c:order val="0"/>
          <c:tx>
            <c:strRef>
              <c:f>Sheet1!$B$1</c:f>
              <c:strCache>
                <c:ptCount val="1"/>
                <c:pt idx="0">
                  <c:v>Snowmobiling</c:v>
                </c:pt>
              </c:strCache>
            </c:strRef>
          </c:tx>
          <c:spPr>
            <a:solidFill>
              <a:srgbClr val="FF0000"/>
            </a:solidFill>
          </c:spPr>
          <c:invertIfNegative val="0"/>
          <c:dLbls>
            <c:numFmt formatCode="0%" sourceLinked="0"/>
            <c:txPr>
              <a:bodyPr/>
              <a:lstStyle/>
              <a:p>
                <a:pPr>
                  <a:defRPr sz="800" baseline="0">
                    <a:latin typeface="Arial" panose="020B0604020202020204" pitchFamily="34" charset="0"/>
                  </a:defRPr>
                </a:pPr>
                <a:endParaRPr lang="en-US"/>
              </a:p>
            </c:txPr>
            <c:showLegendKey val="0"/>
            <c:showVal val="1"/>
            <c:showCatName val="0"/>
            <c:showSerName val="0"/>
            <c:showPercent val="0"/>
            <c:showBubbleSize val="0"/>
            <c:showLeaderLines val="0"/>
          </c:dLbls>
          <c:cat>
            <c:numRef>
              <c:f>Sheet1!$A$2:$A$14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Sheet1!$B$2:$B$14</c:f>
              <c:numCache>
                <c:formatCode>0.0%</c:formatCode>
                <c:ptCount val="13"/>
                <c:pt idx="0">
                  <c:v>7.8437443069197411E-3</c:v>
                </c:pt>
                <c:pt idx="1">
                  <c:v>1.966483396510077E-2</c:v>
                </c:pt>
                <c:pt idx="2">
                  <c:v>1.8610209893708141E-2</c:v>
                </c:pt>
                <c:pt idx="3">
                  <c:v>3.0866596801142045E-2</c:v>
                </c:pt>
                <c:pt idx="4">
                  <c:v>0.10221016443305593</c:v>
                </c:pt>
                <c:pt idx="5">
                  <c:v>0</c:v>
                </c:pt>
                <c:pt idx="6">
                  <c:v>8.1265848072881688E-2</c:v>
                </c:pt>
                <c:pt idx="7">
                  <c:v>0.11146530258508092</c:v>
                </c:pt>
                <c:pt idx="8">
                  <c:v>2.7855284241168302E-2</c:v>
                </c:pt>
                <c:pt idx="9">
                  <c:v>2.3290794964085315E-2</c:v>
                </c:pt>
                <c:pt idx="10">
                  <c:v>9.950659326584721E-2</c:v>
                </c:pt>
                <c:pt idx="11">
                  <c:v>0.22945511928897638</c:v>
                </c:pt>
                <c:pt idx="12">
                  <c:v>0.25393539232434281</c:v>
                </c:pt>
              </c:numCache>
            </c:numRef>
          </c:val>
        </c:ser>
        <c:ser>
          <c:idx val="1"/>
          <c:order val="1"/>
          <c:tx>
            <c:strRef>
              <c:f>Sheet1!$C$1</c:f>
              <c:strCache>
                <c:ptCount val="1"/>
                <c:pt idx="0">
                  <c:v>Total</c:v>
                </c:pt>
              </c:strCache>
            </c:strRef>
          </c:tx>
          <c:spPr>
            <a:solidFill>
              <a:srgbClr val="0070C0"/>
            </a:solidFill>
          </c:spPr>
          <c:invertIfNegative val="0"/>
          <c:dLbls>
            <c:numFmt formatCode="0%" sourceLinked="0"/>
            <c:txPr>
              <a:bodyPr/>
              <a:lstStyle/>
              <a:p>
                <a:pPr>
                  <a:defRPr sz="800" baseline="0">
                    <a:latin typeface="Arial" panose="020B0604020202020204" pitchFamily="34" charset="0"/>
                  </a:defRPr>
                </a:pPr>
                <a:endParaRPr lang="en-US"/>
              </a:p>
            </c:txPr>
            <c:dLblPos val="outEnd"/>
            <c:showLegendKey val="0"/>
            <c:showVal val="1"/>
            <c:showCatName val="0"/>
            <c:showSerName val="0"/>
            <c:showPercent val="0"/>
            <c:showBubbleSize val="0"/>
            <c:showLeaderLines val="0"/>
          </c:dLbls>
          <c:cat>
            <c:numRef>
              <c:f>Sheet1!$A$2:$A$14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Sheet1!$C$2:$C$14</c:f>
              <c:numCache>
                <c:formatCode>0.0%</c:formatCode>
                <c:ptCount val="13"/>
                <c:pt idx="0">
                  <c:v>0.1121654730849707</c:v>
                </c:pt>
                <c:pt idx="1">
                  <c:v>9.3624700451403309E-2</c:v>
                </c:pt>
                <c:pt idx="2">
                  <c:v>7.8514507317498844E-2</c:v>
                </c:pt>
                <c:pt idx="3">
                  <c:v>7.9221072630691142E-2</c:v>
                </c:pt>
                <c:pt idx="4">
                  <c:v>0.20301249343773622</c:v>
                </c:pt>
                <c:pt idx="5">
                  <c:v>8.0097564771452287E-2</c:v>
                </c:pt>
                <c:pt idx="6">
                  <c:v>8.878737995068002E-2</c:v>
                </c:pt>
                <c:pt idx="7">
                  <c:v>4.0342468215574585E-2</c:v>
                </c:pt>
                <c:pt idx="8">
                  <c:v>5.7046547019084827E-2</c:v>
                </c:pt>
                <c:pt idx="9">
                  <c:v>6.5944516714675605E-2</c:v>
                </c:pt>
                <c:pt idx="10">
                  <c:v>3.8605069898647086E-2</c:v>
                </c:pt>
                <c:pt idx="11">
                  <c:v>3.2035953282140345E-2</c:v>
                </c:pt>
                <c:pt idx="12">
                  <c:v>6.3896916100974616E-2</c:v>
                </c:pt>
              </c:numCache>
            </c:numRef>
          </c:val>
        </c:ser>
        <c:dLbls>
          <c:showLegendKey val="0"/>
          <c:showVal val="0"/>
          <c:showCatName val="0"/>
          <c:showSerName val="0"/>
          <c:showPercent val="0"/>
          <c:showBubbleSize val="0"/>
        </c:dLbls>
        <c:gapWidth val="150"/>
        <c:axId val="198851200"/>
        <c:axId val="198877952"/>
      </c:barChart>
      <c:catAx>
        <c:axId val="198851200"/>
        <c:scaling>
          <c:orientation val="minMax"/>
        </c:scaling>
        <c:delete val="0"/>
        <c:axPos val="b"/>
        <c:title>
          <c:tx>
            <c:rich>
              <a:bodyPr/>
              <a:lstStyle/>
              <a:p>
                <a:pPr>
                  <a:defRPr/>
                </a:pPr>
                <a:r>
                  <a:rPr lang="en-US" sz="1000" baseline="0" dirty="0" smtClean="0">
                    <a:latin typeface="Arial" panose="020B0604020202020204" pitchFamily="34" charset="0"/>
                  </a:rPr>
                  <a:t>Region</a:t>
                </a:r>
                <a:endParaRPr lang="en-US" sz="1000" baseline="0" dirty="0">
                  <a:latin typeface="Arial" panose="020B0604020202020204" pitchFamily="34" charset="0"/>
                </a:endParaRPr>
              </a:p>
            </c:rich>
          </c:tx>
          <c:layout/>
          <c:overlay val="0"/>
        </c:title>
        <c:numFmt formatCode="General" sourceLinked="1"/>
        <c:majorTickMark val="out"/>
        <c:minorTickMark val="none"/>
        <c:tickLblPos val="nextTo"/>
        <c:txPr>
          <a:bodyPr/>
          <a:lstStyle/>
          <a:p>
            <a:pPr>
              <a:defRPr sz="1000" b="1" i="0" baseline="0">
                <a:latin typeface="Arial" panose="020B0604020202020204" pitchFamily="34" charset="0"/>
              </a:defRPr>
            </a:pPr>
            <a:endParaRPr lang="en-US"/>
          </a:p>
        </c:txPr>
        <c:crossAx val="198877952"/>
        <c:crosses val="autoZero"/>
        <c:auto val="1"/>
        <c:lblAlgn val="ctr"/>
        <c:lblOffset val="100"/>
        <c:noMultiLvlLbl val="0"/>
      </c:catAx>
      <c:valAx>
        <c:axId val="198877952"/>
        <c:scaling>
          <c:orientation val="minMax"/>
        </c:scaling>
        <c:delete val="0"/>
        <c:axPos val="l"/>
        <c:majorGridlines/>
        <c:title>
          <c:tx>
            <c:rich>
              <a:bodyPr rot="-5400000" vert="horz"/>
              <a:lstStyle/>
              <a:p>
                <a:pPr>
                  <a:defRPr/>
                </a:pPr>
                <a:r>
                  <a:rPr lang="en-US" sz="1000" baseline="0" dirty="0" smtClean="0">
                    <a:latin typeface="Arial" panose="020B0604020202020204" pitchFamily="34" charset="0"/>
                  </a:rPr>
                  <a:t>% of Ontario</a:t>
                </a:r>
                <a:endParaRPr lang="en-US" sz="1000" baseline="0" dirty="0">
                  <a:latin typeface="Arial" panose="020B0604020202020204" pitchFamily="34" charset="0"/>
                </a:endParaRPr>
              </a:p>
            </c:rich>
          </c:tx>
          <c:layout/>
          <c:overlay val="0"/>
        </c:title>
        <c:numFmt formatCode="0%" sourceLinked="0"/>
        <c:majorTickMark val="out"/>
        <c:minorTickMark val="none"/>
        <c:tickLblPos val="nextTo"/>
        <c:txPr>
          <a:bodyPr/>
          <a:lstStyle/>
          <a:p>
            <a:pPr>
              <a:defRPr sz="1000" b="1" i="0" baseline="0">
                <a:latin typeface="Arial" panose="020B0604020202020204" pitchFamily="34" charset="0"/>
              </a:defRPr>
            </a:pPr>
            <a:endParaRPr lang="en-US"/>
          </a:p>
        </c:txPr>
        <c:crossAx val="198851200"/>
        <c:crosses val="autoZero"/>
        <c:crossBetween val="between"/>
      </c:valAx>
    </c:plotArea>
    <c:legend>
      <c:legendPos val="r"/>
      <c:layout>
        <c:manualLayout>
          <c:xMode val="edge"/>
          <c:yMode val="edge"/>
          <c:x val="0.24963713910761154"/>
          <c:y val="3.4659694881889802E-2"/>
          <c:w val="0.58577952755905516"/>
          <c:h val="0.10664517716535434"/>
        </c:manualLayout>
      </c:layout>
      <c:overlay val="0"/>
      <c:txPr>
        <a:bodyPr/>
        <a:lstStyle/>
        <a:p>
          <a:pPr>
            <a:defRPr sz="1000" b="1" i="0" baseline="0">
              <a:latin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779134295227528E-2"/>
          <c:y val="5.2738336713995942E-2"/>
          <c:w val="0.65260821309655936"/>
          <c:h val="0.69371196754563891"/>
        </c:manualLayout>
      </c:layout>
      <c:barChart>
        <c:barDir val="col"/>
        <c:grouping val="clustered"/>
        <c:varyColors val="0"/>
        <c:ser>
          <c:idx val="0"/>
          <c:order val="0"/>
          <c:tx>
            <c:strRef>
              <c:f>Sheet1!$B$1</c:f>
              <c:strCache>
                <c:ptCount val="1"/>
                <c:pt idx="0">
                  <c:v>Same-day</c:v>
                </c:pt>
              </c:strCache>
            </c:strRef>
          </c:tx>
          <c:spPr>
            <a:solidFill>
              <a:srgbClr val="FF0000"/>
            </a:solidFill>
            <a:ln w="9403">
              <a:solidFill>
                <a:schemeClr val="tx1"/>
              </a:solidFill>
              <a:prstDash val="solid"/>
            </a:ln>
          </c:spPr>
          <c:invertIfNegative val="0"/>
          <c:dLbls>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Sheet1!$A$2:$A$3</c:f>
              <c:strCache>
                <c:ptCount val="2"/>
                <c:pt idx="0">
                  <c:v>Snowmobiling</c:v>
                </c:pt>
                <c:pt idx="1">
                  <c:v>Total</c:v>
                </c:pt>
              </c:strCache>
            </c:strRef>
          </c:cat>
          <c:val>
            <c:numRef>
              <c:f>Sheet1!$B$2:$B$3</c:f>
              <c:numCache>
                <c:formatCode>0.0%</c:formatCode>
                <c:ptCount val="2"/>
                <c:pt idx="0">
                  <c:v>0.23717176377653393</c:v>
                </c:pt>
                <c:pt idx="1">
                  <c:v>0.63594997951150345</c:v>
                </c:pt>
              </c:numCache>
            </c:numRef>
          </c:val>
        </c:ser>
        <c:ser>
          <c:idx val="1"/>
          <c:order val="1"/>
          <c:tx>
            <c:strRef>
              <c:f>Sheet1!$C$1</c:f>
              <c:strCache>
                <c:ptCount val="1"/>
                <c:pt idx="0">
                  <c:v>Overnight</c:v>
                </c:pt>
              </c:strCache>
            </c:strRef>
          </c:tx>
          <c:spPr>
            <a:solidFill>
              <a:srgbClr val="3366FF"/>
            </a:solidFill>
            <a:ln w="9403">
              <a:solidFill>
                <a:schemeClr val="tx1"/>
              </a:solidFill>
              <a:prstDash val="solid"/>
            </a:ln>
          </c:spPr>
          <c:invertIfNegative val="0"/>
          <c:dLbls>
            <c:dLbl>
              <c:idx val="0"/>
              <c:layout>
                <c:manualLayout>
                  <c:x val="1.2339669197590842E-2"/>
                  <c:y val="-4.7832450672577985E-3"/>
                </c:manualLayout>
              </c:layout>
              <c:dLblPos val="outEnd"/>
              <c:showLegendKey val="0"/>
              <c:showVal val="1"/>
              <c:showCatName val="0"/>
              <c:showSerName val="0"/>
              <c:showPercent val="0"/>
              <c:showBubbleSize val="0"/>
            </c:dLbl>
            <c:dLbl>
              <c:idx val="1"/>
              <c:layout>
                <c:manualLayout>
                  <c:x val="6.1244493313323415E-3"/>
                  <c:y val="-6.8034609208079714E-3"/>
                </c:manualLayout>
              </c:layout>
              <c:dLblPos val="outEnd"/>
              <c:showLegendKey val="0"/>
              <c:showVal val="1"/>
              <c:showCatName val="0"/>
              <c:showSerName val="0"/>
              <c:showPercent val="0"/>
              <c:showBubbleSize val="0"/>
            </c:dLbl>
            <c:dLbl>
              <c:idx val="3"/>
              <c:layout>
                <c:manualLayout>
                  <c:x val="1.2561790963194422E-2"/>
                  <c:y val="-4.5357147363740526E-3"/>
                </c:manualLayout>
              </c:layout>
              <c:dLblPos val="outEnd"/>
              <c:showLegendKey val="0"/>
              <c:showVal val="1"/>
              <c:showCatName val="0"/>
              <c:showSerName val="0"/>
              <c:showPercent val="0"/>
              <c:showBubbleSize val="0"/>
            </c:dLbl>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Sheet1!$A$2:$A$3</c:f>
              <c:strCache>
                <c:ptCount val="2"/>
                <c:pt idx="0">
                  <c:v>Snowmobiling</c:v>
                </c:pt>
                <c:pt idx="1">
                  <c:v>Total</c:v>
                </c:pt>
              </c:strCache>
            </c:strRef>
          </c:cat>
          <c:val>
            <c:numRef>
              <c:f>Sheet1!$C$2:$C$3</c:f>
              <c:numCache>
                <c:formatCode>0.0%</c:formatCode>
                <c:ptCount val="2"/>
                <c:pt idx="0">
                  <c:v>0.76282823622346607</c:v>
                </c:pt>
                <c:pt idx="1">
                  <c:v>0.36405002048849655</c:v>
                </c:pt>
              </c:numCache>
            </c:numRef>
          </c:val>
        </c:ser>
        <c:dLbls>
          <c:showLegendKey val="0"/>
          <c:showVal val="0"/>
          <c:showCatName val="0"/>
          <c:showSerName val="0"/>
          <c:showPercent val="0"/>
          <c:showBubbleSize val="0"/>
        </c:dLbls>
        <c:gapWidth val="150"/>
        <c:axId val="200313088"/>
        <c:axId val="200335360"/>
      </c:barChart>
      <c:catAx>
        <c:axId val="200313088"/>
        <c:scaling>
          <c:orientation val="minMax"/>
        </c:scaling>
        <c:delete val="0"/>
        <c:axPos val="b"/>
        <c:numFmt formatCode="General" sourceLinked="1"/>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200335360"/>
        <c:crosses val="autoZero"/>
        <c:auto val="1"/>
        <c:lblAlgn val="ctr"/>
        <c:lblOffset val="100"/>
        <c:tickLblSkip val="1"/>
        <c:tickMarkSkip val="1"/>
        <c:noMultiLvlLbl val="0"/>
      </c:catAx>
      <c:valAx>
        <c:axId val="200335360"/>
        <c:scaling>
          <c:orientation val="minMax"/>
        </c:scaling>
        <c:delete val="0"/>
        <c:axPos val="l"/>
        <c:numFmt formatCode="0%" sourceLinked="0"/>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200313088"/>
        <c:crosses val="autoZero"/>
        <c:crossBetween val="between"/>
        <c:majorUnit val="0.2"/>
      </c:valAx>
      <c:spPr>
        <a:noFill/>
        <a:ln w="25409">
          <a:noFill/>
        </a:ln>
      </c:spPr>
    </c:plotArea>
    <c:legend>
      <c:legendPos val="r"/>
      <c:layout>
        <c:manualLayout>
          <c:xMode val="edge"/>
          <c:yMode val="edge"/>
          <c:x val="0.40076277738010013"/>
          <c:y val="2.5349400385725265E-2"/>
          <c:w val="0.31630909090909093"/>
          <c:h val="8.3377271211264342E-2"/>
        </c:manualLayout>
      </c:layout>
      <c:overlay val="0"/>
      <c:spPr>
        <a:noFill/>
        <a:ln w="18805">
          <a:noFill/>
        </a:ln>
      </c:spPr>
      <c:txPr>
        <a:bodyPr/>
        <a:lstStyle/>
        <a:p>
          <a:pPr>
            <a:defRPr sz="1100"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70144284128746"/>
          <c:y val="2.2267206477732792E-2"/>
          <c:w val="0.5760266370699223"/>
          <c:h val="0.77732793522267207"/>
        </c:manualLayout>
      </c:layout>
      <c:barChart>
        <c:barDir val="bar"/>
        <c:grouping val="clustered"/>
        <c:varyColors val="0"/>
        <c:ser>
          <c:idx val="0"/>
          <c:order val="0"/>
          <c:tx>
            <c:strRef>
              <c:f>Sheet1!$A$2</c:f>
              <c:strCache>
                <c:ptCount val="1"/>
                <c:pt idx="0">
                  <c:v>Overnight</c:v>
                </c:pt>
              </c:strCache>
            </c:strRef>
          </c:tx>
          <c:spPr>
            <a:solidFill>
              <a:srgbClr val="FF0000"/>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Total</c:v>
                </c:pt>
                <c:pt idx="1">
                  <c:v>Snowmobiling</c:v>
                </c:pt>
              </c:strCache>
            </c:strRef>
          </c:cat>
          <c:val>
            <c:numRef>
              <c:f>Sheet1!$B$2:$C$2</c:f>
              <c:numCache>
                <c:formatCode>0</c:formatCode>
                <c:ptCount val="2"/>
                <c:pt idx="0">
                  <c:v>348.00498199999998</c:v>
                </c:pt>
                <c:pt idx="1">
                  <c:v>229.046471</c:v>
                </c:pt>
              </c:numCache>
            </c:numRef>
          </c:val>
        </c:ser>
        <c:ser>
          <c:idx val="1"/>
          <c:order val="1"/>
          <c:tx>
            <c:strRef>
              <c:f>Sheet1!$A$3</c:f>
              <c:strCache>
                <c:ptCount val="1"/>
                <c:pt idx="0">
                  <c:v>Same-day</c:v>
                </c:pt>
              </c:strCache>
            </c:strRef>
          </c:tx>
          <c:spPr>
            <a:solidFill>
              <a:srgbClr val="3366FF"/>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showLeaderLines val="0"/>
          </c:dLbls>
          <c:cat>
            <c:strRef>
              <c:f>Sheet1!$B$1:$C$1</c:f>
              <c:strCache>
                <c:ptCount val="2"/>
                <c:pt idx="0">
                  <c:v>Total</c:v>
                </c:pt>
                <c:pt idx="1">
                  <c:v>Snowmobiling</c:v>
                </c:pt>
              </c:strCache>
            </c:strRef>
          </c:cat>
          <c:val>
            <c:numRef>
              <c:f>Sheet1!$B$3:$C$3</c:f>
              <c:numCache>
                <c:formatCode>0</c:formatCode>
                <c:ptCount val="2"/>
                <c:pt idx="0">
                  <c:v>82.607040999999995</c:v>
                </c:pt>
                <c:pt idx="1">
                  <c:v>82.988408000000007</c:v>
                </c:pt>
              </c:numCache>
            </c:numRef>
          </c:val>
        </c:ser>
        <c:ser>
          <c:idx val="2"/>
          <c:order val="2"/>
          <c:tx>
            <c:strRef>
              <c:f>Sheet1!$A$4</c:f>
              <c:strCache>
                <c:ptCount val="1"/>
                <c:pt idx="0">
                  <c:v>Total</c:v>
                </c:pt>
              </c:strCache>
            </c:strRef>
          </c:tx>
          <c:spPr>
            <a:solidFill>
              <a:srgbClr val="99CC00"/>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Total</c:v>
                </c:pt>
                <c:pt idx="1">
                  <c:v>Snowmobiling</c:v>
                </c:pt>
              </c:strCache>
            </c:strRef>
          </c:cat>
          <c:val>
            <c:numRef>
              <c:f>Sheet1!$B$4:$C$4</c:f>
              <c:numCache>
                <c:formatCode>0</c:formatCode>
                <c:ptCount val="2"/>
                <c:pt idx="0">
                  <c:v>179.225167</c:v>
                </c:pt>
                <c:pt idx="1">
                  <c:v>194.40562299999999</c:v>
                </c:pt>
              </c:numCache>
            </c:numRef>
          </c:val>
        </c:ser>
        <c:dLbls>
          <c:showLegendKey val="0"/>
          <c:showVal val="0"/>
          <c:showCatName val="0"/>
          <c:showSerName val="0"/>
          <c:showPercent val="0"/>
          <c:showBubbleSize val="0"/>
        </c:dLbls>
        <c:gapWidth val="150"/>
        <c:axId val="202502144"/>
        <c:axId val="202503680"/>
      </c:barChart>
      <c:catAx>
        <c:axId val="202502144"/>
        <c:scaling>
          <c:orientation val="minMax"/>
        </c:scaling>
        <c:delete val="0"/>
        <c:axPos val="l"/>
        <c:numFmt formatCode="General" sourceLinked="1"/>
        <c:majorTickMark val="out"/>
        <c:minorTickMark val="none"/>
        <c:tickLblPos val="nextTo"/>
        <c:spPr>
          <a:ln w="2320">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02503680"/>
        <c:crosses val="autoZero"/>
        <c:auto val="1"/>
        <c:lblAlgn val="ctr"/>
        <c:lblOffset val="100"/>
        <c:tickLblSkip val="1"/>
        <c:tickMarkSkip val="1"/>
        <c:noMultiLvlLbl val="0"/>
      </c:catAx>
      <c:valAx>
        <c:axId val="202503680"/>
        <c:scaling>
          <c:orientation val="minMax"/>
        </c:scaling>
        <c:delete val="0"/>
        <c:axPos val="b"/>
        <c:numFmt formatCode="\$#,##0" sourceLinked="0"/>
        <c:majorTickMark val="out"/>
        <c:minorTickMark val="none"/>
        <c:tickLblPos val="nextTo"/>
        <c:spPr>
          <a:ln w="2320">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02502144"/>
        <c:crosses val="autoZero"/>
        <c:crossBetween val="between"/>
      </c:valAx>
      <c:spPr>
        <a:noFill/>
        <a:ln w="25394">
          <a:noFill/>
        </a:ln>
      </c:spPr>
    </c:plotArea>
    <c:legend>
      <c:legendPos val="b"/>
      <c:layout>
        <c:manualLayout>
          <c:xMode val="edge"/>
          <c:yMode val="edge"/>
          <c:x val="6.3263087964626818E-2"/>
          <c:y val="0.90485842900922298"/>
          <c:w val="0.81354054809538856"/>
          <c:h val="6.6801566005366686E-2"/>
        </c:manualLayout>
      </c:layout>
      <c:overlay val="0"/>
      <c:spPr>
        <a:noFill/>
        <a:ln w="18563">
          <a:noFill/>
        </a:ln>
      </c:spPr>
      <c:txPr>
        <a:bodyPr/>
        <a:lstStyle/>
        <a:p>
          <a:pPr>
            <a:defRPr sz="93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54" b="1" i="0" u="none" strike="noStrike" baseline="0">
          <a:solidFill>
            <a:schemeClr val="tx1"/>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476"/>
          <c:y val="3.2967032967032968E-2"/>
          <c:w val="0.88412698412698409"/>
          <c:h val="0.63186813186813184"/>
        </c:manualLayout>
      </c:layout>
      <c:barChart>
        <c:barDir val="col"/>
        <c:grouping val="percentStacked"/>
        <c:varyColors val="0"/>
        <c:ser>
          <c:idx val="0"/>
          <c:order val="0"/>
          <c:tx>
            <c:strRef>
              <c:f>Sheet1!$A$2</c:f>
              <c:strCache>
                <c:ptCount val="1"/>
                <c:pt idx="0">
                  <c:v>Transportation</c:v>
                </c:pt>
              </c:strCache>
            </c:strRef>
          </c:tx>
          <c:spPr>
            <a:solidFill>
              <a:srgbClr val="FF00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Snowmobiling</c:v>
                </c:pt>
                <c:pt idx="1">
                  <c:v>Total</c:v>
                </c:pt>
              </c:strCache>
            </c:strRef>
          </c:cat>
          <c:val>
            <c:numRef>
              <c:f>Sheet1!$B$2:$C$2</c:f>
              <c:numCache>
                <c:formatCode>0.0%</c:formatCode>
                <c:ptCount val="2"/>
                <c:pt idx="0">
                  <c:v>0.47757880983247741</c:v>
                </c:pt>
                <c:pt idx="1">
                  <c:v>0.35919713262611808</c:v>
                </c:pt>
              </c:numCache>
            </c:numRef>
          </c:val>
        </c:ser>
        <c:ser>
          <c:idx val="1"/>
          <c:order val="1"/>
          <c:tx>
            <c:strRef>
              <c:f>Sheet1!$A$3</c:f>
              <c:strCache>
                <c:ptCount val="1"/>
                <c:pt idx="0">
                  <c:v>Accommodation</c:v>
                </c:pt>
              </c:strCache>
            </c:strRef>
          </c:tx>
          <c:spPr>
            <a:solidFill>
              <a:srgbClr val="3366FF"/>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Snowmobiling</c:v>
                </c:pt>
                <c:pt idx="1">
                  <c:v>Total</c:v>
                </c:pt>
              </c:strCache>
            </c:strRef>
          </c:cat>
          <c:val>
            <c:numRef>
              <c:f>Sheet1!$B$3:$C$3</c:f>
              <c:numCache>
                <c:formatCode>0.0%</c:formatCode>
                <c:ptCount val="2"/>
                <c:pt idx="0">
                  <c:v>0.12741240105064727</c:v>
                </c:pt>
                <c:pt idx="1">
                  <c:v>0.16687000074201819</c:v>
                </c:pt>
              </c:numCache>
            </c:numRef>
          </c:val>
        </c:ser>
        <c:ser>
          <c:idx val="2"/>
          <c:order val="2"/>
          <c:tx>
            <c:strRef>
              <c:f>Sheet1!$A$4</c:f>
              <c:strCache>
                <c:ptCount val="1"/>
                <c:pt idx="0">
                  <c:v>Food &amp; Beverage </c:v>
                </c:pt>
              </c:strCache>
            </c:strRef>
          </c:tx>
          <c:spPr>
            <a:solidFill>
              <a:srgbClr val="FFFF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Snowmobiling</c:v>
                </c:pt>
                <c:pt idx="1">
                  <c:v>Total</c:v>
                </c:pt>
              </c:strCache>
            </c:strRef>
          </c:cat>
          <c:val>
            <c:numRef>
              <c:f>Sheet1!$B$4:$C$4</c:f>
              <c:numCache>
                <c:formatCode>0.0%</c:formatCode>
                <c:ptCount val="2"/>
                <c:pt idx="0">
                  <c:v>0.30639995281399085</c:v>
                </c:pt>
                <c:pt idx="1">
                  <c:v>0.27226165329274932</c:v>
                </c:pt>
              </c:numCache>
            </c:numRef>
          </c:val>
        </c:ser>
        <c:ser>
          <c:idx val="3"/>
          <c:order val="3"/>
          <c:tx>
            <c:strRef>
              <c:f>Sheet1!$A$5</c:f>
              <c:strCache>
                <c:ptCount val="1"/>
                <c:pt idx="0">
                  <c:v>Recreation/Entertainment</c:v>
                </c:pt>
              </c:strCache>
            </c:strRef>
          </c:tx>
          <c:spPr>
            <a:solidFill>
              <a:srgbClr val="00FF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Snowmobiling</c:v>
                </c:pt>
                <c:pt idx="1">
                  <c:v>Total</c:v>
                </c:pt>
              </c:strCache>
            </c:strRef>
          </c:cat>
          <c:val>
            <c:numRef>
              <c:f>Sheet1!$B$5:$C$5</c:f>
              <c:numCache>
                <c:formatCode>0.0%</c:formatCode>
                <c:ptCount val="2"/>
                <c:pt idx="0">
                  <c:v>3.915752290207785E-2</c:v>
                </c:pt>
                <c:pt idx="1">
                  <c:v>7.6192761574933515E-2</c:v>
                </c:pt>
              </c:numCache>
            </c:numRef>
          </c:val>
        </c:ser>
        <c:ser>
          <c:idx val="4"/>
          <c:order val="4"/>
          <c:tx>
            <c:strRef>
              <c:f>Sheet1!$A$6</c:f>
              <c:strCache>
                <c:ptCount val="1"/>
                <c:pt idx="0">
                  <c:v>Retail/Other</c:v>
                </c:pt>
              </c:strCache>
            </c:strRef>
          </c:tx>
          <c:spPr>
            <a:solidFill>
              <a:srgbClr val="FF00FF"/>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Snowmobiling</c:v>
                </c:pt>
                <c:pt idx="1">
                  <c:v>Total</c:v>
                </c:pt>
              </c:strCache>
            </c:strRef>
          </c:cat>
          <c:val>
            <c:numRef>
              <c:f>Sheet1!$B$6:$C$6</c:f>
              <c:numCache>
                <c:formatCode>0.0%</c:formatCode>
                <c:ptCount val="2"/>
                <c:pt idx="0">
                  <c:v>4.9451313399478378E-2</c:v>
                </c:pt>
                <c:pt idx="1">
                  <c:v>0.12547845176420053</c:v>
                </c:pt>
              </c:numCache>
            </c:numRef>
          </c:val>
        </c:ser>
        <c:dLbls>
          <c:showLegendKey val="0"/>
          <c:showVal val="0"/>
          <c:showCatName val="0"/>
          <c:showSerName val="0"/>
          <c:showPercent val="0"/>
          <c:showBubbleSize val="0"/>
        </c:dLbls>
        <c:gapWidth val="150"/>
        <c:overlap val="100"/>
        <c:axId val="207615872"/>
        <c:axId val="207617408"/>
      </c:barChart>
      <c:catAx>
        <c:axId val="207615872"/>
        <c:scaling>
          <c:orientation val="minMax"/>
        </c:scaling>
        <c:delete val="0"/>
        <c:axPos val="b"/>
        <c:numFmt formatCode="General" sourceLinked="1"/>
        <c:majorTickMark val="out"/>
        <c:minorTickMark val="none"/>
        <c:tickLblPos val="nextTo"/>
        <c:spPr>
          <a:ln w="3177">
            <a:solidFill>
              <a:schemeClr val="tx1"/>
            </a:solidFill>
            <a:prstDash val="solid"/>
          </a:ln>
        </c:spPr>
        <c:txPr>
          <a:bodyPr rot="0" vert="horz"/>
          <a:lstStyle/>
          <a:p>
            <a:pPr>
              <a:defRPr sz="1076" b="1" i="0" u="none" strike="noStrike" baseline="0">
                <a:solidFill>
                  <a:schemeClr val="tx1"/>
                </a:solidFill>
                <a:latin typeface="Arial"/>
                <a:ea typeface="Arial"/>
                <a:cs typeface="Arial"/>
              </a:defRPr>
            </a:pPr>
            <a:endParaRPr lang="en-US"/>
          </a:p>
        </c:txPr>
        <c:crossAx val="207617408"/>
        <c:crosses val="autoZero"/>
        <c:auto val="1"/>
        <c:lblAlgn val="ctr"/>
        <c:lblOffset val="100"/>
        <c:tickLblSkip val="1"/>
        <c:tickMarkSkip val="1"/>
        <c:noMultiLvlLbl val="0"/>
      </c:catAx>
      <c:valAx>
        <c:axId val="207617408"/>
        <c:scaling>
          <c:orientation val="minMax"/>
        </c:scaling>
        <c:delete val="0"/>
        <c:axPos val="l"/>
        <c:numFmt formatCode="0%" sourceLinked="1"/>
        <c:majorTickMark val="out"/>
        <c:minorTickMark val="none"/>
        <c:tickLblPos val="nextTo"/>
        <c:spPr>
          <a:ln w="3177">
            <a:solidFill>
              <a:schemeClr val="tx1"/>
            </a:solidFill>
            <a:prstDash val="solid"/>
          </a:ln>
        </c:spPr>
        <c:txPr>
          <a:bodyPr rot="0" vert="horz"/>
          <a:lstStyle/>
          <a:p>
            <a:pPr>
              <a:defRPr sz="927" b="1" i="0" u="none" strike="noStrike" baseline="0">
                <a:solidFill>
                  <a:schemeClr val="tx1"/>
                </a:solidFill>
                <a:latin typeface="Arial"/>
                <a:ea typeface="Arial"/>
                <a:cs typeface="Arial"/>
              </a:defRPr>
            </a:pPr>
            <a:endParaRPr lang="en-US"/>
          </a:p>
        </c:txPr>
        <c:crossAx val="207615872"/>
        <c:crosses val="autoZero"/>
        <c:crossBetween val="between"/>
        <c:majorUnit val="0.2"/>
      </c:valAx>
      <c:spPr>
        <a:noFill/>
        <a:ln w="12717">
          <a:solidFill>
            <a:schemeClr val="tx1"/>
          </a:solidFill>
          <a:prstDash val="solid"/>
        </a:ln>
      </c:spPr>
    </c:plotArea>
    <c:legend>
      <c:legendPos val="b"/>
      <c:layout>
        <c:manualLayout>
          <c:xMode val="edge"/>
          <c:yMode val="edge"/>
          <c:x val="6.5079404631383106E-2"/>
          <c:y val="0.76373638226728513"/>
          <c:w val="0.92698411907372347"/>
          <c:h val="0.12087901341099483"/>
        </c:manualLayout>
      </c:layout>
      <c:overlay val="0"/>
      <c:spPr>
        <a:noFill/>
        <a:ln w="25432">
          <a:noFill/>
        </a:ln>
      </c:spPr>
      <c:txPr>
        <a:bodyPr/>
        <a:lstStyle/>
        <a:p>
          <a:pPr>
            <a:defRPr sz="922"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7" b="1" i="0" u="none" strike="noStrike" baseline="0">
          <a:solidFill>
            <a:schemeClr val="tx1"/>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8722"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l" defTabSz="930275">
              <a:spcBef>
                <a:spcPct val="0"/>
              </a:spcBef>
              <a:defRPr sz="1200"/>
            </a:lvl1pPr>
          </a:lstStyle>
          <a:p>
            <a:pPr>
              <a:defRPr/>
            </a:pPr>
            <a:endParaRPr lang="en-CA"/>
          </a:p>
        </p:txBody>
      </p:sp>
      <p:sp>
        <p:nvSpPr>
          <p:cNvPr id="158723" name="Rectangle 3"/>
          <p:cNvSpPr>
            <a:spLocks noGrp="1" noChangeArrowheads="1"/>
          </p:cNvSpPr>
          <p:nvPr>
            <p:ph type="dt" sz="quarter" idx="1"/>
          </p:nvPr>
        </p:nvSpPr>
        <p:spPr bwMode="auto">
          <a:xfrm>
            <a:off x="3971925"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r" defTabSz="930275">
              <a:spcBef>
                <a:spcPct val="0"/>
              </a:spcBef>
              <a:defRPr sz="1200"/>
            </a:lvl1pPr>
          </a:lstStyle>
          <a:p>
            <a:pPr>
              <a:defRPr/>
            </a:pPr>
            <a:endParaRPr lang="en-CA"/>
          </a:p>
        </p:txBody>
      </p:sp>
      <p:sp>
        <p:nvSpPr>
          <p:cNvPr id="158724" name="Rectangle 4"/>
          <p:cNvSpPr>
            <a:spLocks noGrp="1" noChangeArrowheads="1"/>
          </p:cNvSpPr>
          <p:nvPr>
            <p:ph type="ftr" sz="quarter" idx="2"/>
          </p:nvPr>
        </p:nvSpPr>
        <p:spPr bwMode="auto">
          <a:xfrm>
            <a:off x="0"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l" defTabSz="930275">
              <a:spcBef>
                <a:spcPct val="0"/>
              </a:spcBef>
              <a:defRPr sz="1200"/>
            </a:lvl1pPr>
          </a:lstStyle>
          <a:p>
            <a:pPr>
              <a:defRPr/>
            </a:pPr>
            <a:endParaRPr lang="en-CA"/>
          </a:p>
        </p:txBody>
      </p:sp>
      <p:sp>
        <p:nvSpPr>
          <p:cNvPr id="158725" name="Rectangle 5"/>
          <p:cNvSpPr>
            <a:spLocks noGrp="1" noChangeArrowheads="1"/>
          </p:cNvSpPr>
          <p:nvPr>
            <p:ph type="sldNum" sz="quarter" idx="3"/>
          </p:nvPr>
        </p:nvSpPr>
        <p:spPr bwMode="auto">
          <a:xfrm>
            <a:off x="3971925"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r" defTabSz="930275">
              <a:spcBef>
                <a:spcPct val="0"/>
              </a:spcBef>
              <a:defRPr sz="1200"/>
            </a:lvl1pPr>
          </a:lstStyle>
          <a:p>
            <a:pPr>
              <a:defRPr/>
            </a:pPr>
            <a:fld id="{8B21F3A8-3C23-4BD8-BE1D-903101C5F96C}" type="slidenum">
              <a:rPr lang="en-CA"/>
              <a:pPr>
                <a:defRPr/>
              </a:pPr>
              <a:t>‹#›</a:t>
            </a:fld>
            <a:endParaRPr lang="en-CA"/>
          </a:p>
        </p:txBody>
      </p:sp>
    </p:spTree>
    <p:extLst>
      <p:ext uri="{BB962C8B-B14F-4D97-AF65-F5344CB8AC3E}">
        <p14:creationId xmlns:p14="http://schemas.microsoft.com/office/powerpoint/2010/main" val="286331615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l" defTabSz="930275">
              <a:spcBef>
                <a:spcPct val="0"/>
              </a:spcBef>
              <a:defRPr sz="1200"/>
            </a:lvl1pPr>
          </a:lstStyle>
          <a:p>
            <a:pPr>
              <a:defRPr/>
            </a:pPr>
            <a:endParaRPr lang="en-CA"/>
          </a:p>
        </p:txBody>
      </p:sp>
      <p:sp>
        <p:nvSpPr>
          <p:cNvPr id="18435" name="Rectangle 3"/>
          <p:cNvSpPr>
            <a:spLocks noGrp="1" noChangeArrowheads="1"/>
          </p:cNvSpPr>
          <p:nvPr>
            <p:ph type="dt" idx="1"/>
          </p:nvPr>
        </p:nvSpPr>
        <p:spPr bwMode="auto">
          <a:xfrm>
            <a:off x="3971925"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r" defTabSz="930275">
              <a:spcBef>
                <a:spcPct val="0"/>
              </a:spcBef>
              <a:defRPr sz="1200"/>
            </a:lvl1pPr>
          </a:lstStyle>
          <a:p>
            <a:pPr>
              <a:defRPr/>
            </a:pPr>
            <a:endParaRPr lang="en-CA"/>
          </a:p>
        </p:txBody>
      </p:sp>
      <p:sp>
        <p:nvSpPr>
          <p:cNvPr id="389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18438" name="Rectangle 6"/>
          <p:cNvSpPr>
            <a:spLocks noGrp="1" noChangeArrowheads="1"/>
          </p:cNvSpPr>
          <p:nvPr>
            <p:ph type="ftr" sz="quarter" idx="4"/>
          </p:nvPr>
        </p:nvSpPr>
        <p:spPr bwMode="auto">
          <a:xfrm>
            <a:off x="0"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l" defTabSz="930275">
              <a:spcBef>
                <a:spcPct val="0"/>
              </a:spcBef>
              <a:defRPr sz="1200"/>
            </a:lvl1pPr>
          </a:lstStyle>
          <a:p>
            <a:pPr>
              <a:defRPr/>
            </a:pPr>
            <a:endParaRPr lang="en-CA"/>
          </a:p>
        </p:txBody>
      </p:sp>
      <p:sp>
        <p:nvSpPr>
          <p:cNvPr id="18439" name="Rectangle 7"/>
          <p:cNvSpPr>
            <a:spLocks noGrp="1" noChangeArrowheads="1"/>
          </p:cNvSpPr>
          <p:nvPr>
            <p:ph type="sldNum" sz="quarter" idx="5"/>
          </p:nvPr>
        </p:nvSpPr>
        <p:spPr bwMode="auto">
          <a:xfrm>
            <a:off x="3971925"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r" defTabSz="930275">
              <a:spcBef>
                <a:spcPct val="0"/>
              </a:spcBef>
              <a:defRPr sz="1200"/>
            </a:lvl1pPr>
          </a:lstStyle>
          <a:p>
            <a:pPr>
              <a:defRPr/>
            </a:pPr>
            <a:fld id="{31A8437E-9350-41A2-B46C-B0846B3ED911}" type="slidenum">
              <a:rPr lang="en-CA"/>
              <a:pPr>
                <a:defRPr/>
              </a:pPr>
              <a:t>‹#›</a:t>
            </a:fld>
            <a:endParaRPr lang="en-CA"/>
          </a:p>
        </p:txBody>
      </p:sp>
    </p:spTree>
    <p:extLst>
      <p:ext uri="{BB962C8B-B14F-4D97-AF65-F5344CB8AC3E}">
        <p14:creationId xmlns:p14="http://schemas.microsoft.com/office/powerpoint/2010/main" val="198628337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pPr lvl="1" eaLnBrk="1" hangingPunct="1">
              <a:spcAft>
                <a:spcPct val="50000"/>
              </a:spcAft>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3540713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80691709-C42F-41A9-8D52-BFB10204D10E}" type="slidenum">
              <a:rPr lang="en-CA"/>
              <a:pPr>
                <a:defRPr/>
              </a:pPr>
              <a:t>‹#›</a:t>
            </a:fld>
            <a:endParaRPr lang="en-CA"/>
          </a:p>
        </p:txBody>
      </p:sp>
    </p:spTree>
    <p:extLst>
      <p:ext uri="{BB962C8B-B14F-4D97-AF65-F5344CB8AC3E}">
        <p14:creationId xmlns:p14="http://schemas.microsoft.com/office/powerpoint/2010/main" val="3468066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a:ln/>
        </p:spPr>
        <p:txBody>
          <a:bodyPr/>
          <a:lstStyle>
            <a:lvl1pPr>
              <a:defRPr/>
            </a:lvl1pPr>
          </a:lstStyle>
          <a:p>
            <a:pPr>
              <a:defRPr/>
            </a:pPr>
            <a:fld id="{EACAB522-39F6-4AEC-9606-05AC03C74E5E}" type="slidenum">
              <a:rPr lang="en-CA"/>
              <a:pPr>
                <a:defRPr/>
              </a:pPr>
              <a:t>‹#›</a:t>
            </a:fld>
            <a:endParaRPr lang="en-CA"/>
          </a:p>
        </p:txBody>
      </p:sp>
    </p:spTree>
    <p:extLst>
      <p:ext uri="{BB962C8B-B14F-4D97-AF65-F5344CB8AC3E}">
        <p14:creationId xmlns:p14="http://schemas.microsoft.com/office/powerpoint/2010/main" val="3744616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CB1EAC12-9ACD-43F3-9EBD-4394363BC937}" type="slidenum">
              <a:rPr lang="en-CA"/>
              <a:pPr>
                <a:defRPr/>
              </a:pPr>
              <a:t>‹#›</a:t>
            </a:fld>
            <a:endParaRPr lang="en-CA"/>
          </a:p>
        </p:txBody>
      </p:sp>
    </p:spTree>
    <p:extLst>
      <p:ext uri="{BB962C8B-B14F-4D97-AF65-F5344CB8AC3E}">
        <p14:creationId xmlns:p14="http://schemas.microsoft.com/office/powerpoint/2010/main" val="1138613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8F5B622-7B7C-43D0-86E8-B6DE91FCE022}" type="slidenum">
              <a:rPr lang="en-CA"/>
              <a:pPr>
                <a:defRPr/>
              </a:pPr>
              <a:t>‹#›</a:t>
            </a:fld>
            <a:endParaRPr lang="en-CA"/>
          </a:p>
        </p:txBody>
      </p:sp>
    </p:spTree>
    <p:extLst>
      <p:ext uri="{BB962C8B-B14F-4D97-AF65-F5344CB8AC3E}">
        <p14:creationId xmlns:p14="http://schemas.microsoft.com/office/powerpoint/2010/main" val="1806824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033D1D8-0330-4AC9-BA2F-B69899E11B55}" type="slidenum">
              <a:rPr lang="en-CA"/>
              <a:pPr>
                <a:defRPr/>
              </a:pPr>
              <a:t>‹#›</a:t>
            </a:fld>
            <a:endParaRPr lang="en-CA"/>
          </a:p>
        </p:txBody>
      </p:sp>
    </p:spTree>
    <p:extLst>
      <p:ext uri="{BB962C8B-B14F-4D97-AF65-F5344CB8AC3E}">
        <p14:creationId xmlns:p14="http://schemas.microsoft.com/office/powerpoint/2010/main" val="1378898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9A703F9-687D-43D6-967A-618E650C0AF5}" type="slidenum">
              <a:rPr lang="en-CA"/>
              <a:pPr>
                <a:defRPr/>
              </a:pPr>
              <a:t>‹#›</a:t>
            </a:fld>
            <a:endParaRPr lang="en-CA"/>
          </a:p>
        </p:txBody>
      </p:sp>
    </p:spTree>
    <p:extLst>
      <p:ext uri="{BB962C8B-B14F-4D97-AF65-F5344CB8AC3E}">
        <p14:creationId xmlns:p14="http://schemas.microsoft.com/office/powerpoint/2010/main" val="495680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83C58D12-3407-46BD-B74B-7F5D07EAFA5D}" type="slidenum">
              <a:rPr lang="en-CA"/>
              <a:pPr>
                <a:defRPr/>
              </a:pPr>
              <a:t>‹#›</a:t>
            </a:fld>
            <a:endParaRPr lang="en-CA"/>
          </a:p>
        </p:txBody>
      </p:sp>
    </p:spTree>
    <p:extLst>
      <p:ext uri="{BB962C8B-B14F-4D97-AF65-F5344CB8AC3E}">
        <p14:creationId xmlns:p14="http://schemas.microsoft.com/office/powerpoint/2010/main" val="3704971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449CC8BC-8A44-4A80-8C20-64E7B335A5CC}" type="slidenum">
              <a:rPr lang="en-CA"/>
              <a:pPr>
                <a:defRPr/>
              </a:pPr>
              <a:t>‹#›</a:t>
            </a:fld>
            <a:endParaRPr lang="en-CA"/>
          </a:p>
        </p:txBody>
      </p:sp>
    </p:spTree>
    <p:extLst>
      <p:ext uri="{BB962C8B-B14F-4D97-AF65-F5344CB8AC3E}">
        <p14:creationId xmlns:p14="http://schemas.microsoft.com/office/powerpoint/2010/main" val="2437397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E8E0B448-F9E2-4FC6-B2CD-D85BAE1BCD60}" type="slidenum">
              <a:rPr lang="en-CA"/>
              <a:pPr>
                <a:defRPr/>
              </a:pPr>
              <a:t>‹#›</a:t>
            </a:fld>
            <a:endParaRPr lang="en-CA"/>
          </a:p>
        </p:txBody>
      </p:sp>
    </p:spTree>
    <p:extLst>
      <p:ext uri="{BB962C8B-B14F-4D97-AF65-F5344CB8AC3E}">
        <p14:creationId xmlns:p14="http://schemas.microsoft.com/office/powerpoint/2010/main" val="4202552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2F765B95-AA99-456D-93AC-7E8C04FF961B}" type="slidenum">
              <a:rPr lang="en-CA"/>
              <a:pPr>
                <a:defRPr/>
              </a:pPr>
              <a:t>‹#›</a:t>
            </a:fld>
            <a:endParaRPr lang="en-CA"/>
          </a:p>
        </p:txBody>
      </p:sp>
    </p:spTree>
    <p:extLst>
      <p:ext uri="{BB962C8B-B14F-4D97-AF65-F5344CB8AC3E}">
        <p14:creationId xmlns:p14="http://schemas.microsoft.com/office/powerpoint/2010/main" val="373131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sldNum" sz="quarter" idx="10"/>
          </p:nvPr>
        </p:nvSpPr>
        <p:spPr/>
        <p:txBody>
          <a:bodyPr/>
          <a:lstStyle>
            <a:lvl1pPr>
              <a:defRPr baseline="0">
                <a:solidFill>
                  <a:srgbClr val="660033"/>
                </a:solidFill>
              </a:defRPr>
            </a:lvl1pPr>
          </a:lstStyle>
          <a:p>
            <a:pPr>
              <a:defRPr/>
            </a:pPr>
            <a:fld id="{F07B14F2-CD37-4AD2-810C-75970AE74FE1}" type="slidenum">
              <a:rPr lang="en-CA"/>
              <a:pPr>
                <a:defRPr/>
              </a:pPr>
              <a:t>‹#›</a:t>
            </a:fld>
            <a:endParaRPr lang="en-CA" dirty="0"/>
          </a:p>
        </p:txBody>
      </p:sp>
    </p:spTree>
    <p:extLst>
      <p:ext uri="{BB962C8B-B14F-4D97-AF65-F5344CB8AC3E}">
        <p14:creationId xmlns:p14="http://schemas.microsoft.com/office/powerpoint/2010/main" val="36889148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762F7D18-3CEC-4117-B1BE-CE9081E622E1}" type="slidenum">
              <a:rPr lang="en-CA"/>
              <a:pPr>
                <a:defRPr/>
              </a:pPr>
              <a:t>‹#›</a:t>
            </a:fld>
            <a:endParaRPr lang="en-CA"/>
          </a:p>
        </p:txBody>
      </p:sp>
    </p:spTree>
    <p:extLst>
      <p:ext uri="{BB962C8B-B14F-4D97-AF65-F5344CB8AC3E}">
        <p14:creationId xmlns:p14="http://schemas.microsoft.com/office/powerpoint/2010/main" val="1795118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8609C2D6-B4D8-41EE-9702-CBA688B327B3}" type="slidenum">
              <a:rPr lang="en-CA"/>
              <a:pPr>
                <a:defRPr/>
              </a:pPr>
              <a:t>‹#›</a:t>
            </a:fld>
            <a:endParaRPr lang="en-CA"/>
          </a:p>
        </p:txBody>
      </p:sp>
    </p:spTree>
    <p:extLst>
      <p:ext uri="{BB962C8B-B14F-4D97-AF65-F5344CB8AC3E}">
        <p14:creationId xmlns:p14="http://schemas.microsoft.com/office/powerpoint/2010/main" val="2804673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1174BDD3-257E-4556-99C0-038E4B6B9A09}" type="slidenum">
              <a:rPr lang="en-CA"/>
              <a:pPr>
                <a:defRPr/>
              </a:pPr>
              <a:t>‹#›</a:t>
            </a:fld>
            <a:endParaRPr lang="en-CA"/>
          </a:p>
        </p:txBody>
      </p:sp>
    </p:spTree>
    <p:extLst>
      <p:ext uri="{BB962C8B-B14F-4D97-AF65-F5344CB8AC3E}">
        <p14:creationId xmlns:p14="http://schemas.microsoft.com/office/powerpoint/2010/main" val="1229407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C54B5553-17F3-4793-9382-18739225CFD6}" type="slidenum">
              <a:rPr lang="en-CA"/>
              <a:pPr>
                <a:defRPr/>
              </a:pPr>
              <a:t>‹#›</a:t>
            </a:fld>
            <a:endParaRPr lang="en-CA"/>
          </a:p>
        </p:txBody>
      </p:sp>
    </p:spTree>
    <p:extLst>
      <p:ext uri="{BB962C8B-B14F-4D97-AF65-F5344CB8AC3E}">
        <p14:creationId xmlns:p14="http://schemas.microsoft.com/office/powerpoint/2010/main" val="38067404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A2F3ED1F-532E-4090-B9DB-EB373664E88D}" type="slidenum">
              <a:rPr lang="en-CA"/>
              <a:pPr>
                <a:defRPr/>
              </a:pPr>
              <a:t>‹#›</a:t>
            </a:fld>
            <a:endParaRPr lang="en-CA"/>
          </a:p>
        </p:txBody>
      </p:sp>
    </p:spTree>
    <p:extLst>
      <p:ext uri="{BB962C8B-B14F-4D97-AF65-F5344CB8AC3E}">
        <p14:creationId xmlns:p14="http://schemas.microsoft.com/office/powerpoint/2010/main" val="11854937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E12029EC-51F3-47E2-84A1-825EC67D2455}" type="slidenum">
              <a:rPr lang="en-CA"/>
              <a:pPr>
                <a:defRPr/>
              </a:pPr>
              <a:t>‹#›</a:t>
            </a:fld>
            <a:endParaRPr lang="en-CA"/>
          </a:p>
        </p:txBody>
      </p:sp>
    </p:spTree>
    <p:extLst>
      <p:ext uri="{BB962C8B-B14F-4D97-AF65-F5344CB8AC3E}">
        <p14:creationId xmlns:p14="http://schemas.microsoft.com/office/powerpoint/2010/main" val="21017420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E0590040-086C-4041-ACF2-096DF93AA110}" type="slidenum">
              <a:rPr lang="en-CA"/>
              <a:pPr>
                <a:defRPr/>
              </a:pPr>
              <a:t>‹#›</a:t>
            </a:fld>
            <a:endParaRPr lang="en-CA"/>
          </a:p>
        </p:txBody>
      </p:sp>
    </p:spTree>
    <p:extLst>
      <p:ext uri="{BB962C8B-B14F-4D97-AF65-F5344CB8AC3E}">
        <p14:creationId xmlns:p14="http://schemas.microsoft.com/office/powerpoint/2010/main" val="11137863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4F7509BA-7086-4EB2-9D96-C05F25F1E1FA}" type="slidenum">
              <a:rPr lang="en-CA"/>
              <a:pPr>
                <a:defRPr/>
              </a:pPr>
              <a:t>‹#›</a:t>
            </a:fld>
            <a:endParaRPr lang="en-CA"/>
          </a:p>
        </p:txBody>
      </p:sp>
    </p:spTree>
    <p:extLst>
      <p:ext uri="{BB962C8B-B14F-4D97-AF65-F5344CB8AC3E}">
        <p14:creationId xmlns:p14="http://schemas.microsoft.com/office/powerpoint/2010/main" val="27689977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a:ln/>
        </p:spPr>
        <p:txBody>
          <a:bodyPr/>
          <a:lstStyle>
            <a:lvl1pPr>
              <a:defRPr/>
            </a:lvl1pPr>
          </a:lstStyle>
          <a:p>
            <a:pPr>
              <a:defRPr/>
            </a:pPr>
            <a:fld id="{4D0BBEAA-59BC-45FB-BA84-BA44FFA376BA}" type="slidenum">
              <a:rPr lang="en-CA"/>
              <a:pPr>
                <a:defRPr/>
              </a:pPr>
              <a:t>‹#›</a:t>
            </a:fld>
            <a:endParaRPr lang="en-CA"/>
          </a:p>
        </p:txBody>
      </p:sp>
    </p:spTree>
    <p:extLst>
      <p:ext uri="{BB962C8B-B14F-4D97-AF65-F5344CB8AC3E}">
        <p14:creationId xmlns:p14="http://schemas.microsoft.com/office/powerpoint/2010/main" val="19291156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F2C4B626-85B4-400E-AF10-53FB7BBFC9BF}" type="slidenum">
              <a:rPr lang="en-CA"/>
              <a:pPr>
                <a:defRPr/>
              </a:pPr>
              <a:t>‹#›</a:t>
            </a:fld>
            <a:endParaRPr lang="en-CA"/>
          </a:p>
        </p:txBody>
      </p:sp>
    </p:spTree>
    <p:extLst>
      <p:ext uri="{BB962C8B-B14F-4D97-AF65-F5344CB8AC3E}">
        <p14:creationId xmlns:p14="http://schemas.microsoft.com/office/powerpoint/2010/main" val="2913487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C15DCD8C-B810-4894-A334-991F976E5860}" type="slidenum">
              <a:rPr lang="en-CA"/>
              <a:pPr>
                <a:defRPr/>
              </a:pPr>
              <a:t>‹#›</a:t>
            </a:fld>
            <a:endParaRPr lang="en-CA" dirty="0"/>
          </a:p>
        </p:txBody>
      </p:sp>
    </p:spTree>
    <p:extLst>
      <p:ext uri="{BB962C8B-B14F-4D97-AF65-F5344CB8AC3E}">
        <p14:creationId xmlns:p14="http://schemas.microsoft.com/office/powerpoint/2010/main" val="26204153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A6DD547-7A9A-48A2-961A-BF5E0AD05B8E}" type="slidenum">
              <a:rPr lang="en-CA"/>
              <a:pPr>
                <a:defRPr/>
              </a:pPr>
              <a:t>‹#›</a:t>
            </a:fld>
            <a:endParaRPr lang="en-CA"/>
          </a:p>
        </p:txBody>
      </p:sp>
    </p:spTree>
    <p:extLst>
      <p:ext uri="{BB962C8B-B14F-4D97-AF65-F5344CB8AC3E}">
        <p14:creationId xmlns:p14="http://schemas.microsoft.com/office/powerpoint/2010/main" val="21948544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639FC7B-6897-4D59-BCAB-4685B44A5059}" type="slidenum">
              <a:rPr lang="en-CA"/>
              <a:pPr>
                <a:defRPr/>
              </a:pPr>
              <a:t>‹#›</a:t>
            </a:fld>
            <a:endParaRPr lang="en-CA"/>
          </a:p>
        </p:txBody>
      </p:sp>
    </p:spTree>
    <p:extLst>
      <p:ext uri="{BB962C8B-B14F-4D97-AF65-F5344CB8AC3E}">
        <p14:creationId xmlns:p14="http://schemas.microsoft.com/office/powerpoint/2010/main" val="20424634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38639A7-568D-4C0E-984D-A1CC3C42E368}" type="slidenum">
              <a:rPr lang="en-CA"/>
              <a:pPr>
                <a:defRPr/>
              </a:pPr>
              <a:t>‹#›</a:t>
            </a:fld>
            <a:endParaRPr lang="en-CA"/>
          </a:p>
        </p:txBody>
      </p:sp>
    </p:spTree>
    <p:extLst>
      <p:ext uri="{BB962C8B-B14F-4D97-AF65-F5344CB8AC3E}">
        <p14:creationId xmlns:p14="http://schemas.microsoft.com/office/powerpoint/2010/main" val="23306879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0A252BD5-3421-4BAF-8753-328B546ADB65}" type="slidenum">
              <a:rPr lang="en-CA"/>
              <a:pPr>
                <a:defRPr/>
              </a:pPr>
              <a:t>‹#›</a:t>
            </a:fld>
            <a:endParaRPr lang="en-CA"/>
          </a:p>
        </p:txBody>
      </p:sp>
    </p:spTree>
    <p:extLst>
      <p:ext uri="{BB962C8B-B14F-4D97-AF65-F5344CB8AC3E}">
        <p14:creationId xmlns:p14="http://schemas.microsoft.com/office/powerpoint/2010/main" val="32052153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FFAEA7CE-7C95-4ABC-894A-7B4E5593AB9F}" type="slidenum">
              <a:rPr lang="en-CA"/>
              <a:pPr>
                <a:defRPr/>
              </a:pPr>
              <a:t>‹#›</a:t>
            </a:fld>
            <a:endParaRPr lang="en-CA"/>
          </a:p>
        </p:txBody>
      </p:sp>
    </p:spTree>
    <p:extLst>
      <p:ext uri="{BB962C8B-B14F-4D97-AF65-F5344CB8AC3E}">
        <p14:creationId xmlns:p14="http://schemas.microsoft.com/office/powerpoint/2010/main" val="41507838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695A5BC5-C606-4C95-99C2-47D56F27CA09}" type="slidenum">
              <a:rPr lang="en-CA"/>
              <a:pPr>
                <a:defRPr/>
              </a:pPr>
              <a:t>‹#›</a:t>
            </a:fld>
            <a:endParaRPr lang="en-CA"/>
          </a:p>
        </p:txBody>
      </p:sp>
    </p:spTree>
    <p:extLst>
      <p:ext uri="{BB962C8B-B14F-4D97-AF65-F5344CB8AC3E}">
        <p14:creationId xmlns:p14="http://schemas.microsoft.com/office/powerpoint/2010/main" val="347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8F1EE746-E6B9-4E32-95F0-29FC584E2475}" type="slidenum">
              <a:rPr lang="en-CA"/>
              <a:pPr>
                <a:defRPr/>
              </a:pPr>
              <a:t>‹#›</a:t>
            </a:fld>
            <a:endParaRPr lang="en-CA"/>
          </a:p>
        </p:txBody>
      </p:sp>
    </p:spTree>
    <p:extLst>
      <p:ext uri="{BB962C8B-B14F-4D97-AF65-F5344CB8AC3E}">
        <p14:creationId xmlns:p14="http://schemas.microsoft.com/office/powerpoint/2010/main" val="30732063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68EACCF7-52C0-477C-B7B7-4A60D64136A2}" type="slidenum">
              <a:rPr lang="en-CA"/>
              <a:pPr>
                <a:defRPr/>
              </a:pPr>
              <a:t>‹#›</a:t>
            </a:fld>
            <a:endParaRPr lang="en-CA"/>
          </a:p>
        </p:txBody>
      </p:sp>
    </p:spTree>
    <p:extLst>
      <p:ext uri="{BB962C8B-B14F-4D97-AF65-F5344CB8AC3E}">
        <p14:creationId xmlns:p14="http://schemas.microsoft.com/office/powerpoint/2010/main" val="4858203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0407401E-89E2-410A-B7AB-83074D2986F3}" type="slidenum">
              <a:rPr lang="en-CA"/>
              <a:pPr>
                <a:defRPr/>
              </a:pPr>
              <a:t>‹#›</a:t>
            </a:fld>
            <a:endParaRPr lang="en-CA"/>
          </a:p>
        </p:txBody>
      </p:sp>
    </p:spTree>
    <p:extLst>
      <p:ext uri="{BB962C8B-B14F-4D97-AF65-F5344CB8AC3E}">
        <p14:creationId xmlns:p14="http://schemas.microsoft.com/office/powerpoint/2010/main" val="26101914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7DCE07FD-8886-4606-9EF2-900E391C4AE6}" type="slidenum">
              <a:rPr lang="en-CA"/>
              <a:pPr>
                <a:defRPr/>
              </a:pPr>
              <a:t>‹#›</a:t>
            </a:fld>
            <a:endParaRPr lang="en-CA"/>
          </a:p>
        </p:txBody>
      </p:sp>
    </p:spTree>
    <p:extLst>
      <p:ext uri="{BB962C8B-B14F-4D97-AF65-F5344CB8AC3E}">
        <p14:creationId xmlns:p14="http://schemas.microsoft.com/office/powerpoint/2010/main" val="469490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9C471851-D9E4-4FCC-AA80-DF347BF95B06}" type="slidenum">
              <a:rPr lang="en-CA"/>
              <a:pPr>
                <a:defRPr/>
              </a:pPr>
              <a:t>‹#›</a:t>
            </a:fld>
            <a:endParaRPr lang="en-CA" dirty="0"/>
          </a:p>
        </p:txBody>
      </p:sp>
    </p:spTree>
    <p:extLst>
      <p:ext uri="{BB962C8B-B14F-4D97-AF65-F5344CB8AC3E}">
        <p14:creationId xmlns:p14="http://schemas.microsoft.com/office/powerpoint/2010/main" val="8351445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F59CAD0B-B16A-4258-A5F4-FEDDCE33A292}" type="slidenum">
              <a:rPr lang="en-CA"/>
              <a:pPr>
                <a:defRPr/>
              </a:pPr>
              <a:t>‹#›</a:t>
            </a:fld>
            <a:endParaRPr lang="en-CA"/>
          </a:p>
        </p:txBody>
      </p:sp>
    </p:spTree>
    <p:extLst>
      <p:ext uri="{BB962C8B-B14F-4D97-AF65-F5344CB8AC3E}">
        <p14:creationId xmlns:p14="http://schemas.microsoft.com/office/powerpoint/2010/main" val="9970070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28214522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sldNum" sz="quarter" idx="10"/>
          </p:nvPr>
        </p:nvSpPr>
        <p:spPr/>
        <p:txBody>
          <a:bodyPr/>
          <a:lstStyle>
            <a:lvl1pPr>
              <a:defRPr baseline="0">
                <a:solidFill>
                  <a:srgbClr val="660033"/>
                </a:solidFill>
              </a:defRPr>
            </a:lvl1pPr>
          </a:lstStyle>
          <a:p>
            <a:pPr>
              <a:defRPr/>
            </a:pPr>
            <a:fld id="{F07B14F2-CD37-4AD2-810C-75970AE74FE1}" type="slidenum">
              <a:rPr lang="en-CA"/>
              <a:pPr>
                <a:defRPr/>
              </a:pPr>
              <a:t>‹#›</a:t>
            </a:fld>
            <a:endParaRPr lang="en-CA" dirty="0"/>
          </a:p>
        </p:txBody>
      </p:sp>
    </p:spTree>
    <p:extLst>
      <p:ext uri="{BB962C8B-B14F-4D97-AF65-F5344CB8AC3E}">
        <p14:creationId xmlns:p14="http://schemas.microsoft.com/office/powerpoint/2010/main" val="41038597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C15DCD8C-B810-4894-A334-991F976E5860}" type="slidenum">
              <a:rPr lang="en-CA"/>
              <a:pPr>
                <a:defRPr/>
              </a:pPr>
              <a:t>‹#›</a:t>
            </a:fld>
            <a:endParaRPr lang="en-CA" dirty="0"/>
          </a:p>
        </p:txBody>
      </p:sp>
    </p:spTree>
    <p:extLst>
      <p:ext uri="{BB962C8B-B14F-4D97-AF65-F5344CB8AC3E}">
        <p14:creationId xmlns:p14="http://schemas.microsoft.com/office/powerpoint/2010/main" val="18880920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9C471851-D9E4-4FCC-AA80-DF347BF95B06}" type="slidenum">
              <a:rPr lang="en-CA"/>
              <a:pPr>
                <a:defRPr/>
              </a:pPr>
              <a:t>‹#›</a:t>
            </a:fld>
            <a:endParaRPr lang="en-CA" dirty="0"/>
          </a:p>
        </p:txBody>
      </p:sp>
    </p:spTree>
    <p:extLst>
      <p:ext uri="{BB962C8B-B14F-4D97-AF65-F5344CB8AC3E}">
        <p14:creationId xmlns:p14="http://schemas.microsoft.com/office/powerpoint/2010/main" val="29417965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5"/>
          <p:cNvSpPr>
            <a:spLocks noGrp="1" noChangeArrowheads="1"/>
          </p:cNvSpPr>
          <p:nvPr>
            <p:ph type="sldNum" sz="quarter" idx="10"/>
          </p:nvPr>
        </p:nvSpPr>
        <p:spPr/>
        <p:txBody>
          <a:bodyPr/>
          <a:lstStyle>
            <a:lvl1pPr>
              <a:defRPr baseline="0">
                <a:solidFill>
                  <a:srgbClr val="660033"/>
                </a:solidFill>
              </a:defRPr>
            </a:lvl1pPr>
          </a:lstStyle>
          <a:p>
            <a:pPr>
              <a:defRPr/>
            </a:pPr>
            <a:fld id="{4D451CFA-F858-47DC-BFD4-415C9370782A}" type="slidenum">
              <a:rPr lang="en-CA"/>
              <a:pPr>
                <a:defRPr/>
              </a:pPr>
              <a:t>‹#›</a:t>
            </a:fld>
            <a:endParaRPr lang="en-CA" dirty="0"/>
          </a:p>
        </p:txBody>
      </p:sp>
    </p:spTree>
    <p:extLst>
      <p:ext uri="{BB962C8B-B14F-4D97-AF65-F5344CB8AC3E}">
        <p14:creationId xmlns:p14="http://schemas.microsoft.com/office/powerpoint/2010/main" val="30591580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p:txBody>
          <a:bodyPr/>
          <a:lstStyle>
            <a:lvl1pPr>
              <a:defRPr baseline="0">
                <a:solidFill>
                  <a:srgbClr val="660033"/>
                </a:solidFill>
              </a:defRPr>
            </a:lvl1pPr>
          </a:lstStyle>
          <a:p>
            <a:pPr>
              <a:defRPr/>
            </a:pPr>
            <a:fld id="{F9E9CA15-0765-4EC5-9DB7-8A9059D5F173}" type="slidenum">
              <a:rPr lang="en-CA"/>
              <a:pPr>
                <a:defRPr/>
              </a:pPr>
              <a:t>‹#›</a:t>
            </a:fld>
            <a:endParaRPr lang="en-CA" dirty="0"/>
          </a:p>
        </p:txBody>
      </p:sp>
    </p:spTree>
    <p:extLst>
      <p:ext uri="{BB962C8B-B14F-4D97-AF65-F5344CB8AC3E}">
        <p14:creationId xmlns:p14="http://schemas.microsoft.com/office/powerpoint/2010/main" val="15201757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A6DD547-7A9A-48A2-961A-BF5E0AD05B8E}" type="slidenum">
              <a:rPr lang="en-CA">
                <a:solidFill>
                  <a:srgbClr val="FFFFFF"/>
                </a:solidFill>
              </a:rPr>
              <a:pPr>
                <a:defRPr/>
              </a:pPr>
              <a:t>‹#›</a:t>
            </a:fld>
            <a:endParaRPr lang="en-CA">
              <a:solidFill>
                <a:srgbClr val="FFFFFF"/>
              </a:solidFill>
            </a:endParaRPr>
          </a:p>
        </p:txBody>
      </p:sp>
    </p:spTree>
    <p:extLst>
      <p:ext uri="{BB962C8B-B14F-4D97-AF65-F5344CB8AC3E}">
        <p14:creationId xmlns:p14="http://schemas.microsoft.com/office/powerpoint/2010/main" val="263807423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1174BDD3-257E-4556-99C0-038E4B6B9A09}" type="slidenum">
              <a:rPr lang="en-CA"/>
              <a:pPr>
                <a:defRPr/>
              </a:pPr>
              <a:t>‹#›</a:t>
            </a:fld>
            <a:endParaRPr lang="en-CA"/>
          </a:p>
        </p:txBody>
      </p:sp>
    </p:spTree>
    <p:extLst>
      <p:ext uri="{BB962C8B-B14F-4D97-AF65-F5344CB8AC3E}">
        <p14:creationId xmlns:p14="http://schemas.microsoft.com/office/powerpoint/2010/main" val="2482933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5"/>
          <p:cNvSpPr>
            <a:spLocks noGrp="1" noChangeArrowheads="1"/>
          </p:cNvSpPr>
          <p:nvPr>
            <p:ph type="sldNum" sz="quarter" idx="10"/>
          </p:nvPr>
        </p:nvSpPr>
        <p:spPr/>
        <p:txBody>
          <a:bodyPr/>
          <a:lstStyle>
            <a:lvl1pPr>
              <a:defRPr baseline="0">
                <a:solidFill>
                  <a:srgbClr val="660033"/>
                </a:solidFill>
              </a:defRPr>
            </a:lvl1pPr>
          </a:lstStyle>
          <a:p>
            <a:pPr>
              <a:defRPr/>
            </a:pPr>
            <a:fld id="{4D451CFA-F858-47DC-BFD4-415C9370782A}" type="slidenum">
              <a:rPr lang="en-CA"/>
              <a:pPr>
                <a:defRPr/>
              </a:pPr>
              <a:t>‹#›</a:t>
            </a:fld>
            <a:endParaRPr lang="en-CA" dirty="0"/>
          </a:p>
        </p:txBody>
      </p:sp>
    </p:spTree>
    <p:extLst>
      <p:ext uri="{BB962C8B-B14F-4D97-AF65-F5344CB8AC3E}">
        <p14:creationId xmlns:p14="http://schemas.microsoft.com/office/powerpoint/2010/main" val="3509959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p:txBody>
          <a:bodyPr/>
          <a:lstStyle>
            <a:lvl1pPr>
              <a:defRPr baseline="0">
                <a:solidFill>
                  <a:srgbClr val="660033"/>
                </a:solidFill>
              </a:defRPr>
            </a:lvl1pPr>
          </a:lstStyle>
          <a:p>
            <a:pPr>
              <a:defRPr/>
            </a:pPr>
            <a:fld id="{F9E9CA15-0765-4EC5-9DB7-8A9059D5F173}" type="slidenum">
              <a:rPr lang="en-CA"/>
              <a:pPr>
                <a:defRPr/>
              </a:pPr>
              <a:t>‹#›</a:t>
            </a:fld>
            <a:endParaRPr lang="en-CA" dirty="0"/>
          </a:p>
        </p:txBody>
      </p:sp>
    </p:spTree>
    <p:extLst>
      <p:ext uri="{BB962C8B-B14F-4D97-AF65-F5344CB8AC3E}">
        <p14:creationId xmlns:p14="http://schemas.microsoft.com/office/powerpoint/2010/main" val="220478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4C700ADE-7B9C-4358-AEED-CB662BFD2E3C}" type="slidenum">
              <a:rPr lang="en-CA"/>
              <a:pPr>
                <a:defRPr/>
              </a:pPr>
              <a:t>‹#›</a:t>
            </a:fld>
            <a:endParaRPr lang="en-CA"/>
          </a:p>
        </p:txBody>
      </p:sp>
    </p:spTree>
    <p:extLst>
      <p:ext uri="{BB962C8B-B14F-4D97-AF65-F5344CB8AC3E}">
        <p14:creationId xmlns:p14="http://schemas.microsoft.com/office/powerpoint/2010/main" val="316007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765CE9C5-04B7-4EB0-B7E6-851EBB176A00}" type="slidenum">
              <a:rPr lang="en-CA"/>
              <a:pPr>
                <a:defRPr/>
              </a:pPr>
              <a:t>‹#›</a:t>
            </a:fld>
            <a:endParaRPr lang="en-CA"/>
          </a:p>
        </p:txBody>
      </p:sp>
    </p:spTree>
    <p:extLst>
      <p:ext uri="{BB962C8B-B14F-4D97-AF65-F5344CB8AC3E}">
        <p14:creationId xmlns:p14="http://schemas.microsoft.com/office/powerpoint/2010/main" val="843244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18ED821-F9A7-41B1-82D5-DAE7A0A46504}" type="slidenum">
              <a:rPr lang="en-CA"/>
              <a:pPr>
                <a:defRPr/>
              </a:pPr>
              <a:t>‹#›</a:t>
            </a:fld>
            <a:endParaRPr lang="en-CA"/>
          </a:p>
        </p:txBody>
      </p:sp>
    </p:spTree>
    <p:extLst>
      <p:ext uri="{BB962C8B-B14F-4D97-AF65-F5344CB8AC3E}">
        <p14:creationId xmlns:p14="http://schemas.microsoft.com/office/powerpoint/2010/main" val="2492057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10" Type="http://schemas.openxmlformats.org/officeDocument/2006/relationships/slideLayout" Target="../slideLayouts/slideLayout16.xml"/><Relationship Id="rId19" Type="http://schemas.openxmlformats.org/officeDocument/2006/relationships/image" Target="../media/image1.jpeg"/><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image" Target="../media/image2.jpe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10" Type="http://schemas.openxmlformats.org/officeDocument/2006/relationships/slideLayout" Target="../slideLayouts/slideLayout33.xml"/><Relationship Id="rId19" Type="http://schemas.openxmlformats.org/officeDocument/2006/relationships/image" Target="../media/image1.jpeg"/><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image" Target="../media/image2.jpeg"/><Relationship Id="rId5" Type="http://schemas.openxmlformats.org/officeDocument/2006/relationships/slideLayout" Target="../slideLayouts/slideLayout45.xml"/><Relationship Id="rId10" Type="http://schemas.openxmlformats.org/officeDocument/2006/relationships/image" Target="../media/image1.jpeg"/><Relationship Id="rId4" Type="http://schemas.openxmlformats.org/officeDocument/2006/relationships/slideLayout" Target="../slideLayouts/slideLayout44.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37574" name="Rectangle 6"/>
          <p:cNvSpPr>
            <a:spLocks noGrp="1" noChangeArrowheads="1"/>
          </p:cNvSpPr>
          <p:nvPr>
            <p:ph type="sldNum" sz="quarter" idx="4"/>
          </p:nvPr>
        </p:nvSpPr>
        <p:spPr bwMode="auto">
          <a:xfrm>
            <a:off x="2590800" y="6400800"/>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000">
                <a:solidFill>
                  <a:schemeClr val="bg1"/>
                </a:solidFill>
              </a:defRPr>
            </a:lvl1pPr>
          </a:lstStyle>
          <a:p>
            <a:pPr>
              <a:defRPr/>
            </a:pPr>
            <a:fld id="{5D2AE878-36B9-48FA-9FCB-824BD3BF18A8}" type="slidenum">
              <a:rPr lang="en-CA"/>
              <a:pPr>
                <a:defRPr/>
              </a:pPr>
              <a:t>‹#›</a:t>
            </a:fld>
            <a:endParaRPr lang="en-CA"/>
          </a:p>
        </p:txBody>
      </p:sp>
      <p:pic>
        <p:nvPicPr>
          <p:cNvPr id="1029" name="Picture 7" descr="researc footer.jpg"/>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6" descr="heade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59" r:id="rId1"/>
    <p:sldLayoutId id="2147484360" r:id="rId2"/>
    <p:sldLayoutId id="2147484361" r:id="rId3"/>
    <p:sldLayoutId id="2147484362" r:id="rId4"/>
    <p:sldLayoutId id="2147484363" r:id="rId5"/>
    <p:sldLayoutId id="2147484364" r:id="rId6"/>
  </p:sldLayoutIdLst>
  <p:timing>
    <p:tnLst>
      <p:par>
        <p:cTn id="1" dur="indefinite" restart="never" nodeType="tmRoot"/>
      </p:par>
    </p:tnLst>
  </p:timing>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researc footer.jpg"/>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574" name="Rectangle 6"/>
          <p:cNvSpPr>
            <a:spLocks noGrp="1" noChangeArrowheads="1"/>
          </p:cNvSpPr>
          <p:nvPr>
            <p:ph type="sldNum" sz="quarter" idx="4"/>
          </p:nvPr>
        </p:nvSpPr>
        <p:spPr bwMode="auto">
          <a:xfrm>
            <a:off x="4648200" y="6324600"/>
            <a:ext cx="609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000">
                <a:solidFill>
                  <a:srgbClr val="5C2747"/>
                </a:solidFill>
              </a:defRPr>
            </a:lvl1pPr>
          </a:lstStyle>
          <a:p>
            <a:pPr>
              <a:defRPr/>
            </a:pPr>
            <a:fld id="{1FD86C53-516D-45DD-8C94-9C7B27026D19}" type="slidenum">
              <a:rPr lang="en-CA"/>
              <a:pPr>
                <a:defRPr/>
              </a:pPr>
              <a:t>‹#›</a:t>
            </a:fld>
            <a:endParaRPr lang="en-CA"/>
          </a:p>
        </p:txBody>
      </p:sp>
      <p:pic>
        <p:nvPicPr>
          <p:cNvPr id="3076" name="Picture 8" descr="heade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42" r:id="rId1"/>
    <p:sldLayoutId id="2147484343" r:id="rId2"/>
    <p:sldLayoutId id="2147484344" r:id="rId3"/>
    <p:sldLayoutId id="2147484345" r:id="rId4"/>
    <p:sldLayoutId id="2147484346" r:id="rId5"/>
    <p:sldLayoutId id="2147484347" r:id="rId6"/>
    <p:sldLayoutId id="2147484348" r:id="rId7"/>
    <p:sldLayoutId id="2147484349" r:id="rId8"/>
    <p:sldLayoutId id="2147484350" r:id="rId9"/>
    <p:sldLayoutId id="2147484351" r:id="rId10"/>
    <p:sldLayoutId id="2147484352" r:id="rId11"/>
    <p:sldLayoutId id="2147484353" r:id="rId12"/>
    <p:sldLayoutId id="2147484354" r:id="rId13"/>
    <p:sldLayoutId id="2147484355" r:id="rId14"/>
    <p:sldLayoutId id="2147484356" r:id="rId15"/>
    <p:sldLayoutId id="2147484357" r:id="rId16"/>
    <p:sldLayoutId id="2147484358" r:id="rId17"/>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researc footer.jpg"/>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574" name="Rectangle 6"/>
          <p:cNvSpPr>
            <a:spLocks noGrp="1" noChangeArrowheads="1"/>
          </p:cNvSpPr>
          <p:nvPr>
            <p:ph type="sldNum" sz="quarter" idx="4"/>
          </p:nvPr>
        </p:nvSpPr>
        <p:spPr bwMode="auto">
          <a:xfrm>
            <a:off x="4648200" y="6324600"/>
            <a:ext cx="609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000">
                <a:solidFill>
                  <a:srgbClr val="5C2747"/>
                </a:solidFill>
              </a:defRPr>
            </a:lvl1pPr>
          </a:lstStyle>
          <a:p>
            <a:pPr>
              <a:defRPr/>
            </a:pPr>
            <a:fld id="{112763BB-8F64-425C-9329-39E02FD1377A}" type="slidenum">
              <a:rPr lang="en-CA"/>
              <a:pPr>
                <a:defRPr/>
              </a:pPr>
              <a:t>‹#›</a:t>
            </a:fld>
            <a:endParaRPr lang="en-CA"/>
          </a:p>
        </p:txBody>
      </p:sp>
      <p:pic>
        <p:nvPicPr>
          <p:cNvPr id="1028" name="Picture 8" descr="heade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6324232"/>
      </p:ext>
    </p:extLst>
  </p:cSld>
  <p:clrMap bg1="lt1" tx1="dk1" bg2="lt2" tx2="dk2" accent1="accent1" accent2="accent2" accent3="accent3" accent4="accent4" accent5="accent5" accent6="accent6" hlink="hlink" folHlink="folHlink"/>
  <p:sldLayoutIdLst>
    <p:sldLayoutId id="2147484384" r:id="rId1"/>
    <p:sldLayoutId id="2147484385" r:id="rId2"/>
    <p:sldLayoutId id="2147484386" r:id="rId3"/>
    <p:sldLayoutId id="2147484387" r:id="rId4"/>
    <p:sldLayoutId id="2147484388" r:id="rId5"/>
    <p:sldLayoutId id="2147484389" r:id="rId6"/>
    <p:sldLayoutId id="2147484390" r:id="rId7"/>
    <p:sldLayoutId id="2147484391" r:id="rId8"/>
    <p:sldLayoutId id="2147484392" r:id="rId9"/>
    <p:sldLayoutId id="2147484393" r:id="rId10"/>
    <p:sldLayoutId id="2147484394" r:id="rId11"/>
    <p:sldLayoutId id="2147484395" r:id="rId12"/>
    <p:sldLayoutId id="2147484396" r:id="rId13"/>
    <p:sldLayoutId id="2147484397" r:id="rId14"/>
    <p:sldLayoutId id="2147484398" r:id="rId15"/>
    <p:sldLayoutId id="2147484399" r:id="rId16"/>
    <p:sldLayoutId id="2147484400" r:id="rId17"/>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37574" name="Rectangle 6"/>
          <p:cNvSpPr>
            <a:spLocks noGrp="1" noChangeArrowheads="1"/>
          </p:cNvSpPr>
          <p:nvPr>
            <p:ph type="sldNum" sz="quarter" idx="4"/>
          </p:nvPr>
        </p:nvSpPr>
        <p:spPr bwMode="auto">
          <a:xfrm>
            <a:off x="2590800" y="6400800"/>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000">
                <a:solidFill>
                  <a:schemeClr val="bg1"/>
                </a:solidFill>
              </a:defRPr>
            </a:lvl1pPr>
          </a:lstStyle>
          <a:p>
            <a:pPr>
              <a:defRPr/>
            </a:pPr>
            <a:fld id="{5D2AE878-36B9-48FA-9FCB-824BD3BF18A8}" type="slidenum">
              <a:rPr lang="en-CA">
                <a:solidFill>
                  <a:srgbClr val="FFFFFF"/>
                </a:solidFill>
              </a:rPr>
              <a:pPr>
                <a:defRPr/>
              </a:pPr>
              <a:t>‹#›</a:t>
            </a:fld>
            <a:endParaRPr lang="en-CA">
              <a:solidFill>
                <a:srgbClr val="FFFFFF"/>
              </a:solidFill>
            </a:endParaRPr>
          </a:p>
        </p:txBody>
      </p:sp>
      <p:pic>
        <p:nvPicPr>
          <p:cNvPr id="1029" name="Picture 7" descr="researc footer.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6" descr="heade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1866291"/>
      </p:ext>
    </p:extLst>
  </p:cSld>
  <p:clrMap bg1="lt1" tx1="dk1" bg2="lt2" tx2="dk2" accent1="accent1" accent2="accent2" accent3="accent3" accent4="accent4" accent5="accent5" accent6="accent6" hlink="hlink" folHlink="folHlink"/>
  <p:sldLayoutIdLst>
    <p:sldLayoutId id="2147484403" r:id="rId1"/>
    <p:sldLayoutId id="2147484404" r:id="rId2"/>
    <p:sldLayoutId id="2147484405" r:id="rId3"/>
    <p:sldLayoutId id="2147484406" r:id="rId4"/>
    <p:sldLayoutId id="2147484407" r:id="rId5"/>
    <p:sldLayoutId id="2147484408" r:id="rId6"/>
    <p:sldLayoutId id="2147484409" r:id="rId7"/>
    <p:sldLayoutId id="2147484410" r:id="rId8"/>
  </p:sldLayoutIdLst>
  <p:timing>
    <p:tnLst>
      <p:par>
        <p:cTn id="1" dur="indefinite" restart="never" nodeType="tmRoot"/>
      </p:par>
    </p:tnLst>
  </p:timing>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48.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45.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1752600"/>
            <a:ext cx="7772400" cy="1470025"/>
          </a:xfrm>
        </p:spPr>
        <p:txBody>
          <a:bodyPr/>
          <a:lstStyle/>
          <a:p>
            <a:pPr eaLnBrk="1" hangingPunct="1"/>
            <a:r>
              <a:rPr lang="en-CA" sz="3600" b="1" dirty="0" smtClean="0"/>
              <a:t>Ontario Snowmobiling</a:t>
            </a:r>
            <a:r>
              <a:rPr lang="en-CA" sz="3600" b="1" dirty="0" smtClean="0">
                <a:latin typeface="Century Gothic" pitchFamily="34" charset="0"/>
              </a:rPr>
              <a:t> </a:t>
            </a:r>
            <a:r>
              <a:rPr lang="en-CA" sz="3600" b="1" dirty="0"/>
              <a:t>Tourism </a:t>
            </a:r>
            <a:r>
              <a:rPr lang="en-CA" sz="3600" b="1" dirty="0" smtClean="0"/>
              <a:t>Statistics 2015 </a:t>
            </a:r>
            <a:br>
              <a:rPr lang="en-CA" sz="3600" b="1" dirty="0" smtClean="0"/>
            </a:br>
            <a:r>
              <a:rPr lang="en-CA" sz="3600" b="1" dirty="0" smtClean="0">
                <a:latin typeface="Century Gothic" pitchFamily="34" charset="0"/>
              </a:rPr>
              <a:t/>
            </a:r>
            <a:br>
              <a:rPr lang="en-CA" sz="3600" b="1" dirty="0" smtClean="0">
                <a:latin typeface="Century Gothic" pitchFamily="34" charset="0"/>
              </a:rPr>
            </a:br>
            <a:endParaRPr lang="en-CA" sz="3600" b="1" dirty="0" smtClean="0">
              <a:latin typeface="Century Gothic" pitchFamily="34" charset="0"/>
            </a:endParaRPr>
          </a:p>
        </p:txBody>
      </p:sp>
      <p:sp>
        <p:nvSpPr>
          <p:cNvPr id="10243" name="Rectangle 3"/>
          <p:cNvSpPr>
            <a:spLocks noGrp="1" noChangeArrowheads="1"/>
          </p:cNvSpPr>
          <p:nvPr>
            <p:ph type="subTitle" idx="1"/>
          </p:nvPr>
        </p:nvSpPr>
        <p:spPr>
          <a:xfrm>
            <a:off x="1606550" y="4267200"/>
            <a:ext cx="5929313" cy="1363663"/>
          </a:xfrm>
        </p:spPr>
        <p:txBody>
          <a:bodyPr/>
          <a:lstStyle/>
          <a:p>
            <a:pPr eaLnBrk="1" hangingPunct="1"/>
            <a:r>
              <a:rPr lang="en-CA" sz="2000" dirty="0" smtClean="0"/>
              <a:t>Fall </a:t>
            </a:r>
            <a:r>
              <a:rPr lang="en-CA" sz="2000" dirty="0" smtClean="0"/>
              <a:t>2017</a:t>
            </a:r>
            <a:endParaRPr lang="en-CA" sz="2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Snowmobiling $/Trip by Length of Stay</a:t>
            </a:r>
          </a:p>
        </p:txBody>
      </p:sp>
      <p:sp>
        <p:nvSpPr>
          <p:cNvPr id="21507" name="Rectangle 3"/>
          <p:cNvSpPr>
            <a:spLocks noGrp="1" noChangeArrowheads="1"/>
          </p:cNvSpPr>
          <p:nvPr>
            <p:ph type="body" sz="half" idx="3"/>
          </p:nvPr>
        </p:nvSpPr>
        <p:spPr>
          <a:xfrm>
            <a:off x="138113" y="4887913"/>
            <a:ext cx="8686800" cy="1447800"/>
          </a:xfrm>
        </p:spPr>
        <p:txBody>
          <a:bodyPr/>
          <a:lstStyle/>
          <a:p>
            <a:pPr eaLnBrk="1" hangingPunct="1">
              <a:lnSpc>
                <a:spcPct val="80000"/>
              </a:lnSpc>
            </a:pPr>
            <a:r>
              <a:rPr lang="en-CA" sz="1600" dirty="0" smtClean="0"/>
              <a:t>Snowmobiling visitors spent an average of $194/trip ($179/trip for total trips)</a:t>
            </a:r>
          </a:p>
          <a:p>
            <a:pPr eaLnBrk="1" hangingPunct="1">
              <a:lnSpc>
                <a:spcPct val="80000"/>
              </a:lnSpc>
              <a:spcBef>
                <a:spcPct val="50000"/>
              </a:spcBef>
            </a:pPr>
            <a:r>
              <a:rPr lang="en-CA" sz="1600" dirty="0" smtClean="0"/>
              <a:t>On average, overnight visitors spent almost 3 times as much per trip as same-day visitors</a:t>
            </a:r>
          </a:p>
        </p:txBody>
      </p:sp>
      <p:graphicFrame>
        <p:nvGraphicFramePr>
          <p:cNvPr id="475164" name="Group 28"/>
          <p:cNvGraphicFramePr>
            <a:graphicFrameLocks noGrp="1"/>
          </p:cNvGraphicFramePr>
          <p:nvPr>
            <p:ph sz="quarter" idx="2"/>
            <p:extLst>
              <p:ext uri="{D42A27DB-BD31-4B8C-83A1-F6EECF244321}">
                <p14:modId xmlns:p14="http://schemas.microsoft.com/office/powerpoint/2010/main" val="684005292"/>
              </p:ext>
            </p:extLst>
          </p:nvPr>
        </p:nvGraphicFramePr>
        <p:xfrm>
          <a:off x="5740400" y="1600200"/>
          <a:ext cx="2946400" cy="1408114"/>
        </p:xfrm>
        <a:graphic>
          <a:graphicData uri="http://schemas.openxmlformats.org/drawingml/2006/table">
            <a:tbl>
              <a:tblPr/>
              <a:tblGrid>
                <a:gridCol w="1422400"/>
                <a:gridCol w="1524000"/>
              </a:tblGrid>
              <a:tr h="458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Snowmobiling vs. 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$/Trip Index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US" sz="1200" b="0" i="0" u="none" strike="noStrike">
                          <a:solidFill>
                            <a:srgbClr val="000000"/>
                          </a:solidFill>
                          <a:effectLst/>
                          <a:latin typeface="Arial"/>
                        </a:rPr>
                        <a:t>108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Same-day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US" sz="1200" b="0" i="0" u="none" strike="noStrike">
                          <a:solidFill>
                            <a:srgbClr val="000000"/>
                          </a:solidFill>
                          <a:effectLst/>
                          <a:latin typeface="Arial"/>
                        </a:rPr>
                        <a:t>100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2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Overnight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US" sz="1200" b="0" i="0" u="none" strike="noStrike" dirty="0">
                          <a:solidFill>
                            <a:srgbClr val="000000"/>
                          </a:solidFill>
                          <a:effectLst/>
                          <a:latin typeface="Arial"/>
                        </a:rPr>
                        <a:t>66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153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D3C2AF9-A413-45A3-A10F-27A29F855ECF}" type="slidenum">
              <a:rPr lang="en-CA" smtClean="0">
                <a:solidFill>
                  <a:srgbClr val="660033"/>
                </a:solidFill>
              </a:rPr>
              <a:pPr eaLnBrk="1" hangingPunct="1"/>
              <a:t>10</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1584486501"/>
              </p:ext>
            </p:extLst>
          </p:nvPr>
        </p:nvGraphicFramePr>
        <p:xfrm>
          <a:off x="29817" y="1447800"/>
          <a:ext cx="6883400" cy="340518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8" name="Text Box 8"/>
          <p:cNvSpPr txBox="1">
            <a:spLocks noChangeArrowheads="1"/>
          </p:cNvSpPr>
          <p:nvPr/>
        </p:nvSpPr>
        <p:spPr bwMode="auto">
          <a:xfrm>
            <a:off x="0" y="5838781"/>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smtClean="0"/>
              <a:t>Total trip spending, not just spending on Snowmobiling</a:t>
            </a:r>
            <a:endParaRPr lang="en-CA" sz="10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Snowmobiling Spending by Category</a:t>
            </a:r>
          </a:p>
        </p:txBody>
      </p:sp>
      <p:sp>
        <p:nvSpPr>
          <p:cNvPr id="22531" name="Rectangle 3"/>
          <p:cNvSpPr>
            <a:spLocks noGrp="1" noChangeArrowheads="1"/>
          </p:cNvSpPr>
          <p:nvPr>
            <p:ph type="body" sz="half" idx="3"/>
          </p:nvPr>
        </p:nvSpPr>
        <p:spPr>
          <a:xfrm>
            <a:off x="228600" y="4876800"/>
            <a:ext cx="8686800" cy="1295400"/>
          </a:xfrm>
        </p:spPr>
        <p:txBody>
          <a:bodyPr/>
          <a:lstStyle/>
          <a:p>
            <a:pPr eaLnBrk="1" hangingPunct="1">
              <a:lnSpc>
                <a:spcPct val="80000"/>
              </a:lnSpc>
            </a:pPr>
            <a:r>
              <a:rPr lang="en-CA" sz="1600" dirty="0" smtClean="0"/>
              <a:t>The largest proportions of expenditures were spent on Transportation (48% Snowmobiling, 36% total) and Food &amp; Beverage (31% Snowmobiling, 27% total)</a:t>
            </a:r>
          </a:p>
          <a:p>
            <a:pPr eaLnBrk="1" hangingPunct="1">
              <a:lnSpc>
                <a:spcPct val="80000"/>
              </a:lnSpc>
            </a:pPr>
            <a:r>
              <a:rPr lang="en-CA" sz="1600" dirty="0" smtClean="0"/>
              <a:t>Snowmobiling visitors spent a smaller proportion on accommodations, 13%, than total visitors, 17%</a:t>
            </a:r>
          </a:p>
        </p:txBody>
      </p:sp>
      <p:graphicFrame>
        <p:nvGraphicFramePr>
          <p:cNvPr id="476164" name="Group 4"/>
          <p:cNvGraphicFramePr>
            <a:graphicFrameLocks noGrp="1"/>
          </p:cNvGraphicFramePr>
          <p:nvPr>
            <p:ph sz="half" idx="2"/>
            <p:extLst>
              <p:ext uri="{D42A27DB-BD31-4B8C-83A1-F6EECF244321}">
                <p14:modId xmlns:p14="http://schemas.microsoft.com/office/powerpoint/2010/main" val="1051153238"/>
              </p:ext>
            </p:extLst>
          </p:nvPr>
        </p:nvGraphicFramePr>
        <p:xfrm>
          <a:off x="6602413" y="1752600"/>
          <a:ext cx="2362200" cy="2206626"/>
        </p:xfrm>
        <a:graphic>
          <a:graphicData uri="http://schemas.openxmlformats.org/drawingml/2006/table">
            <a:tbl>
              <a:tblPr/>
              <a:tblGrid>
                <a:gridCol w="1447800"/>
                <a:gridCol w="9144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Snowmobiling vs. Ontario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Spending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Transportation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133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2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Accommodation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76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82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Food &amp; Beverage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113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Rec./Entertain.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51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0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Retail/Other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39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255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66669C88-ED84-428E-B089-30336CF3AD1A}" type="slidenum">
              <a:rPr lang="en-CA" smtClean="0">
                <a:solidFill>
                  <a:srgbClr val="660033"/>
                </a:solidFill>
              </a:rPr>
              <a:pPr eaLnBrk="1" hangingPunct="1"/>
              <a:t>11</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1400484074"/>
              </p:ext>
            </p:extLst>
          </p:nvPr>
        </p:nvGraphicFramePr>
        <p:xfrm>
          <a:off x="279400" y="1646238"/>
          <a:ext cx="6010275" cy="3470275"/>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609600" y="762000"/>
            <a:ext cx="8229600" cy="685800"/>
          </a:xfrm>
          <a:noFill/>
        </p:spPr>
        <p:txBody>
          <a:bodyPr/>
          <a:lstStyle/>
          <a:p>
            <a:pPr eaLnBrk="1" hangingPunct="1"/>
            <a:r>
              <a:rPr lang="en-CA" sz="2800" b="1" dirty="0" smtClean="0"/>
              <a:t>Other Activities done by Snowmobiling Visitors </a:t>
            </a:r>
          </a:p>
        </p:txBody>
      </p:sp>
      <p:sp>
        <p:nvSpPr>
          <p:cNvPr id="23556" name="Rectangle 3"/>
          <p:cNvSpPr>
            <a:spLocks noGrp="1" noChangeArrowheads="1"/>
          </p:cNvSpPr>
          <p:nvPr>
            <p:ph type="body" sz="half" idx="3"/>
          </p:nvPr>
        </p:nvSpPr>
        <p:spPr>
          <a:xfrm>
            <a:off x="295275" y="5410200"/>
            <a:ext cx="8839200" cy="990600"/>
          </a:xfrm>
        </p:spPr>
        <p:txBody>
          <a:bodyPr/>
          <a:lstStyle/>
          <a:p>
            <a:pPr eaLnBrk="1" hangingPunct="1">
              <a:lnSpc>
                <a:spcPct val="80000"/>
              </a:lnSpc>
            </a:pPr>
            <a:r>
              <a:rPr lang="en-CA" sz="1600" dirty="0" smtClean="0"/>
              <a:t>Snowmobiling visitors do not participate in many other activities with 22% fishing, 14% hiking, and 11% cross country skiing</a:t>
            </a:r>
          </a:p>
        </p:txBody>
      </p:sp>
      <p:graphicFrame>
        <p:nvGraphicFramePr>
          <p:cNvPr id="477437" name="Group 253"/>
          <p:cNvGraphicFramePr>
            <a:graphicFrameLocks noGrp="1"/>
          </p:cNvGraphicFramePr>
          <p:nvPr>
            <p:ph sz="half" idx="1"/>
            <p:extLst>
              <p:ext uri="{D42A27DB-BD31-4B8C-83A1-F6EECF244321}">
                <p14:modId xmlns:p14="http://schemas.microsoft.com/office/powerpoint/2010/main" val="2377351656"/>
              </p:ext>
            </p:extLst>
          </p:nvPr>
        </p:nvGraphicFramePr>
        <p:xfrm>
          <a:off x="76200" y="1600200"/>
          <a:ext cx="2895601" cy="3590911"/>
        </p:xfrm>
        <a:graphic>
          <a:graphicData uri="http://schemas.openxmlformats.org/drawingml/2006/table">
            <a:tbl>
              <a:tblPr firstRow="1" bandRow="1">
                <a:tableStyleId>{9DCAF9ED-07DC-4A11-8D7F-57B35C25682E}</a:tableStyleId>
              </a:tblPr>
              <a:tblGrid>
                <a:gridCol w="1143000"/>
                <a:gridCol w="1066800"/>
                <a:gridCol w="685801"/>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Snowmobiling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US" sz="1000" b="0" i="0" u="none" strike="noStrike">
                          <a:solidFill>
                            <a:srgbClr val="000000"/>
                          </a:solidFill>
                          <a:effectLst/>
                          <a:latin typeface="Arial"/>
                        </a:rPr>
                        <a:t>Any Outdoor/Sports Activity</a:t>
                      </a:r>
                    </a:p>
                  </a:txBody>
                  <a:tcPr marL="171450" marR="0" marT="0" marB="0" anchor="ctr"/>
                </a:tc>
                <a:tc>
                  <a:txBody>
                    <a:bodyPr/>
                    <a:lstStyle/>
                    <a:p>
                      <a:pPr algn="ctr" fontAlgn="b"/>
                      <a:r>
                        <a:rPr lang="en-US" sz="1000" b="0" i="0" u="none" strike="noStrike">
                          <a:solidFill>
                            <a:srgbClr val="000000"/>
                          </a:solidFill>
                          <a:effectLst/>
                          <a:latin typeface="Arial"/>
                        </a:rPr>
                        <a:t>100%</a:t>
                      </a:r>
                    </a:p>
                  </a:txBody>
                  <a:tcPr marL="0" marR="0" marT="0" marB="0" anchor="ctr"/>
                </a:tc>
                <a:tc>
                  <a:txBody>
                    <a:bodyPr/>
                    <a:lstStyle/>
                    <a:p>
                      <a:pPr algn="ctr" fontAlgn="ctr"/>
                      <a:r>
                        <a:rPr lang="en-US" sz="1000" b="0" i="0" u="none" strike="noStrike">
                          <a:solidFill>
                            <a:srgbClr val="000000"/>
                          </a:solidFill>
                          <a:effectLst/>
                          <a:latin typeface="Arial"/>
                        </a:rPr>
                        <a:t>582</a:t>
                      </a:r>
                    </a:p>
                  </a:txBody>
                  <a:tcPr marL="0" marR="0" marT="0" marB="0" anchor="ctr"/>
                </a:tc>
              </a:tr>
              <a:tr h="304800">
                <a:tc>
                  <a:txBody>
                    <a:bodyPr/>
                    <a:lstStyle/>
                    <a:p>
                      <a:pPr algn="l" fontAlgn="b"/>
                      <a:r>
                        <a:rPr lang="en-US" sz="1000" b="0" i="0" u="none" strike="noStrike">
                          <a:solidFill>
                            <a:srgbClr val="000000"/>
                          </a:solidFill>
                          <a:effectLst/>
                          <a:latin typeface="Arial"/>
                        </a:rPr>
                        <a:t>Snowmobiling</a:t>
                      </a:r>
                    </a:p>
                  </a:txBody>
                  <a:tcPr marL="85725" marR="0" marT="0" marB="0" anchor="ctr"/>
                </a:tc>
                <a:tc>
                  <a:txBody>
                    <a:bodyPr/>
                    <a:lstStyle/>
                    <a:p>
                      <a:pPr algn="ctr" fontAlgn="b"/>
                      <a:r>
                        <a:rPr lang="en-US" sz="1000" b="0" i="0" u="none" strike="noStrike">
                          <a:solidFill>
                            <a:srgbClr val="000000"/>
                          </a:solidFill>
                          <a:effectLst/>
                          <a:latin typeface="Arial"/>
                        </a:rPr>
                        <a:t>100%</a:t>
                      </a:r>
                    </a:p>
                  </a:txBody>
                  <a:tcPr marL="0" marR="0" marT="0" marB="0" anchor="ctr"/>
                </a:tc>
                <a:tc>
                  <a:txBody>
                    <a:bodyPr/>
                    <a:lstStyle/>
                    <a:p>
                      <a:pPr algn="ctr" fontAlgn="ctr"/>
                      <a:r>
                        <a:rPr lang="en-US" sz="1000" b="0" i="0" u="none" strike="noStrike">
                          <a:solidFill>
                            <a:srgbClr val="000000"/>
                          </a:solidFill>
                          <a:effectLst/>
                          <a:latin typeface="Arial"/>
                        </a:rPr>
                        <a:t>36644</a:t>
                      </a:r>
                    </a:p>
                  </a:txBody>
                  <a:tcPr marL="0" marR="0" marT="0" marB="0" anchor="ctr"/>
                </a:tc>
              </a:tr>
              <a:tr h="228600">
                <a:tc>
                  <a:txBody>
                    <a:bodyPr/>
                    <a:lstStyle/>
                    <a:p>
                      <a:pPr algn="l" fontAlgn="b"/>
                      <a:r>
                        <a:rPr lang="en-US" sz="1000" b="0" i="0" u="none" strike="noStrike">
                          <a:solidFill>
                            <a:srgbClr val="000000"/>
                          </a:solidFill>
                          <a:effectLst/>
                          <a:latin typeface="Arial"/>
                        </a:rPr>
                        <a:t>Fishing</a:t>
                      </a:r>
                    </a:p>
                  </a:txBody>
                  <a:tcPr marL="171450" marR="0" marT="0" marB="0" anchor="ctr"/>
                </a:tc>
                <a:tc>
                  <a:txBody>
                    <a:bodyPr/>
                    <a:lstStyle/>
                    <a:p>
                      <a:pPr algn="ctr" fontAlgn="b"/>
                      <a:r>
                        <a:rPr lang="en-US" sz="1000" b="0" i="0" u="none" strike="noStrike">
                          <a:solidFill>
                            <a:srgbClr val="000000"/>
                          </a:solidFill>
                          <a:effectLst/>
                          <a:latin typeface="Arial"/>
                        </a:rPr>
                        <a:t>22%</a:t>
                      </a:r>
                    </a:p>
                  </a:txBody>
                  <a:tcPr marL="0" marR="0" marT="0" marB="0" anchor="ctr"/>
                </a:tc>
                <a:tc>
                  <a:txBody>
                    <a:bodyPr/>
                    <a:lstStyle/>
                    <a:p>
                      <a:pPr algn="ctr" fontAlgn="ctr"/>
                      <a:r>
                        <a:rPr lang="en-US" sz="1000" b="0" i="0" u="none" strike="noStrike">
                          <a:solidFill>
                            <a:srgbClr val="000000"/>
                          </a:solidFill>
                          <a:effectLst/>
                          <a:latin typeface="Arial"/>
                        </a:rPr>
                        <a:t>655</a:t>
                      </a:r>
                    </a:p>
                  </a:txBody>
                  <a:tcPr marL="0" marR="0" marT="0" marB="0" anchor="ctr"/>
                </a:tc>
              </a:tr>
              <a:tr h="325847">
                <a:tc>
                  <a:txBody>
                    <a:bodyPr/>
                    <a:lstStyle/>
                    <a:p>
                      <a:pPr algn="l" fontAlgn="b"/>
                      <a:r>
                        <a:rPr lang="en-US" sz="1000" b="0" i="0" u="none" strike="noStrike">
                          <a:solidFill>
                            <a:srgbClr val="000000"/>
                          </a:solidFill>
                          <a:effectLst/>
                          <a:latin typeface="Arial"/>
                        </a:rPr>
                        <a:t>Visit Friends or Relatives</a:t>
                      </a:r>
                    </a:p>
                  </a:txBody>
                  <a:tcPr marL="171450" marR="0" marT="0" marB="0" anchor="ctr"/>
                </a:tc>
                <a:tc>
                  <a:txBody>
                    <a:bodyPr/>
                    <a:lstStyle/>
                    <a:p>
                      <a:pPr algn="ctr" fontAlgn="b"/>
                      <a:r>
                        <a:rPr lang="en-US" sz="1000" b="0" i="0" u="none" strike="noStrike">
                          <a:solidFill>
                            <a:srgbClr val="000000"/>
                          </a:solidFill>
                          <a:effectLst/>
                          <a:latin typeface="Arial"/>
                        </a:rPr>
                        <a:t>17%</a:t>
                      </a:r>
                    </a:p>
                  </a:txBody>
                  <a:tcPr marL="0" marR="0" marT="0" marB="0" anchor="ctr"/>
                </a:tc>
                <a:tc>
                  <a:txBody>
                    <a:bodyPr/>
                    <a:lstStyle/>
                    <a:p>
                      <a:pPr algn="ctr" fontAlgn="ctr"/>
                      <a:r>
                        <a:rPr lang="en-US" sz="1000" b="0" i="0" u="none" strike="noStrike">
                          <a:solidFill>
                            <a:srgbClr val="000000"/>
                          </a:solidFill>
                          <a:effectLst/>
                          <a:latin typeface="Arial"/>
                        </a:rPr>
                        <a:t>51</a:t>
                      </a:r>
                    </a:p>
                  </a:txBody>
                  <a:tcPr marL="0" marR="0" marT="0" marB="0" anchor="ctr"/>
                </a:tc>
              </a:tr>
              <a:tr h="283753">
                <a:tc>
                  <a:txBody>
                    <a:bodyPr/>
                    <a:lstStyle/>
                    <a:p>
                      <a:pPr algn="l" fontAlgn="b"/>
                      <a:r>
                        <a:rPr lang="en-US" sz="1000" b="0" i="0" u="none" strike="noStrike">
                          <a:solidFill>
                            <a:srgbClr val="000000"/>
                          </a:solidFill>
                          <a:effectLst/>
                          <a:latin typeface="Arial"/>
                        </a:rPr>
                        <a:t>Hiking</a:t>
                      </a:r>
                    </a:p>
                  </a:txBody>
                  <a:tcPr marL="171450" marR="0" marT="0" marB="0" anchor="ctr"/>
                </a:tc>
                <a:tc>
                  <a:txBody>
                    <a:bodyPr/>
                    <a:lstStyle/>
                    <a:p>
                      <a:pPr algn="ctr" fontAlgn="b"/>
                      <a:r>
                        <a:rPr lang="en-US" sz="1000" b="0" i="0" u="none" strike="noStrike">
                          <a:solidFill>
                            <a:srgbClr val="000000"/>
                          </a:solidFill>
                          <a:effectLst/>
                          <a:latin typeface="Arial"/>
                        </a:rPr>
                        <a:t>14%</a:t>
                      </a:r>
                    </a:p>
                  </a:txBody>
                  <a:tcPr marL="0" marR="0" marT="0" marB="0" anchor="ctr"/>
                </a:tc>
                <a:tc>
                  <a:txBody>
                    <a:bodyPr/>
                    <a:lstStyle/>
                    <a:p>
                      <a:pPr algn="ctr" fontAlgn="ctr"/>
                      <a:r>
                        <a:rPr lang="en-US" sz="1000" b="0" i="0" u="none" strike="noStrike">
                          <a:solidFill>
                            <a:srgbClr val="000000"/>
                          </a:solidFill>
                          <a:effectLst/>
                          <a:latin typeface="Arial"/>
                        </a:rPr>
                        <a:t>307</a:t>
                      </a:r>
                    </a:p>
                  </a:txBody>
                  <a:tcPr marL="0" marR="0" marT="0" marB="0" anchor="ctr"/>
                </a:tc>
              </a:tr>
              <a:tr h="304800">
                <a:tc>
                  <a:txBody>
                    <a:bodyPr/>
                    <a:lstStyle/>
                    <a:p>
                      <a:pPr algn="l" fontAlgn="b"/>
                      <a:r>
                        <a:rPr lang="en-US" sz="1000" b="0" i="0" u="none" strike="noStrike" dirty="0">
                          <a:solidFill>
                            <a:srgbClr val="000000"/>
                          </a:solidFill>
                          <a:effectLst/>
                          <a:latin typeface="Arial"/>
                        </a:rPr>
                        <a:t>Cross-country Skiing</a:t>
                      </a:r>
                    </a:p>
                  </a:txBody>
                  <a:tcPr marL="85725" marR="0" marT="0" marB="0" anchor="ctr"/>
                </a:tc>
                <a:tc>
                  <a:txBody>
                    <a:bodyPr/>
                    <a:lstStyle/>
                    <a:p>
                      <a:pPr algn="ctr" fontAlgn="b"/>
                      <a:r>
                        <a:rPr lang="en-US" sz="1000" b="0" i="0" u="none" strike="noStrike">
                          <a:solidFill>
                            <a:srgbClr val="000000"/>
                          </a:solidFill>
                          <a:effectLst/>
                          <a:latin typeface="Arial"/>
                        </a:rPr>
                        <a:t>11%</a:t>
                      </a:r>
                    </a:p>
                  </a:txBody>
                  <a:tcPr marL="0" marR="0" marT="0" marB="0" anchor="ctr"/>
                </a:tc>
                <a:tc>
                  <a:txBody>
                    <a:bodyPr/>
                    <a:lstStyle/>
                    <a:p>
                      <a:pPr algn="ctr" fontAlgn="ctr"/>
                      <a:r>
                        <a:rPr lang="en-US" sz="1000" b="0" i="0" u="none" strike="noStrike">
                          <a:solidFill>
                            <a:srgbClr val="000000"/>
                          </a:solidFill>
                          <a:effectLst/>
                          <a:latin typeface="Arial"/>
                        </a:rPr>
                        <a:t>3120</a:t>
                      </a:r>
                    </a:p>
                  </a:txBody>
                  <a:tcPr marL="0" marR="0" marT="0" marB="0" anchor="ctr"/>
                </a:tc>
              </a:tr>
              <a:tr h="243783">
                <a:tc>
                  <a:txBody>
                    <a:bodyPr/>
                    <a:lstStyle/>
                    <a:p>
                      <a:pPr algn="l" fontAlgn="b"/>
                      <a:r>
                        <a:rPr lang="en-US" sz="1000" b="0" i="0" u="none" strike="noStrike">
                          <a:solidFill>
                            <a:srgbClr val="000000"/>
                          </a:solidFill>
                          <a:effectLst/>
                          <a:latin typeface="Arial"/>
                        </a:rPr>
                        <a:t>Wildlife/Bird watching</a:t>
                      </a:r>
                    </a:p>
                  </a:txBody>
                  <a:tcPr marL="85725" marR="0" marT="0" marB="0" anchor="ctr"/>
                </a:tc>
                <a:tc>
                  <a:txBody>
                    <a:bodyPr/>
                    <a:lstStyle/>
                    <a:p>
                      <a:pPr algn="ctr" fontAlgn="b"/>
                      <a:r>
                        <a:rPr lang="en-US" sz="1000" b="0" i="0" u="none" strike="noStrike">
                          <a:solidFill>
                            <a:srgbClr val="000000"/>
                          </a:solidFill>
                          <a:effectLst/>
                          <a:latin typeface="Arial"/>
                        </a:rPr>
                        <a:t>9%</a:t>
                      </a:r>
                    </a:p>
                  </a:txBody>
                  <a:tcPr marL="0" marR="0" marT="0" marB="0" anchor="ctr"/>
                </a:tc>
                <a:tc>
                  <a:txBody>
                    <a:bodyPr/>
                    <a:lstStyle/>
                    <a:p>
                      <a:pPr algn="ctr" fontAlgn="ctr"/>
                      <a:r>
                        <a:rPr lang="en-US" sz="1000" b="0" i="0" u="none" strike="noStrike">
                          <a:solidFill>
                            <a:srgbClr val="000000"/>
                          </a:solidFill>
                          <a:effectLst/>
                          <a:latin typeface="Arial"/>
                        </a:rPr>
                        <a:t>385</a:t>
                      </a:r>
                    </a:p>
                  </a:txBody>
                  <a:tcPr marL="0" marR="0" marT="0" marB="0" anchor="ctr"/>
                </a:tc>
              </a:tr>
              <a:tr h="213417">
                <a:tc>
                  <a:txBody>
                    <a:bodyPr/>
                    <a:lstStyle/>
                    <a:p>
                      <a:pPr algn="l" fontAlgn="b"/>
                      <a:r>
                        <a:rPr lang="en-US" sz="1000" b="0" i="0" u="none" strike="noStrike">
                          <a:solidFill>
                            <a:srgbClr val="000000"/>
                          </a:solidFill>
                          <a:effectLst/>
                          <a:latin typeface="Arial"/>
                        </a:rPr>
                        <a:t>Play a sport</a:t>
                      </a:r>
                    </a:p>
                  </a:txBody>
                  <a:tcPr marL="85725" marR="0" marT="0" marB="0" anchor="ctr"/>
                </a:tc>
                <a:tc>
                  <a:txBody>
                    <a:bodyPr/>
                    <a:lstStyle/>
                    <a:p>
                      <a:pPr algn="ctr" fontAlgn="b"/>
                      <a:r>
                        <a:rPr lang="en-US" sz="1000" b="0" i="0" u="none" strike="noStrike">
                          <a:solidFill>
                            <a:srgbClr val="000000"/>
                          </a:solidFill>
                          <a:effectLst/>
                          <a:latin typeface="Arial"/>
                        </a:rPr>
                        <a:t>7%</a:t>
                      </a:r>
                    </a:p>
                  </a:txBody>
                  <a:tcPr marL="0" marR="0" marT="0" marB="0" anchor="ctr"/>
                </a:tc>
                <a:tc>
                  <a:txBody>
                    <a:bodyPr/>
                    <a:lstStyle/>
                    <a:p>
                      <a:pPr algn="ctr" fontAlgn="ctr"/>
                      <a:r>
                        <a:rPr lang="en-US" sz="1000" b="0" i="0" u="none" strike="noStrike">
                          <a:solidFill>
                            <a:srgbClr val="000000"/>
                          </a:solidFill>
                          <a:effectLst/>
                          <a:latin typeface="Arial"/>
                        </a:rPr>
                        <a:t>339</a:t>
                      </a:r>
                    </a:p>
                  </a:txBody>
                  <a:tcPr marL="0" marR="0" marT="0" marB="0" anchor="ctr"/>
                </a:tc>
              </a:tr>
              <a:tr h="203906">
                <a:tc>
                  <a:txBody>
                    <a:bodyPr/>
                    <a:lstStyle/>
                    <a:p>
                      <a:pPr algn="l" fontAlgn="b"/>
                      <a:r>
                        <a:rPr lang="en-US" sz="1000" b="0" i="0" u="none" strike="noStrike">
                          <a:solidFill>
                            <a:srgbClr val="000000"/>
                          </a:solidFill>
                          <a:effectLst/>
                          <a:latin typeface="Arial"/>
                        </a:rPr>
                        <a:t>Skiing/Snowboarding</a:t>
                      </a:r>
                    </a:p>
                  </a:txBody>
                  <a:tcPr marL="85725" marR="0" marT="0" marB="0" anchor="ctr"/>
                </a:tc>
                <a:tc>
                  <a:txBody>
                    <a:bodyPr/>
                    <a:lstStyle/>
                    <a:p>
                      <a:pPr algn="ctr" fontAlgn="b"/>
                      <a:r>
                        <a:rPr lang="en-US" sz="1000" b="0" i="0" u="none" strike="noStrike">
                          <a:solidFill>
                            <a:srgbClr val="000000"/>
                          </a:solidFill>
                          <a:effectLst/>
                          <a:latin typeface="Arial"/>
                        </a:rPr>
                        <a:t>7%</a:t>
                      </a:r>
                    </a:p>
                  </a:txBody>
                  <a:tcPr marL="0" marR="0" marT="0" marB="0" anchor="ctr"/>
                </a:tc>
                <a:tc>
                  <a:txBody>
                    <a:bodyPr/>
                    <a:lstStyle/>
                    <a:p>
                      <a:pPr algn="ctr" fontAlgn="ctr"/>
                      <a:r>
                        <a:rPr lang="en-US" sz="1000" b="0" i="0" u="none" strike="noStrike">
                          <a:solidFill>
                            <a:srgbClr val="000000"/>
                          </a:solidFill>
                          <a:effectLst/>
                          <a:latin typeface="Arial"/>
                        </a:rPr>
                        <a:t>994</a:t>
                      </a:r>
                    </a:p>
                  </a:txBody>
                  <a:tcPr marL="0" marR="0" marT="0" marB="0" anchor="ctr"/>
                </a:tc>
              </a:tr>
              <a:tr h="314302">
                <a:tc>
                  <a:txBody>
                    <a:bodyPr/>
                    <a:lstStyle/>
                    <a:p>
                      <a:pPr algn="l" fontAlgn="b"/>
                      <a:r>
                        <a:rPr lang="en-US" sz="1000" b="0" i="0" u="none" strike="noStrike">
                          <a:solidFill>
                            <a:srgbClr val="000000"/>
                          </a:solidFill>
                          <a:effectLst/>
                          <a:latin typeface="Arial"/>
                        </a:rPr>
                        <a:t>Restaurant or bar</a:t>
                      </a:r>
                    </a:p>
                  </a:txBody>
                  <a:tcPr marL="85725" marR="0" marT="0" marB="0" anchor="ctr"/>
                </a:tc>
                <a:tc>
                  <a:txBody>
                    <a:bodyPr/>
                    <a:lstStyle/>
                    <a:p>
                      <a:pPr algn="ctr" fontAlgn="b"/>
                      <a:r>
                        <a:rPr lang="en-US" sz="1000" b="0" i="0" u="none" strike="noStrike">
                          <a:solidFill>
                            <a:srgbClr val="000000"/>
                          </a:solidFill>
                          <a:effectLst/>
                          <a:latin typeface="Arial"/>
                        </a:rPr>
                        <a:t>6%</a:t>
                      </a:r>
                    </a:p>
                  </a:txBody>
                  <a:tcPr marL="0" marR="0" marT="0" marB="0" anchor="ctr"/>
                </a:tc>
                <a:tc>
                  <a:txBody>
                    <a:bodyPr/>
                    <a:lstStyle/>
                    <a:p>
                      <a:pPr algn="ctr" fontAlgn="ctr"/>
                      <a:r>
                        <a:rPr lang="en-US" sz="1000" b="0" i="0" u="none" strike="noStrike" dirty="0">
                          <a:solidFill>
                            <a:srgbClr val="000000"/>
                          </a:solidFill>
                          <a:effectLst/>
                          <a:latin typeface="Arial"/>
                        </a:rPr>
                        <a:t>86</a:t>
                      </a:r>
                    </a:p>
                  </a:txBody>
                  <a:tcPr marL="0" marR="0" marT="0" marB="0" anchor="ctr"/>
                </a:tc>
              </a:tr>
            </a:tbl>
          </a:graphicData>
        </a:graphic>
      </p:graphicFrame>
      <p:sp>
        <p:nvSpPr>
          <p:cNvPr id="2359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5BBE368-0A35-448C-9E48-A5D8E5B00CDA}" type="slidenum">
              <a:rPr lang="en-CA" smtClean="0">
                <a:solidFill>
                  <a:srgbClr val="660033"/>
                </a:solidFill>
              </a:rPr>
              <a:pPr eaLnBrk="1" hangingPunct="1"/>
              <a:t>12</a:t>
            </a:fld>
            <a:endParaRPr lang="en-CA" smtClean="0">
              <a:solidFill>
                <a:srgbClr val="660033"/>
              </a:solidFill>
            </a:endParaRPr>
          </a:p>
        </p:txBody>
      </p:sp>
      <p:sp>
        <p:nvSpPr>
          <p:cNvPr id="11"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graphicFrame>
        <p:nvGraphicFramePr>
          <p:cNvPr id="8" name="Group 253"/>
          <p:cNvGraphicFramePr>
            <a:graphicFrameLocks noGrp="1"/>
          </p:cNvGraphicFramePr>
          <p:nvPr>
            <p:ph sz="half" idx="1"/>
            <p:extLst>
              <p:ext uri="{D42A27DB-BD31-4B8C-83A1-F6EECF244321}">
                <p14:modId xmlns:p14="http://schemas.microsoft.com/office/powerpoint/2010/main" val="1497307519"/>
              </p:ext>
            </p:extLst>
          </p:nvPr>
        </p:nvGraphicFramePr>
        <p:xfrm>
          <a:off x="3048000" y="1600200"/>
          <a:ext cx="2971800" cy="3389111"/>
        </p:xfrm>
        <a:graphic>
          <a:graphicData uri="http://schemas.openxmlformats.org/drawingml/2006/table">
            <a:tbl>
              <a:tblPr firstRow="1" bandRow="1">
                <a:tableStyleId>{9DCAF9ED-07DC-4A11-8D7F-57B35C25682E}</a:tableStyleId>
              </a:tblPr>
              <a:tblGrid>
                <a:gridCol w="1219200"/>
                <a:gridCol w="1066800"/>
                <a:gridCol w="685800"/>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Snowmobiling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US" sz="1000" b="0" i="0" u="none" strike="noStrike">
                          <a:solidFill>
                            <a:srgbClr val="000000"/>
                          </a:solidFill>
                          <a:effectLst/>
                          <a:latin typeface="Arial"/>
                        </a:rPr>
                        <a:t>Hunting</a:t>
                      </a:r>
                    </a:p>
                  </a:txBody>
                  <a:tcPr marL="171450" marR="0" marT="0" marB="0" anchor="ctr"/>
                </a:tc>
                <a:tc>
                  <a:txBody>
                    <a:bodyPr/>
                    <a:lstStyle/>
                    <a:p>
                      <a:pPr algn="ctr" fontAlgn="b"/>
                      <a:r>
                        <a:rPr lang="en-US" sz="1000" b="0" i="0" u="none" strike="noStrike">
                          <a:solidFill>
                            <a:srgbClr val="000000"/>
                          </a:solidFill>
                          <a:effectLst/>
                          <a:latin typeface="Arial"/>
                        </a:rPr>
                        <a:t>5%</a:t>
                      </a:r>
                    </a:p>
                  </a:txBody>
                  <a:tcPr marL="0" marR="0" marT="0" marB="0" anchor="ctr"/>
                </a:tc>
                <a:tc>
                  <a:txBody>
                    <a:bodyPr/>
                    <a:lstStyle/>
                    <a:p>
                      <a:pPr algn="ctr" fontAlgn="ctr"/>
                      <a:r>
                        <a:rPr lang="en-US" sz="1000" b="0" i="0" u="none" strike="noStrike">
                          <a:solidFill>
                            <a:srgbClr val="000000"/>
                          </a:solidFill>
                          <a:effectLst/>
                          <a:latin typeface="Arial"/>
                        </a:rPr>
                        <a:t>1112</a:t>
                      </a:r>
                    </a:p>
                  </a:txBody>
                  <a:tcPr marL="0" marR="0" marT="0" marB="0" anchor="ctr"/>
                </a:tc>
              </a:tr>
              <a:tr h="304800">
                <a:tc>
                  <a:txBody>
                    <a:bodyPr/>
                    <a:lstStyle/>
                    <a:p>
                      <a:pPr algn="l" fontAlgn="b"/>
                      <a:r>
                        <a:rPr lang="en-US" sz="1000" b="0" i="0" u="none" strike="noStrike">
                          <a:solidFill>
                            <a:srgbClr val="000000"/>
                          </a:solidFill>
                          <a:effectLst/>
                          <a:latin typeface="Arial"/>
                        </a:rPr>
                        <a:t>Sightseeing</a:t>
                      </a:r>
                    </a:p>
                  </a:txBody>
                  <a:tcPr marL="85725" marR="0" marT="0" marB="0" anchor="ctr"/>
                </a:tc>
                <a:tc>
                  <a:txBody>
                    <a:bodyPr/>
                    <a:lstStyle/>
                    <a:p>
                      <a:pPr algn="ctr" fontAlgn="b"/>
                      <a:r>
                        <a:rPr lang="en-US" sz="1000" b="0" i="0" u="none" strike="noStrike">
                          <a:solidFill>
                            <a:srgbClr val="000000"/>
                          </a:solidFill>
                          <a:effectLst/>
                          <a:latin typeface="Arial"/>
                        </a:rPr>
                        <a:t>5%</a:t>
                      </a:r>
                    </a:p>
                  </a:txBody>
                  <a:tcPr marL="0" marR="0" marT="0" marB="0" anchor="ctr"/>
                </a:tc>
                <a:tc>
                  <a:txBody>
                    <a:bodyPr/>
                    <a:lstStyle/>
                    <a:p>
                      <a:pPr algn="ctr" fontAlgn="ctr"/>
                      <a:r>
                        <a:rPr lang="en-US" sz="1000" b="0" i="0" u="none" strike="noStrike">
                          <a:solidFill>
                            <a:srgbClr val="000000"/>
                          </a:solidFill>
                          <a:effectLst/>
                          <a:latin typeface="Arial"/>
                        </a:rPr>
                        <a:t>77</a:t>
                      </a:r>
                    </a:p>
                  </a:txBody>
                  <a:tcPr marL="0" marR="0" marT="0" marB="0" anchor="ctr"/>
                </a:tc>
              </a:tr>
              <a:tr h="228600">
                <a:tc>
                  <a:txBody>
                    <a:bodyPr/>
                    <a:lstStyle/>
                    <a:p>
                      <a:pPr algn="l" fontAlgn="b"/>
                      <a:r>
                        <a:rPr lang="en-US" sz="1000" b="0" i="0" u="none" strike="noStrike">
                          <a:solidFill>
                            <a:srgbClr val="000000"/>
                          </a:solidFill>
                          <a:effectLst/>
                          <a:latin typeface="Arial"/>
                        </a:rPr>
                        <a:t>Boating</a:t>
                      </a:r>
                    </a:p>
                  </a:txBody>
                  <a:tcPr marL="171450" marR="0" marT="0" marB="0" anchor="ctr"/>
                </a:tc>
                <a:tc>
                  <a:txBody>
                    <a:bodyPr/>
                    <a:lstStyle/>
                    <a:p>
                      <a:pPr algn="ctr" fontAlgn="b"/>
                      <a:r>
                        <a:rPr lang="en-US" sz="1000" b="0" i="0" u="none" strike="noStrike">
                          <a:solidFill>
                            <a:srgbClr val="000000"/>
                          </a:solidFill>
                          <a:effectLst/>
                          <a:latin typeface="Arial"/>
                        </a:rPr>
                        <a:t>4%</a:t>
                      </a:r>
                    </a:p>
                  </a:txBody>
                  <a:tcPr marL="0" marR="0" marT="0" marB="0" anchor="ctr"/>
                </a:tc>
                <a:tc>
                  <a:txBody>
                    <a:bodyPr/>
                    <a:lstStyle/>
                    <a:p>
                      <a:pPr algn="ctr" fontAlgn="ctr"/>
                      <a:r>
                        <a:rPr lang="en-US" sz="1000" b="0" i="0" u="none" strike="noStrike">
                          <a:solidFill>
                            <a:srgbClr val="000000"/>
                          </a:solidFill>
                          <a:effectLst/>
                          <a:latin typeface="Arial"/>
                        </a:rPr>
                        <a:t>107</a:t>
                      </a:r>
                    </a:p>
                  </a:txBody>
                  <a:tcPr marL="0" marR="0" marT="0" marB="0" anchor="ctr"/>
                </a:tc>
              </a:tr>
              <a:tr h="325847">
                <a:tc>
                  <a:txBody>
                    <a:bodyPr/>
                    <a:lstStyle/>
                    <a:p>
                      <a:pPr algn="l" fontAlgn="b"/>
                      <a:r>
                        <a:rPr lang="en-US" sz="1000" b="0" i="0" u="none" strike="noStrike">
                          <a:solidFill>
                            <a:srgbClr val="000000"/>
                          </a:solidFill>
                          <a:effectLst/>
                          <a:latin typeface="Arial"/>
                        </a:rPr>
                        <a:t>Museums/Art Galleries</a:t>
                      </a:r>
                    </a:p>
                  </a:txBody>
                  <a:tcPr marL="85725" marR="0" marT="0" marB="0" anchor="ctr"/>
                </a:tc>
                <a:tc>
                  <a:txBody>
                    <a:bodyPr/>
                    <a:lstStyle/>
                    <a:p>
                      <a:pPr algn="ctr" fontAlgn="b"/>
                      <a:r>
                        <a:rPr lang="en-US" sz="1000" b="0" i="0" u="none" strike="noStrike">
                          <a:solidFill>
                            <a:srgbClr val="000000"/>
                          </a:solidFill>
                          <a:effectLst/>
                          <a:latin typeface="Arial"/>
                        </a:rPr>
                        <a:t>4%</a:t>
                      </a:r>
                    </a:p>
                  </a:txBody>
                  <a:tcPr marL="0" marR="0" marT="0" marB="0" anchor="ctr"/>
                </a:tc>
                <a:tc>
                  <a:txBody>
                    <a:bodyPr/>
                    <a:lstStyle/>
                    <a:p>
                      <a:pPr algn="ctr" fontAlgn="ctr"/>
                      <a:r>
                        <a:rPr lang="en-US" sz="1000" b="0" i="0" u="none" strike="noStrike">
                          <a:solidFill>
                            <a:srgbClr val="000000"/>
                          </a:solidFill>
                          <a:effectLst/>
                          <a:latin typeface="Arial"/>
                        </a:rPr>
                        <a:t>148</a:t>
                      </a:r>
                    </a:p>
                  </a:txBody>
                  <a:tcPr marL="0" marR="0" marT="0" marB="0" anchor="ctr"/>
                </a:tc>
              </a:tr>
              <a:tr h="259056">
                <a:tc>
                  <a:txBody>
                    <a:bodyPr/>
                    <a:lstStyle/>
                    <a:p>
                      <a:pPr algn="l" fontAlgn="b"/>
                      <a:r>
                        <a:rPr lang="en-US" sz="1000" b="0" i="0" u="none" strike="noStrike">
                          <a:solidFill>
                            <a:srgbClr val="000000"/>
                          </a:solidFill>
                          <a:effectLst/>
                          <a:latin typeface="Arial"/>
                        </a:rPr>
                        <a:t>Canoeing</a:t>
                      </a:r>
                    </a:p>
                  </a:txBody>
                  <a:tcPr marL="171450" marR="0" marT="0" marB="0" anchor="ctr"/>
                </a:tc>
                <a:tc>
                  <a:txBody>
                    <a:bodyPr/>
                    <a:lstStyle/>
                    <a:p>
                      <a:pPr algn="ctr" fontAlgn="b"/>
                      <a:r>
                        <a:rPr lang="en-US" sz="1000" b="0" i="0" u="none" strike="noStrike">
                          <a:solidFill>
                            <a:srgbClr val="000000"/>
                          </a:solidFill>
                          <a:effectLst/>
                          <a:latin typeface="Arial"/>
                        </a:rPr>
                        <a:t>4%</a:t>
                      </a:r>
                    </a:p>
                  </a:txBody>
                  <a:tcPr marL="0" marR="0" marT="0" marB="0" anchor="ctr"/>
                </a:tc>
                <a:tc>
                  <a:txBody>
                    <a:bodyPr/>
                    <a:lstStyle/>
                    <a:p>
                      <a:pPr algn="ctr" fontAlgn="ctr"/>
                      <a:r>
                        <a:rPr lang="en-US" sz="1000" b="0" i="0" u="none" strike="noStrike">
                          <a:solidFill>
                            <a:srgbClr val="000000"/>
                          </a:solidFill>
                          <a:effectLst/>
                          <a:latin typeface="Arial"/>
                        </a:rPr>
                        <a:t>183</a:t>
                      </a:r>
                    </a:p>
                  </a:txBody>
                  <a:tcPr marL="0" marR="0" marT="0" marB="0" anchor="ctr"/>
                </a:tc>
              </a:tr>
              <a:tr h="304800">
                <a:tc>
                  <a:txBody>
                    <a:bodyPr/>
                    <a:lstStyle/>
                    <a:p>
                      <a:pPr algn="l" fontAlgn="b"/>
                      <a:r>
                        <a:rPr lang="en-US" sz="1000" b="0" i="0" u="none" strike="noStrike">
                          <a:solidFill>
                            <a:srgbClr val="000000"/>
                          </a:solidFill>
                          <a:effectLst/>
                          <a:latin typeface="Arial"/>
                        </a:rPr>
                        <a:t>Shopping</a:t>
                      </a:r>
                    </a:p>
                  </a:txBody>
                  <a:tcPr marL="85725" marR="0" marT="0" marB="0" anchor="ctr"/>
                </a:tc>
                <a:tc>
                  <a:txBody>
                    <a:bodyPr/>
                    <a:lstStyle/>
                    <a:p>
                      <a:pPr algn="ctr" fontAlgn="b"/>
                      <a:r>
                        <a:rPr lang="en-US" sz="1000" b="0" i="0" u="none" strike="noStrike">
                          <a:solidFill>
                            <a:srgbClr val="000000"/>
                          </a:solidFill>
                          <a:effectLst/>
                          <a:latin typeface="Arial"/>
                        </a:rPr>
                        <a:t>4%</a:t>
                      </a:r>
                    </a:p>
                  </a:txBody>
                  <a:tcPr marL="0" marR="0" marT="0" marB="0" anchor="ctr"/>
                </a:tc>
                <a:tc>
                  <a:txBody>
                    <a:bodyPr/>
                    <a:lstStyle/>
                    <a:p>
                      <a:pPr algn="ctr" fontAlgn="ctr"/>
                      <a:r>
                        <a:rPr lang="en-US" sz="1000" b="0" i="0" u="none" strike="noStrike">
                          <a:solidFill>
                            <a:srgbClr val="000000"/>
                          </a:solidFill>
                          <a:effectLst/>
                          <a:latin typeface="Arial"/>
                        </a:rPr>
                        <a:t>44</a:t>
                      </a:r>
                    </a:p>
                  </a:txBody>
                  <a:tcPr marL="0" marR="0" marT="0" marB="0" anchor="ctr"/>
                </a:tc>
              </a:tr>
              <a:tr h="243783">
                <a:tc>
                  <a:txBody>
                    <a:bodyPr/>
                    <a:lstStyle/>
                    <a:p>
                      <a:pPr algn="l" fontAlgn="b"/>
                      <a:r>
                        <a:rPr lang="en-US" sz="1000" b="0" i="0" u="none" strike="noStrike">
                          <a:solidFill>
                            <a:srgbClr val="000000"/>
                          </a:solidFill>
                          <a:effectLst/>
                          <a:latin typeface="Arial"/>
                        </a:rPr>
                        <a:t>National/Provincial Nature Parks</a:t>
                      </a:r>
                    </a:p>
                  </a:txBody>
                  <a:tcPr marL="171450" marR="0" marT="0" marB="0" anchor="ctr"/>
                </a:tc>
                <a:tc>
                  <a:txBody>
                    <a:bodyPr/>
                    <a:lstStyle/>
                    <a:p>
                      <a:pPr algn="ctr" fontAlgn="b"/>
                      <a:r>
                        <a:rPr lang="en-US" sz="1000" b="0" i="0" u="none" strike="noStrike">
                          <a:solidFill>
                            <a:srgbClr val="000000"/>
                          </a:solidFill>
                          <a:effectLst/>
                          <a:latin typeface="Arial"/>
                        </a:rPr>
                        <a:t>4%</a:t>
                      </a:r>
                    </a:p>
                  </a:txBody>
                  <a:tcPr marL="0" marR="0" marT="0" marB="0" anchor="ctr"/>
                </a:tc>
                <a:tc>
                  <a:txBody>
                    <a:bodyPr/>
                    <a:lstStyle/>
                    <a:p>
                      <a:pPr algn="ctr" fontAlgn="ctr"/>
                      <a:r>
                        <a:rPr lang="en-US" sz="1000" b="0" i="0" u="none" strike="noStrike">
                          <a:solidFill>
                            <a:srgbClr val="000000"/>
                          </a:solidFill>
                          <a:effectLst/>
                          <a:latin typeface="Arial"/>
                        </a:rPr>
                        <a:t>139</a:t>
                      </a:r>
                    </a:p>
                  </a:txBody>
                  <a:tcPr marL="0" marR="0" marT="0" marB="0" anchor="ctr"/>
                </a:tc>
              </a:tr>
              <a:tr h="213417">
                <a:tc>
                  <a:txBody>
                    <a:bodyPr/>
                    <a:lstStyle/>
                    <a:p>
                      <a:pPr algn="l" fontAlgn="b"/>
                      <a:r>
                        <a:rPr lang="en-US" sz="1000" b="0" i="0" u="none" strike="noStrike">
                          <a:solidFill>
                            <a:srgbClr val="000000"/>
                          </a:solidFill>
                          <a:effectLst/>
                          <a:latin typeface="Arial"/>
                        </a:rPr>
                        <a:t>Zoos/Aquariums/Botanical Gardens</a:t>
                      </a:r>
                    </a:p>
                  </a:txBody>
                  <a:tcPr marL="85725" marR="0" marT="0" marB="0" anchor="ctr"/>
                </a:tc>
                <a:tc>
                  <a:txBody>
                    <a:bodyPr/>
                    <a:lstStyle/>
                    <a:p>
                      <a:pPr algn="ctr" fontAlgn="b"/>
                      <a:r>
                        <a:rPr lang="en-US" sz="1000" b="0" i="0" u="none" strike="noStrike">
                          <a:solidFill>
                            <a:srgbClr val="000000"/>
                          </a:solidFill>
                          <a:effectLst/>
                          <a:latin typeface="Arial"/>
                        </a:rPr>
                        <a:t>4%</a:t>
                      </a:r>
                    </a:p>
                  </a:txBody>
                  <a:tcPr marL="0" marR="0" marT="0" marB="0" anchor="ctr"/>
                </a:tc>
                <a:tc>
                  <a:txBody>
                    <a:bodyPr/>
                    <a:lstStyle/>
                    <a:p>
                      <a:pPr algn="ctr" fontAlgn="ctr"/>
                      <a:r>
                        <a:rPr lang="en-US" sz="1000" b="0" i="0" u="none" strike="noStrike">
                          <a:solidFill>
                            <a:srgbClr val="000000"/>
                          </a:solidFill>
                          <a:effectLst/>
                          <a:latin typeface="Arial"/>
                        </a:rPr>
                        <a:t>229</a:t>
                      </a:r>
                    </a:p>
                  </a:txBody>
                  <a:tcPr marL="0" marR="0" marT="0" marB="0" anchor="ctr"/>
                </a:tc>
              </a:tr>
              <a:tr h="203906">
                <a:tc>
                  <a:txBody>
                    <a:bodyPr/>
                    <a:lstStyle/>
                    <a:p>
                      <a:pPr algn="l" fontAlgn="b"/>
                      <a:r>
                        <a:rPr lang="en-US" sz="1000" b="0" i="0" u="none" strike="noStrike">
                          <a:solidFill>
                            <a:srgbClr val="000000"/>
                          </a:solidFill>
                          <a:effectLst/>
                          <a:latin typeface="Arial"/>
                        </a:rPr>
                        <a:t>Historic Sites</a:t>
                      </a:r>
                    </a:p>
                  </a:txBody>
                  <a:tcPr marL="85725" marR="0" marT="0" marB="0" anchor="ctr"/>
                </a:tc>
                <a:tc>
                  <a:txBody>
                    <a:bodyPr/>
                    <a:lstStyle/>
                    <a:p>
                      <a:pPr algn="ctr" fontAlgn="b"/>
                      <a:r>
                        <a:rPr lang="en-US" sz="1000" b="0" i="0" u="none" strike="noStrike">
                          <a:solidFill>
                            <a:srgbClr val="000000"/>
                          </a:solidFill>
                          <a:effectLst/>
                          <a:latin typeface="Arial"/>
                        </a:rPr>
                        <a:t>4%</a:t>
                      </a:r>
                    </a:p>
                  </a:txBody>
                  <a:tcPr marL="0" marR="0" marT="0" marB="0" anchor="ctr"/>
                </a:tc>
                <a:tc>
                  <a:txBody>
                    <a:bodyPr/>
                    <a:lstStyle/>
                    <a:p>
                      <a:pPr algn="ctr" fontAlgn="ctr"/>
                      <a:r>
                        <a:rPr lang="en-US" sz="1000" b="0" i="0" u="none" strike="noStrike">
                          <a:solidFill>
                            <a:srgbClr val="000000"/>
                          </a:solidFill>
                          <a:effectLst/>
                          <a:latin typeface="Arial"/>
                        </a:rPr>
                        <a:t>109</a:t>
                      </a:r>
                    </a:p>
                  </a:txBody>
                  <a:tcPr marL="0" marR="0" marT="0" marB="0" anchor="ctr"/>
                </a:tc>
              </a:tr>
              <a:tr h="314302">
                <a:tc>
                  <a:txBody>
                    <a:bodyPr/>
                    <a:lstStyle/>
                    <a:p>
                      <a:pPr algn="l" fontAlgn="b"/>
                      <a:r>
                        <a:rPr lang="en-US" sz="1000" b="0" i="0" u="none" strike="noStrike">
                          <a:solidFill>
                            <a:srgbClr val="000000"/>
                          </a:solidFill>
                          <a:effectLst/>
                          <a:latin typeface="Arial"/>
                        </a:rPr>
                        <a:t>Cultural Performances</a:t>
                      </a:r>
                    </a:p>
                  </a:txBody>
                  <a:tcPr marL="85725" marR="0" marT="0" marB="0" anchor="ctr"/>
                </a:tc>
                <a:tc>
                  <a:txBody>
                    <a:bodyPr/>
                    <a:lstStyle/>
                    <a:p>
                      <a:pPr algn="ctr" fontAlgn="b"/>
                      <a:r>
                        <a:rPr lang="en-US" sz="1000" b="0" i="0" u="none" strike="noStrike">
                          <a:solidFill>
                            <a:srgbClr val="000000"/>
                          </a:solidFill>
                          <a:effectLst/>
                          <a:latin typeface="Arial"/>
                        </a:rPr>
                        <a:t>4%</a:t>
                      </a:r>
                    </a:p>
                  </a:txBody>
                  <a:tcPr marL="0" marR="0" marT="0" marB="0" anchor="ctr"/>
                </a:tc>
                <a:tc>
                  <a:txBody>
                    <a:bodyPr/>
                    <a:lstStyle/>
                    <a:p>
                      <a:pPr algn="ctr" fontAlgn="ctr"/>
                      <a:r>
                        <a:rPr lang="en-US" sz="1000" b="0" i="0" u="none" strike="noStrike" dirty="0">
                          <a:solidFill>
                            <a:srgbClr val="000000"/>
                          </a:solidFill>
                          <a:effectLst/>
                          <a:latin typeface="Arial"/>
                        </a:rPr>
                        <a:t>87</a:t>
                      </a:r>
                    </a:p>
                  </a:txBody>
                  <a:tcPr marL="0" marR="0" marT="0" marB="0" anchor="ctr"/>
                </a:tc>
              </a:tr>
            </a:tbl>
          </a:graphicData>
        </a:graphic>
      </p:graphicFrame>
      <p:graphicFrame>
        <p:nvGraphicFramePr>
          <p:cNvPr id="12" name="Group 253"/>
          <p:cNvGraphicFramePr>
            <a:graphicFrameLocks noGrp="1"/>
          </p:cNvGraphicFramePr>
          <p:nvPr>
            <p:ph sz="half" idx="1"/>
            <p:extLst>
              <p:ext uri="{D42A27DB-BD31-4B8C-83A1-F6EECF244321}">
                <p14:modId xmlns:p14="http://schemas.microsoft.com/office/powerpoint/2010/main" val="1769678293"/>
              </p:ext>
            </p:extLst>
          </p:nvPr>
        </p:nvGraphicFramePr>
        <p:xfrm>
          <a:off x="6172200" y="1600200"/>
          <a:ext cx="2895601" cy="3261408"/>
        </p:xfrm>
        <a:graphic>
          <a:graphicData uri="http://schemas.openxmlformats.org/drawingml/2006/table">
            <a:tbl>
              <a:tblPr firstRow="1" bandRow="1">
                <a:tableStyleId>{9DCAF9ED-07DC-4A11-8D7F-57B35C25682E}</a:tableStyleId>
              </a:tblPr>
              <a:tblGrid>
                <a:gridCol w="990600"/>
                <a:gridCol w="1160418"/>
                <a:gridCol w="744583"/>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Snowmobiling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US" sz="1000" b="0" i="0" u="none" strike="noStrike" dirty="0">
                          <a:solidFill>
                            <a:srgbClr val="000000"/>
                          </a:solidFill>
                          <a:effectLst/>
                          <a:latin typeface="Arial"/>
                        </a:rPr>
                        <a:t>Indigenous</a:t>
                      </a:r>
                    </a:p>
                  </a:txBody>
                  <a:tcPr marL="171450" marR="0" marT="0" marB="0" anchor="ctr"/>
                </a:tc>
                <a:tc>
                  <a:txBody>
                    <a:bodyPr/>
                    <a:lstStyle/>
                    <a:p>
                      <a:pPr algn="ctr" fontAlgn="b"/>
                      <a:r>
                        <a:rPr lang="en-US" sz="1000" b="0" i="0" u="none" strike="noStrike" dirty="0">
                          <a:solidFill>
                            <a:srgbClr val="000000"/>
                          </a:solidFill>
                          <a:effectLst/>
                          <a:latin typeface="Arial"/>
                        </a:rPr>
                        <a:t>3%</a:t>
                      </a:r>
                    </a:p>
                  </a:txBody>
                  <a:tcPr marL="0" marR="0" marT="0" marB="0" anchor="ctr"/>
                </a:tc>
                <a:tc>
                  <a:txBody>
                    <a:bodyPr/>
                    <a:lstStyle/>
                    <a:p>
                      <a:pPr algn="ctr" fontAlgn="ctr"/>
                      <a:r>
                        <a:rPr lang="en-US" sz="1000" b="0" i="0" u="none" strike="noStrike">
                          <a:solidFill>
                            <a:srgbClr val="000000"/>
                          </a:solidFill>
                          <a:effectLst/>
                          <a:latin typeface="Arial"/>
                        </a:rPr>
                        <a:t>1948</a:t>
                      </a:r>
                    </a:p>
                  </a:txBody>
                  <a:tcPr marL="0" marR="0" marT="0" marB="0" anchor="ctr"/>
                </a:tc>
              </a:tr>
              <a:tr h="304800">
                <a:tc>
                  <a:txBody>
                    <a:bodyPr/>
                    <a:lstStyle/>
                    <a:p>
                      <a:pPr algn="l" fontAlgn="b"/>
                      <a:r>
                        <a:rPr lang="en-US" sz="1000" b="0" i="0" u="none" strike="noStrike">
                          <a:solidFill>
                            <a:srgbClr val="000000"/>
                          </a:solidFill>
                          <a:effectLst/>
                          <a:latin typeface="Arial"/>
                        </a:rPr>
                        <a:t>ATV</a:t>
                      </a:r>
                    </a:p>
                  </a:txBody>
                  <a:tcPr marL="171450" marR="0" marT="0" marB="0" anchor="ctr"/>
                </a:tc>
                <a:tc>
                  <a:txBody>
                    <a:bodyPr/>
                    <a:lstStyle/>
                    <a:p>
                      <a:pPr algn="ctr" fontAlgn="b"/>
                      <a:r>
                        <a:rPr lang="en-US" sz="1000" b="0" i="0" u="none" strike="noStrike" dirty="0">
                          <a:solidFill>
                            <a:srgbClr val="000000"/>
                          </a:solidFill>
                          <a:effectLst/>
                          <a:latin typeface="Arial"/>
                        </a:rPr>
                        <a:t>3%</a:t>
                      </a:r>
                    </a:p>
                  </a:txBody>
                  <a:tcPr marL="0" marR="0" marT="0" marB="0" anchor="ctr"/>
                </a:tc>
                <a:tc>
                  <a:txBody>
                    <a:bodyPr/>
                    <a:lstStyle/>
                    <a:p>
                      <a:pPr algn="ctr" fontAlgn="ctr"/>
                      <a:r>
                        <a:rPr lang="en-US" sz="1000" b="0" i="0" u="none" strike="noStrike">
                          <a:solidFill>
                            <a:srgbClr val="000000"/>
                          </a:solidFill>
                          <a:effectLst/>
                          <a:latin typeface="Arial"/>
                        </a:rPr>
                        <a:t>1351</a:t>
                      </a:r>
                    </a:p>
                  </a:txBody>
                  <a:tcPr marL="0" marR="0" marT="0" marB="0" anchor="ctr"/>
                </a:tc>
              </a:tr>
              <a:tr h="228600">
                <a:tc>
                  <a:txBody>
                    <a:bodyPr/>
                    <a:lstStyle/>
                    <a:p>
                      <a:pPr algn="l" fontAlgn="b"/>
                      <a:r>
                        <a:rPr lang="en-US" sz="1000" b="0" i="0" u="none" strike="noStrike">
                          <a:solidFill>
                            <a:srgbClr val="000000"/>
                          </a:solidFill>
                          <a:effectLst/>
                          <a:latin typeface="Arial"/>
                        </a:rPr>
                        <a:t>Sports Events</a:t>
                      </a:r>
                    </a:p>
                  </a:txBody>
                  <a:tcPr marL="85725" marR="0" marT="0" marB="0" anchor="ctr"/>
                </a:tc>
                <a:tc>
                  <a:txBody>
                    <a:bodyPr/>
                    <a:lstStyle/>
                    <a:p>
                      <a:pPr algn="ctr" fontAlgn="b"/>
                      <a:r>
                        <a:rPr lang="en-US" sz="1000" b="0" i="0" u="none" strike="noStrike" dirty="0">
                          <a:solidFill>
                            <a:srgbClr val="000000"/>
                          </a:solidFill>
                          <a:effectLst/>
                          <a:latin typeface="Arial"/>
                        </a:rPr>
                        <a:t>3%</a:t>
                      </a:r>
                    </a:p>
                  </a:txBody>
                  <a:tcPr marL="0" marR="0" marT="0" marB="0" anchor="ctr"/>
                </a:tc>
                <a:tc>
                  <a:txBody>
                    <a:bodyPr/>
                    <a:lstStyle/>
                    <a:p>
                      <a:pPr algn="ctr" fontAlgn="ctr"/>
                      <a:r>
                        <a:rPr lang="en-US" sz="1000" b="0" i="0" u="none" strike="noStrike" dirty="0">
                          <a:solidFill>
                            <a:srgbClr val="000000"/>
                          </a:solidFill>
                          <a:effectLst/>
                          <a:latin typeface="Arial"/>
                        </a:rPr>
                        <a:t>83</a:t>
                      </a:r>
                    </a:p>
                  </a:txBody>
                  <a:tcPr marL="0" marR="0" marT="0" marB="0" anchor="ctr"/>
                </a:tc>
              </a:tr>
              <a:tr h="325847">
                <a:tc>
                  <a:txBody>
                    <a:bodyPr/>
                    <a:lstStyle/>
                    <a:p>
                      <a:pPr algn="l" fontAlgn="b"/>
                      <a:r>
                        <a:rPr lang="en-US" sz="1000" b="0" i="0" u="none" strike="noStrike">
                          <a:solidFill>
                            <a:srgbClr val="000000"/>
                          </a:solidFill>
                          <a:effectLst/>
                          <a:latin typeface="Arial"/>
                        </a:rPr>
                        <a:t>Casinos</a:t>
                      </a:r>
                    </a:p>
                  </a:txBody>
                  <a:tcPr marL="171450" marR="0" marT="0" marB="0" anchor="ctr"/>
                </a:tc>
                <a:tc>
                  <a:txBody>
                    <a:bodyPr/>
                    <a:lstStyle/>
                    <a:p>
                      <a:pPr algn="ctr" fontAlgn="b"/>
                      <a:r>
                        <a:rPr lang="en-US" sz="1000" b="0" i="0" u="none" strike="noStrike">
                          <a:solidFill>
                            <a:srgbClr val="000000"/>
                          </a:solidFill>
                          <a:effectLst/>
                          <a:latin typeface="Arial"/>
                        </a:rPr>
                        <a:t>3%</a:t>
                      </a:r>
                    </a:p>
                  </a:txBody>
                  <a:tcPr marL="0" marR="0" marT="0" marB="0" anchor="ctr"/>
                </a:tc>
                <a:tc>
                  <a:txBody>
                    <a:bodyPr/>
                    <a:lstStyle/>
                    <a:p>
                      <a:pPr algn="ctr" fontAlgn="ctr"/>
                      <a:r>
                        <a:rPr lang="en-US" sz="1000" b="0" i="0" u="none" strike="noStrike" dirty="0">
                          <a:solidFill>
                            <a:srgbClr val="000000"/>
                          </a:solidFill>
                          <a:effectLst/>
                          <a:latin typeface="Arial"/>
                        </a:rPr>
                        <a:t>134</a:t>
                      </a:r>
                    </a:p>
                  </a:txBody>
                  <a:tcPr marL="0" marR="0" marT="0" marB="0" anchor="ctr"/>
                </a:tc>
              </a:tr>
              <a:tr h="283753">
                <a:tc>
                  <a:txBody>
                    <a:bodyPr/>
                    <a:lstStyle/>
                    <a:p>
                      <a:pPr algn="l" fontAlgn="b"/>
                      <a:r>
                        <a:rPr lang="en-US" sz="1000" b="0" i="0" u="none" strike="noStrike">
                          <a:solidFill>
                            <a:srgbClr val="000000"/>
                          </a:solidFill>
                          <a:effectLst/>
                          <a:latin typeface="Arial"/>
                        </a:rPr>
                        <a:t>Movies</a:t>
                      </a:r>
                    </a:p>
                  </a:txBody>
                  <a:tcPr marL="85725" marR="0" marT="0" marB="0" anchor="ctr"/>
                </a:tc>
                <a:tc>
                  <a:txBody>
                    <a:bodyPr/>
                    <a:lstStyle/>
                    <a:p>
                      <a:pPr algn="ctr" fontAlgn="b"/>
                      <a:r>
                        <a:rPr lang="en-US" sz="1000" b="0" i="0" u="none" strike="noStrike">
                          <a:solidFill>
                            <a:srgbClr val="000000"/>
                          </a:solidFill>
                          <a:effectLst/>
                          <a:latin typeface="Arial"/>
                        </a:rPr>
                        <a:t>3%</a:t>
                      </a:r>
                    </a:p>
                  </a:txBody>
                  <a:tcPr marL="0" marR="0" marT="0" marB="0" anchor="ctr"/>
                </a:tc>
                <a:tc>
                  <a:txBody>
                    <a:bodyPr/>
                    <a:lstStyle/>
                    <a:p>
                      <a:pPr algn="ctr" fontAlgn="ctr"/>
                      <a:r>
                        <a:rPr lang="en-US" sz="1000" b="0" i="0" u="none" strike="noStrike" dirty="0">
                          <a:solidFill>
                            <a:srgbClr val="000000"/>
                          </a:solidFill>
                          <a:effectLst/>
                          <a:latin typeface="Arial"/>
                        </a:rPr>
                        <a:t>383</a:t>
                      </a:r>
                    </a:p>
                  </a:txBody>
                  <a:tcPr marL="0" marR="0" marT="0" marB="0" anchor="ctr"/>
                </a:tc>
              </a:tr>
              <a:tr h="304800">
                <a:tc>
                  <a:txBody>
                    <a:bodyPr/>
                    <a:lstStyle/>
                    <a:p>
                      <a:pPr algn="l" fontAlgn="b"/>
                      <a:r>
                        <a:rPr lang="en-US" sz="1000" b="0" i="0" u="none" strike="noStrike">
                          <a:solidFill>
                            <a:srgbClr val="000000"/>
                          </a:solidFill>
                          <a:effectLst/>
                          <a:latin typeface="Arial"/>
                        </a:rPr>
                        <a:t>Festivals/Fairs</a:t>
                      </a:r>
                    </a:p>
                  </a:txBody>
                  <a:tcPr marL="171450" marR="0" marT="0" marB="0" anchor="ctr"/>
                </a:tc>
                <a:tc>
                  <a:txBody>
                    <a:bodyPr/>
                    <a:lstStyle/>
                    <a:p>
                      <a:pPr algn="ctr" fontAlgn="b"/>
                      <a:r>
                        <a:rPr lang="en-US" sz="1000" b="0" i="0" u="none" strike="noStrike">
                          <a:solidFill>
                            <a:srgbClr val="000000"/>
                          </a:solidFill>
                          <a:effectLst/>
                          <a:latin typeface="Arial"/>
                        </a:rPr>
                        <a:t>3%</a:t>
                      </a:r>
                    </a:p>
                  </a:txBody>
                  <a:tcPr marL="0" marR="0" marT="0" marB="0" anchor="ctr"/>
                </a:tc>
                <a:tc>
                  <a:txBody>
                    <a:bodyPr/>
                    <a:lstStyle/>
                    <a:p>
                      <a:pPr algn="ctr" fontAlgn="ctr"/>
                      <a:r>
                        <a:rPr lang="en-US" sz="1000" b="0" i="0" u="none" strike="noStrike" dirty="0">
                          <a:solidFill>
                            <a:srgbClr val="000000"/>
                          </a:solidFill>
                          <a:effectLst/>
                          <a:latin typeface="Arial"/>
                        </a:rPr>
                        <a:t>122</a:t>
                      </a:r>
                    </a:p>
                  </a:txBody>
                  <a:tcPr marL="0" marR="0" marT="0" marB="0" anchor="ctr"/>
                </a:tc>
              </a:tr>
              <a:tr h="243783">
                <a:tc>
                  <a:txBody>
                    <a:bodyPr/>
                    <a:lstStyle/>
                    <a:p>
                      <a:pPr algn="l" fontAlgn="b"/>
                      <a:r>
                        <a:rPr lang="en-US" sz="1000" b="0" i="0" u="none" strike="noStrike">
                          <a:solidFill>
                            <a:srgbClr val="000000"/>
                          </a:solidFill>
                          <a:effectLst/>
                          <a:latin typeface="Arial"/>
                        </a:rPr>
                        <a:t>Camping </a:t>
                      </a:r>
                    </a:p>
                  </a:txBody>
                  <a:tcPr marL="171450" marR="0" marT="0" marB="0" anchor="ctr"/>
                </a:tc>
                <a:tc>
                  <a:txBody>
                    <a:bodyPr/>
                    <a:lstStyle/>
                    <a:p>
                      <a:pPr algn="ctr" fontAlgn="b"/>
                      <a:r>
                        <a:rPr lang="en-US" sz="1000" b="0" i="0" u="none" strike="noStrike">
                          <a:solidFill>
                            <a:srgbClr val="000000"/>
                          </a:solidFill>
                          <a:effectLst/>
                          <a:latin typeface="Arial"/>
                        </a:rPr>
                        <a:t>3%</a:t>
                      </a:r>
                    </a:p>
                  </a:txBody>
                  <a:tcPr marL="0" marR="0" marT="0" marB="0" anchor="ctr"/>
                </a:tc>
                <a:tc>
                  <a:txBody>
                    <a:bodyPr/>
                    <a:lstStyle/>
                    <a:p>
                      <a:pPr algn="ctr" fontAlgn="ctr"/>
                      <a:r>
                        <a:rPr lang="en-US" sz="1000" b="0" i="0" u="none" strike="noStrike" dirty="0">
                          <a:solidFill>
                            <a:srgbClr val="000000"/>
                          </a:solidFill>
                          <a:effectLst/>
                          <a:latin typeface="Arial"/>
                        </a:rPr>
                        <a:t>103</a:t>
                      </a:r>
                    </a:p>
                  </a:txBody>
                  <a:tcPr marL="0" marR="0" marT="0" marB="0" anchor="ctr"/>
                </a:tc>
              </a:tr>
              <a:tr h="213417">
                <a:tc>
                  <a:txBody>
                    <a:bodyPr/>
                    <a:lstStyle/>
                    <a:p>
                      <a:pPr algn="l" fontAlgn="b"/>
                      <a:r>
                        <a:rPr lang="en-US" sz="1000" b="0" i="0" u="none" strike="noStrike">
                          <a:solidFill>
                            <a:srgbClr val="000000"/>
                          </a:solidFill>
                          <a:effectLst/>
                          <a:latin typeface="Arial"/>
                        </a:rPr>
                        <a:t>Visit a beach</a:t>
                      </a:r>
                    </a:p>
                  </a:txBody>
                  <a:tcPr marL="85725" marR="0" marT="0" marB="0" anchor="ctr"/>
                </a:tc>
                <a:tc>
                  <a:txBody>
                    <a:bodyPr/>
                    <a:lstStyle/>
                    <a:p>
                      <a:pPr algn="ctr" fontAlgn="b"/>
                      <a:r>
                        <a:rPr lang="en-US" sz="1000" b="0" i="0" u="none" strike="noStrike">
                          <a:solidFill>
                            <a:srgbClr val="000000"/>
                          </a:solidFill>
                          <a:effectLst/>
                          <a:latin typeface="Arial"/>
                        </a:rPr>
                        <a:t>3%</a:t>
                      </a:r>
                    </a:p>
                  </a:txBody>
                  <a:tcPr marL="0" marR="0" marT="0" marB="0" anchor="ctr"/>
                </a:tc>
                <a:tc>
                  <a:txBody>
                    <a:bodyPr/>
                    <a:lstStyle/>
                    <a:p>
                      <a:pPr algn="ctr" fontAlgn="ctr"/>
                      <a:r>
                        <a:rPr lang="en-US" sz="1000" b="0" i="0" u="none" strike="noStrike" dirty="0">
                          <a:solidFill>
                            <a:srgbClr val="000000"/>
                          </a:solidFill>
                          <a:effectLst/>
                          <a:latin typeface="Arial"/>
                        </a:rPr>
                        <a:t>74</a:t>
                      </a:r>
                    </a:p>
                  </a:txBody>
                  <a:tcPr marL="0" marR="0" marT="0" marB="0" anchor="ctr"/>
                </a:tc>
              </a:tr>
              <a:tr h="203906">
                <a:tc>
                  <a:txBody>
                    <a:bodyPr/>
                    <a:lstStyle/>
                    <a:p>
                      <a:pPr algn="l" fontAlgn="b"/>
                      <a:r>
                        <a:rPr lang="en-US" sz="1000" b="0" i="0" u="none" strike="noStrike">
                          <a:solidFill>
                            <a:srgbClr val="000000"/>
                          </a:solidFill>
                          <a:effectLst/>
                          <a:latin typeface="Arial"/>
                        </a:rPr>
                        <a:t>Golfing</a:t>
                      </a:r>
                    </a:p>
                  </a:txBody>
                  <a:tcPr marL="85725" marR="0" marT="0" marB="0" anchor="ctr"/>
                </a:tc>
                <a:tc>
                  <a:txBody>
                    <a:bodyPr/>
                    <a:lstStyle/>
                    <a:p>
                      <a:pPr algn="ctr" fontAlgn="b"/>
                      <a:r>
                        <a:rPr lang="en-US" sz="1000" b="0" i="0" u="none" strike="noStrike">
                          <a:solidFill>
                            <a:srgbClr val="000000"/>
                          </a:solidFill>
                          <a:effectLst/>
                          <a:latin typeface="Arial"/>
                        </a:rPr>
                        <a:t>3%</a:t>
                      </a:r>
                    </a:p>
                  </a:txBody>
                  <a:tcPr marL="0" marR="0" marT="0" marB="0" anchor="ctr"/>
                </a:tc>
                <a:tc>
                  <a:txBody>
                    <a:bodyPr/>
                    <a:lstStyle/>
                    <a:p>
                      <a:pPr algn="ctr" fontAlgn="ctr"/>
                      <a:r>
                        <a:rPr lang="en-US" sz="1000" b="0" i="0" u="none" strike="noStrike" dirty="0">
                          <a:solidFill>
                            <a:srgbClr val="000000"/>
                          </a:solidFill>
                          <a:effectLst/>
                          <a:latin typeface="Arial"/>
                        </a:rPr>
                        <a:t>247</a:t>
                      </a:r>
                    </a:p>
                  </a:txBody>
                  <a:tcPr marL="0" marR="0" marT="0" marB="0" anchor="ctr"/>
                </a:tc>
              </a:tr>
              <a:tr h="314302">
                <a:tc>
                  <a:txBody>
                    <a:bodyPr/>
                    <a:lstStyle/>
                    <a:p>
                      <a:pPr algn="l" fontAlgn="b"/>
                      <a:r>
                        <a:rPr lang="en-US" sz="1000" b="0" i="0" u="none" strike="noStrike">
                          <a:solidFill>
                            <a:srgbClr val="000000"/>
                          </a:solidFill>
                          <a:effectLst/>
                          <a:latin typeface="Arial"/>
                        </a:rPr>
                        <a:t>Cycling</a:t>
                      </a:r>
                    </a:p>
                  </a:txBody>
                  <a:tcPr marL="85725" marR="0" marT="0" marB="0" anchor="ctr"/>
                </a:tc>
                <a:tc>
                  <a:txBody>
                    <a:bodyPr/>
                    <a:lstStyle/>
                    <a:p>
                      <a:pPr algn="ctr" fontAlgn="b"/>
                      <a:r>
                        <a:rPr lang="en-US" sz="1000" b="0" i="0" u="none" strike="noStrike">
                          <a:solidFill>
                            <a:srgbClr val="000000"/>
                          </a:solidFill>
                          <a:effectLst/>
                          <a:latin typeface="Arial"/>
                        </a:rPr>
                        <a:t>3%</a:t>
                      </a:r>
                    </a:p>
                  </a:txBody>
                  <a:tcPr marL="0" marR="0" marT="0" marB="0" anchor="ctr"/>
                </a:tc>
                <a:tc>
                  <a:txBody>
                    <a:bodyPr/>
                    <a:lstStyle/>
                    <a:p>
                      <a:pPr algn="ctr" fontAlgn="ctr"/>
                      <a:r>
                        <a:rPr lang="en-US" sz="1000" b="0" i="0" u="none" strike="noStrike" dirty="0">
                          <a:solidFill>
                            <a:srgbClr val="000000"/>
                          </a:solidFill>
                          <a:effectLst/>
                          <a:latin typeface="Arial"/>
                        </a:rPr>
                        <a:t>273</a:t>
                      </a:r>
                    </a:p>
                  </a:txBody>
                  <a:tcPr marL="0" marR="0" marT="0" marB="0" anchor="ctr"/>
                </a:tc>
              </a:tr>
            </a:tbl>
          </a:graphicData>
        </a:graphic>
      </p:graphicFrame>
    </p:spTree>
    <p:extLst>
      <p:ext uri="{BB962C8B-B14F-4D97-AF65-F5344CB8AC3E}">
        <p14:creationId xmlns:p14="http://schemas.microsoft.com/office/powerpoint/2010/main" val="3931602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Main Purpose of Snowmobiling Visit</a:t>
            </a:r>
          </a:p>
        </p:txBody>
      </p:sp>
      <p:sp>
        <p:nvSpPr>
          <p:cNvPr id="24579" name="Rectangle 3"/>
          <p:cNvSpPr>
            <a:spLocks noGrp="1" noChangeArrowheads="1"/>
          </p:cNvSpPr>
          <p:nvPr>
            <p:ph type="body" sz="half" idx="3"/>
          </p:nvPr>
        </p:nvSpPr>
        <p:spPr>
          <a:xfrm>
            <a:off x="381000" y="4914900"/>
            <a:ext cx="8229600" cy="1104900"/>
          </a:xfrm>
        </p:spPr>
        <p:txBody>
          <a:bodyPr/>
          <a:lstStyle/>
          <a:p>
            <a:pPr eaLnBrk="1" hangingPunct="1">
              <a:lnSpc>
                <a:spcPct val="80000"/>
              </a:lnSpc>
            </a:pPr>
            <a:r>
              <a:rPr lang="en-CA" sz="1600" dirty="0" smtClean="0"/>
              <a:t>Most trips were pleasure trips (59% compared to 35% of total trips)</a:t>
            </a:r>
          </a:p>
          <a:p>
            <a:pPr eaLnBrk="1" hangingPunct="1">
              <a:lnSpc>
                <a:spcPct val="80000"/>
              </a:lnSpc>
              <a:spcBef>
                <a:spcPct val="50000"/>
              </a:spcBef>
            </a:pPr>
            <a:r>
              <a:rPr lang="en-CA" sz="1600" dirty="0" smtClean="0"/>
              <a:t>Other includes shopping, medical, religious, hobby/trade show, etc.</a:t>
            </a:r>
          </a:p>
          <a:p>
            <a:pPr eaLnBrk="1" hangingPunct="1">
              <a:lnSpc>
                <a:spcPct val="80000"/>
              </a:lnSpc>
              <a:spcBef>
                <a:spcPct val="50000"/>
              </a:spcBef>
              <a:buFontTx/>
              <a:buNone/>
            </a:pPr>
            <a:endParaRPr lang="en-CA" sz="1600" dirty="0" smtClean="0"/>
          </a:p>
          <a:p>
            <a:pPr eaLnBrk="1" hangingPunct="1">
              <a:lnSpc>
                <a:spcPct val="80000"/>
              </a:lnSpc>
              <a:spcBef>
                <a:spcPct val="50000"/>
              </a:spcBef>
              <a:buFontTx/>
              <a:buNone/>
            </a:pPr>
            <a:endParaRPr lang="en-CA" sz="1000" i="1" dirty="0" smtClean="0"/>
          </a:p>
        </p:txBody>
      </p:sp>
      <p:graphicFrame>
        <p:nvGraphicFramePr>
          <p:cNvPr id="478240" name="Group 32"/>
          <p:cNvGraphicFramePr>
            <a:graphicFrameLocks noGrp="1"/>
          </p:cNvGraphicFramePr>
          <p:nvPr>
            <p:ph sz="half" idx="2"/>
            <p:extLst>
              <p:ext uri="{D42A27DB-BD31-4B8C-83A1-F6EECF244321}">
                <p14:modId xmlns:p14="http://schemas.microsoft.com/office/powerpoint/2010/main" val="646853166"/>
              </p:ext>
            </p:extLst>
          </p:nvPr>
        </p:nvGraphicFramePr>
        <p:xfrm>
          <a:off x="6553200" y="1828800"/>
          <a:ext cx="2362200" cy="2062162"/>
        </p:xfrm>
        <a:graphic>
          <a:graphicData uri="http://schemas.openxmlformats.org/drawingml/2006/table">
            <a:tbl>
              <a:tblPr/>
              <a:tblGrid>
                <a:gridCol w="1524000"/>
                <a:gridCol w="838200"/>
              </a:tblGrid>
              <a:tr h="4573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Snowmobiling vs. Total</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Purpose Index</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4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Pleasure</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167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4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kern="1200" cap="none" normalizeH="0" baseline="0" dirty="0" smtClean="0">
                          <a:ln>
                            <a:noFill/>
                          </a:ln>
                          <a:solidFill>
                            <a:schemeClr val="tx1"/>
                          </a:solidFill>
                          <a:effectLst/>
                          <a:latin typeface="Arial" charset="0"/>
                          <a:ea typeface="+mn-ea"/>
                          <a:cs typeface="+mn-cs"/>
                        </a:rPr>
                        <a:t>VFR</a:t>
                      </a:r>
                      <a:endParaRPr kumimoji="0" lang="en-CA" sz="1200" b="0" i="0" u="none" strike="noStrike" kern="1200" cap="none" normalizeH="0" baseline="0" dirty="0">
                        <a:ln>
                          <a:noFill/>
                        </a:ln>
                        <a:solidFill>
                          <a:schemeClr val="tx1"/>
                        </a:solidFill>
                        <a:effectLst/>
                        <a:latin typeface="Arial" charset="0"/>
                        <a:ea typeface="+mn-ea"/>
                        <a:cs typeface="+mn-cs"/>
                      </a:endParaRP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82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96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Business</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890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rPr>
                        <a:t>Other</a:t>
                      </a:r>
                      <a:endParaRPr kumimoji="0" lang="en-CA" sz="1200" b="0" i="0" u="none" strike="noStrike" cap="none" normalizeH="0" baseline="0" smtClean="0">
                        <a:ln>
                          <a:noFill/>
                        </a:ln>
                        <a:solidFill>
                          <a:schemeClr val="tx1"/>
                        </a:solidFill>
                        <a:effectLst/>
                        <a:latin typeface="Arial" charset="0"/>
                      </a:endParaRP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457341">
                <a:tc gridSpan="2">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VFR: Visiting Friends and / or Relatives</a:t>
                      </a:r>
                    </a:p>
                  </a:txBody>
                  <a:tcPr marT="45734" marB="4573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hMerge="1">
                  <a:txBody>
                    <a:bodyPr/>
                    <a:lstStyle/>
                    <a:p>
                      <a:endParaRPr lang="en-CA"/>
                    </a:p>
                  </a:txBody>
                  <a:tcPr/>
                </a:tc>
              </a:tr>
            </a:tbl>
          </a:graphicData>
        </a:graphic>
      </p:graphicFrame>
      <p:sp>
        <p:nvSpPr>
          <p:cNvPr id="2460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0D3C47A-06D4-409D-89A1-D3532F7C89BD}" type="slidenum">
              <a:rPr lang="en-CA" smtClean="0">
                <a:solidFill>
                  <a:srgbClr val="660033"/>
                </a:solidFill>
              </a:rPr>
              <a:pPr eaLnBrk="1" hangingPunct="1"/>
              <a:t>13</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2320162808"/>
              </p:ext>
            </p:extLst>
          </p:nvPr>
        </p:nvGraphicFramePr>
        <p:xfrm>
          <a:off x="355600" y="1652588"/>
          <a:ext cx="5981700" cy="3455987"/>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Snowmobiling Visits by Accommodation Type</a:t>
            </a:r>
          </a:p>
        </p:txBody>
      </p:sp>
      <p:sp>
        <p:nvSpPr>
          <p:cNvPr id="25603" name="Rectangle 3"/>
          <p:cNvSpPr>
            <a:spLocks noGrp="1" noChangeArrowheads="1"/>
          </p:cNvSpPr>
          <p:nvPr>
            <p:ph type="body" sz="half" idx="3"/>
          </p:nvPr>
        </p:nvSpPr>
        <p:spPr>
          <a:xfrm>
            <a:off x="228600" y="5105400"/>
            <a:ext cx="8839200" cy="1257300"/>
          </a:xfrm>
        </p:spPr>
        <p:txBody>
          <a:bodyPr/>
          <a:lstStyle/>
          <a:p>
            <a:pPr eaLnBrk="1" hangingPunct="1">
              <a:lnSpc>
                <a:spcPct val="80000"/>
              </a:lnSpc>
            </a:pPr>
            <a:r>
              <a:rPr lang="en-CA" sz="1600" dirty="0" smtClean="0"/>
              <a:t>The majority (87%) of overnight Snowmobiling visits were spent at unpaid accommodations such as private homes and cottages, compared to 61% of total visits</a:t>
            </a:r>
          </a:p>
          <a:p>
            <a:pPr eaLnBrk="1" hangingPunct="1">
              <a:lnSpc>
                <a:spcPct val="90000"/>
              </a:lnSpc>
              <a:spcBef>
                <a:spcPct val="50000"/>
              </a:spcBef>
              <a:buFontTx/>
              <a:buNone/>
            </a:pPr>
            <a:endParaRPr lang="en-CA" sz="1600" i="1" dirty="0" smtClean="0"/>
          </a:p>
          <a:p>
            <a:pPr eaLnBrk="1" hangingPunct="1">
              <a:lnSpc>
                <a:spcPct val="90000"/>
              </a:lnSpc>
              <a:spcBef>
                <a:spcPct val="50000"/>
              </a:spcBef>
              <a:buFontTx/>
              <a:buNone/>
            </a:pPr>
            <a:endParaRPr lang="en-CA" sz="700" i="1" dirty="0" smtClean="0"/>
          </a:p>
        </p:txBody>
      </p:sp>
      <p:graphicFrame>
        <p:nvGraphicFramePr>
          <p:cNvPr id="479236" name="Group 4"/>
          <p:cNvGraphicFramePr>
            <a:graphicFrameLocks noGrp="1"/>
          </p:cNvGraphicFramePr>
          <p:nvPr>
            <p:ph sz="half" idx="1"/>
            <p:extLst>
              <p:ext uri="{D42A27DB-BD31-4B8C-83A1-F6EECF244321}">
                <p14:modId xmlns:p14="http://schemas.microsoft.com/office/powerpoint/2010/main" val="1357372088"/>
              </p:ext>
            </p:extLst>
          </p:nvPr>
        </p:nvGraphicFramePr>
        <p:xfrm>
          <a:off x="6324600" y="2028825"/>
          <a:ext cx="2209800" cy="1309692"/>
        </p:xfrm>
        <a:graphic>
          <a:graphicData uri="http://schemas.openxmlformats.org/drawingml/2006/table">
            <a:tbl>
              <a:tblPr/>
              <a:tblGrid>
                <a:gridCol w="1219200"/>
                <a:gridCol w="990600"/>
              </a:tblGrid>
              <a:tr h="4570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Snowmobiling vs. Total</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Type Index</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3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Private</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1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Commercial</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1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Campground</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60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562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0DFAA6A-7BC3-4633-989A-5AC32E7B2A5F}" type="slidenum">
              <a:rPr lang="en-CA" smtClean="0">
                <a:solidFill>
                  <a:srgbClr val="660033"/>
                </a:solidFill>
              </a:rPr>
              <a:pPr eaLnBrk="1" hangingPunct="1"/>
              <a:t>14</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3300737140"/>
              </p:ext>
            </p:extLst>
          </p:nvPr>
        </p:nvGraphicFramePr>
        <p:xfrm>
          <a:off x="736600" y="1450975"/>
          <a:ext cx="5384800" cy="34417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0" y="890588"/>
            <a:ext cx="8229600" cy="63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Snowmobiling Visits by Time of Year</a:t>
            </a:r>
          </a:p>
        </p:txBody>
      </p:sp>
      <p:sp>
        <p:nvSpPr>
          <p:cNvPr id="29699" name="Rectangle 3"/>
          <p:cNvSpPr>
            <a:spLocks noChangeArrowheads="1"/>
          </p:cNvSpPr>
          <p:nvPr/>
        </p:nvSpPr>
        <p:spPr bwMode="auto">
          <a:xfrm>
            <a:off x="377825" y="4972050"/>
            <a:ext cx="8207375"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eaLnBrk="0" hangingPunct="0">
              <a:lnSpc>
                <a:spcPct val="80000"/>
              </a:lnSpc>
              <a:spcBef>
                <a:spcPct val="20000"/>
              </a:spcBef>
              <a:buFontTx/>
              <a:buChar char="•"/>
            </a:pPr>
            <a:r>
              <a:rPr lang="en-CA" dirty="0">
                <a:solidFill>
                  <a:srgbClr val="000000"/>
                </a:solidFill>
              </a:rPr>
              <a:t>The </a:t>
            </a:r>
            <a:r>
              <a:rPr lang="en-CA" dirty="0" smtClean="0">
                <a:solidFill>
                  <a:srgbClr val="000000"/>
                </a:solidFill>
              </a:rPr>
              <a:t>majority </a:t>
            </a:r>
            <a:r>
              <a:rPr lang="en-CA" dirty="0">
                <a:solidFill>
                  <a:srgbClr val="000000"/>
                </a:solidFill>
              </a:rPr>
              <a:t>of trips occur in the </a:t>
            </a:r>
            <a:r>
              <a:rPr lang="en-CA" dirty="0" smtClean="0">
                <a:solidFill>
                  <a:srgbClr val="000000"/>
                </a:solidFill>
              </a:rPr>
              <a:t>winter months with 87% of Snowmobiling trips taking place in Jan-Mar versus 20% of total trips</a:t>
            </a:r>
            <a:endParaRPr lang="en-CA" dirty="0">
              <a:solidFill>
                <a:srgbClr val="000000"/>
              </a:solidFill>
            </a:endParaRPr>
          </a:p>
          <a:p>
            <a:pPr marL="342900" indent="-342900" algn="l" eaLnBrk="0" hangingPunct="0">
              <a:lnSpc>
                <a:spcPct val="80000"/>
              </a:lnSpc>
              <a:spcBef>
                <a:spcPct val="20000"/>
              </a:spcBef>
              <a:buFontTx/>
              <a:buChar char="•"/>
            </a:pPr>
            <a:endParaRPr lang="en-CA" dirty="0">
              <a:solidFill>
                <a:srgbClr val="000000"/>
              </a:solidFill>
            </a:endParaRPr>
          </a:p>
        </p:txBody>
      </p:sp>
      <p:graphicFrame>
        <p:nvGraphicFramePr>
          <p:cNvPr id="2" name="Object 5"/>
          <p:cNvGraphicFramePr>
            <a:graphicFrameLocks noGrp="1" noChangeAspect="1"/>
          </p:cNvGraphicFramePr>
          <p:nvPr>
            <p:ph idx="1"/>
            <p:extLst>
              <p:ext uri="{D42A27DB-BD31-4B8C-83A1-F6EECF244321}">
                <p14:modId xmlns:p14="http://schemas.microsoft.com/office/powerpoint/2010/main" val="145442119"/>
              </p:ext>
            </p:extLst>
          </p:nvPr>
        </p:nvGraphicFramePr>
        <p:xfrm>
          <a:off x="584200" y="1803400"/>
          <a:ext cx="6011863" cy="34734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oup 4"/>
          <p:cNvGraphicFramePr>
            <a:graphicFrameLocks/>
          </p:cNvGraphicFramePr>
          <p:nvPr>
            <p:extLst>
              <p:ext uri="{D42A27DB-BD31-4B8C-83A1-F6EECF244321}">
                <p14:modId xmlns:p14="http://schemas.microsoft.com/office/powerpoint/2010/main" val="731113327"/>
              </p:ext>
            </p:extLst>
          </p:nvPr>
        </p:nvGraphicFramePr>
        <p:xfrm>
          <a:off x="6807200" y="2209800"/>
          <a:ext cx="1981200" cy="1722437"/>
        </p:xfrm>
        <a:graphic>
          <a:graphicData uri="http://schemas.openxmlformats.org/drawingml/2006/table">
            <a:tbl>
              <a:tblPr/>
              <a:tblGrid>
                <a:gridCol w="1219200"/>
                <a:gridCol w="762000"/>
              </a:tblGrid>
              <a:tr h="5334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Snowmobiling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Quarter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Jan-Mar</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437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Apr-Jun</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Jul-Sept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Oct-Dec</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32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9723"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57B2B374-77A5-485C-9E2D-B71E87758776}" type="slidenum">
              <a:rPr lang="en-CA" sz="1000">
                <a:solidFill>
                  <a:srgbClr val="660033"/>
                </a:solidFill>
              </a:rPr>
              <a:pPr algn="r" eaLnBrk="1" hangingPunct="1"/>
              <a:t>15</a:t>
            </a:fld>
            <a:endParaRPr lang="en-CA" sz="1000">
              <a:solidFill>
                <a:srgbClr val="660033"/>
              </a:solidFill>
            </a:endParaRPr>
          </a:p>
        </p:txBody>
      </p:sp>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67506" y="990600"/>
            <a:ext cx="8229600" cy="685800"/>
          </a:xfrm>
          <a:noFill/>
        </p:spPr>
        <p:txBody>
          <a:bodyPr/>
          <a:lstStyle/>
          <a:p>
            <a:pPr eaLnBrk="1" hangingPunct="1"/>
            <a:r>
              <a:rPr lang="en-CA" sz="2800" b="1" dirty="0" smtClean="0"/>
              <a:t>Snowmobiling Visits by Gender</a:t>
            </a:r>
          </a:p>
        </p:txBody>
      </p:sp>
      <p:graphicFrame>
        <p:nvGraphicFramePr>
          <p:cNvPr id="474119" name="Group 7"/>
          <p:cNvGraphicFramePr>
            <a:graphicFrameLocks noGrp="1"/>
          </p:cNvGraphicFramePr>
          <p:nvPr>
            <p:ph sz="half" idx="1"/>
            <p:extLst>
              <p:ext uri="{D42A27DB-BD31-4B8C-83A1-F6EECF244321}">
                <p14:modId xmlns:p14="http://schemas.microsoft.com/office/powerpoint/2010/main" val="2046502893"/>
              </p:ext>
            </p:extLst>
          </p:nvPr>
        </p:nvGraphicFramePr>
        <p:xfrm>
          <a:off x="6754813" y="2057400"/>
          <a:ext cx="2209800" cy="1298575"/>
        </p:xfrm>
        <a:graphic>
          <a:graphicData uri="http://schemas.openxmlformats.org/drawingml/2006/table">
            <a:tbl>
              <a:tblPr/>
              <a:tblGrid>
                <a:gridCol w="1246187"/>
                <a:gridCol w="963613"/>
              </a:tblGrid>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Snowmobiling vs. 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Gender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81000">
                <a:tc>
                  <a:txBody>
                    <a:bodyPr/>
                    <a:lstStyle/>
                    <a:p>
                      <a:pPr algn="ctr" fontAlgn="ctr"/>
                      <a:r>
                        <a:rPr lang="en-US" sz="1200" b="0" i="0" u="none" strike="noStrike" dirty="0">
                          <a:solidFill>
                            <a:srgbClr val="000000"/>
                          </a:solidFill>
                          <a:effectLst/>
                          <a:latin typeface="Arial"/>
                        </a:rPr>
                        <a:t>Male</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130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algn="ctr" fontAlgn="ctr"/>
                      <a:r>
                        <a:rPr lang="en-US" sz="1200" b="0" i="0" u="none" strike="noStrike" dirty="0">
                          <a:solidFill>
                            <a:srgbClr val="000000"/>
                          </a:solidFill>
                          <a:effectLst/>
                          <a:latin typeface="Arial"/>
                        </a:rPr>
                        <a:t>Female</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65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0500" name="Rectangle 3"/>
          <p:cNvSpPr>
            <a:spLocks noGrp="1" noChangeArrowheads="1"/>
          </p:cNvSpPr>
          <p:nvPr>
            <p:ph type="body" sz="half" idx="3"/>
          </p:nvPr>
        </p:nvSpPr>
        <p:spPr>
          <a:xfrm>
            <a:off x="228600" y="4659313"/>
            <a:ext cx="8686800" cy="1524000"/>
          </a:xfrm>
        </p:spPr>
        <p:txBody>
          <a:bodyPr/>
          <a:lstStyle/>
          <a:p>
            <a:pPr eaLnBrk="1" hangingPunct="1">
              <a:lnSpc>
                <a:spcPct val="80000"/>
              </a:lnSpc>
            </a:pPr>
            <a:r>
              <a:rPr lang="en-CA" sz="1600" dirty="0" smtClean="0"/>
              <a:t>Males made the majority (70%) of Snowmobiling visits.  For comparison, 54% of total visits in Ontario were among male visitors</a:t>
            </a:r>
          </a:p>
          <a:p>
            <a:pPr eaLnBrk="1" hangingPunct="1">
              <a:lnSpc>
                <a:spcPct val="80000"/>
              </a:lnSpc>
              <a:spcBef>
                <a:spcPct val="50000"/>
              </a:spcBef>
              <a:buFontTx/>
              <a:buNone/>
            </a:pPr>
            <a:endParaRPr lang="en-CA" sz="1600" i="1" dirty="0" smtClean="0"/>
          </a:p>
        </p:txBody>
      </p:sp>
      <p:sp>
        <p:nvSpPr>
          <p:cNvPr id="2050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AB44FB9-D132-4792-8096-6840FA0B9EBF}" type="slidenum">
              <a:rPr lang="en-CA" smtClean="0">
                <a:solidFill>
                  <a:srgbClr val="660033"/>
                </a:solidFill>
              </a:rPr>
              <a:pPr eaLnBrk="1" hangingPunct="1"/>
              <a:t>16</a:t>
            </a:fld>
            <a:endParaRPr lang="en-CA" smtClean="0">
              <a:solidFill>
                <a:srgbClr val="660033"/>
              </a:solidFill>
            </a:endParaRPr>
          </a:p>
        </p:txBody>
      </p:sp>
      <p:graphicFrame>
        <p:nvGraphicFramePr>
          <p:cNvPr id="2" name="Object 3"/>
          <p:cNvGraphicFramePr>
            <a:graphicFrameLocks noGrp="1" noChangeAspect="1"/>
          </p:cNvGraphicFramePr>
          <p:nvPr>
            <p:extLst>
              <p:ext uri="{D42A27DB-BD31-4B8C-83A1-F6EECF244321}">
                <p14:modId xmlns:p14="http://schemas.microsoft.com/office/powerpoint/2010/main" val="336242806"/>
              </p:ext>
            </p:extLst>
          </p:nvPr>
        </p:nvGraphicFramePr>
        <p:xfrm>
          <a:off x="762000" y="1371600"/>
          <a:ext cx="6985000" cy="344805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extLst>
      <p:ext uri="{BB962C8B-B14F-4D97-AF65-F5344CB8AC3E}">
        <p14:creationId xmlns:p14="http://schemas.microsoft.com/office/powerpoint/2010/main" val="21446997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0" y="890588"/>
            <a:ext cx="8229600" cy="63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Snowmobiling Visits by Party Size</a:t>
            </a:r>
          </a:p>
        </p:txBody>
      </p:sp>
      <p:sp>
        <p:nvSpPr>
          <p:cNvPr id="29699" name="Rectangle 3"/>
          <p:cNvSpPr>
            <a:spLocks noChangeArrowheads="1"/>
          </p:cNvSpPr>
          <p:nvPr/>
        </p:nvSpPr>
        <p:spPr bwMode="auto">
          <a:xfrm>
            <a:off x="228600" y="5257800"/>
            <a:ext cx="8207375"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eaLnBrk="0" hangingPunct="0">
              <a:lnSpc>
                <a:spcPct val="80000"/>
              </a:lnSpc>
              <a:spcBef>
                <a:spcPct val="20000"/>
              </a:spcBef>
              <a:buFontTx/>
              <a:buChar char="•"/>
            </a:pPr>
            <a:r>
              <a:rPr lang="en-CA" dirty="0" smtClean="0"/>
              <a:t>55% of Snowmobiling visits were among groups of 3 or more people compared to 24% of total visits  </a:t>
            </a:r>
          </a:p>
          <a:p>
            <a:pPr marL="342900" indent="-342900" algn="l" eaLnBrk="0" hangingPunct="0">
              <a:lnSpc>
                <a:spcPct val="80000"/>
              </a:lnSpc>
              <a:spcBef>
                <a:spcPct val="20000"/>
              </a:spcBef>
              <a:buFontTx/>
              <a:buChar char="•"/>
            </a:pPr>
            <a:r>
              <a:rPr lang="en-CA" dirty="0" smtClean="0"/>
              <a:t>17% of Snowmobiling visits included children </a:t>
            </a:r>
            <a:r>
              <a:rPr lang="en-CA" dirty="0"/>
              <a:t>versus 12% of total visits</a:t>
            </a:r>
          </a:p>
          <a:p>
            <a:pPr marL="342900" indent="-342900" algn="l" eaLnBrk="0" hangingPunct="0">
              <a:lnSpc>
                <a:spcPct val="80000"/>
              </a:lnSpc>
              <a:spcBef>
                <a:spcPct val="20000"/>
              </a:spcBef>
              <a:buFontTx/>
              <a:buChar char="•"/>
            </a:pPr>
            <a:endParaRPr lang="en-CA" dirty="0">
              <a:solidFill>
                <a:srgbClr val="000000"/>
              </a:solidFill>
            </a:endParaRPr>
          </a:p>
        </p:txBody>
      </p:sp>
      <p:graphicFrame>
        <p:nvGraphicFramePr>
          <p:cNvPr id="2" name="Object 5"/>
          <p:cNvGraphicFramePr>
            <a:graphicFrameLocks noGrp="1" noChangeAspect="1"/>
          </p:cNvGraphicFramePr>
          <p:nvPr>
            <p:ph idx="1"/>
            <p:extLst>
              <p:ext uri="{D42A27DB-BD31-4B8C-83A1-F6EECF244321}">
                <p14:modId xmlns:p14="http://schemas.microsoft.com/office/powerpoint/2010/main" val="1771280955"/>
              </p:ext>
            </p:extLst>
          </p:nvPr>
        </p:nvGraphicFramePr>
        <p:xfrm>
          <a:off x="609600" y="1498600"/>
          <a:ext cx="6011863" cy="34734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oup 4"/>
          <p:cNvGraphicFramePr>
            <a:graphicFrameLocks/>
          </p:cNvGraphicFramePr>
          <p:nvPr>
            <p:extLst>
              <p:ext uri="{D42A27DB-BD31-4B8C-83A1-F6EECF244321}">
                <p14:modId xmlns:p14="http://schemas.microsoft.com/office/powerpoint/2010/main" val="1070628244"/>
              </p:ext>
            </p:extLst>
          </p:nvPr>
        </p:nvGraphicFramePr>
        <p:xfrm>
          <a:off x="6807199" y="2209800"/>
          <a:ext cx="2157413" cy="2027293"/>
        </p:xfrm>
        <a:graphic>
          <a:graphicData uri="http://schemas.openxmlformats.org/drawingml/2006/table">
            <a:tbl>
              <a:tblPr/>
              <a:tblGrid>
                <a:gridCol w="1193801"/>
                <a:gridCol w="963612"/>
              </a:tblGrid>
              <a:tr h="5334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Snowmobiling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Party Size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1 person</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44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2 persons</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75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3+ persons </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231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dirty="0" err="1" smtClean="0">
                          <a:solidFill>
                            <a:srgbClr val="000000"/>
                          </a:solidFill>
                          <a:effectLst/>
                          <a:latin typeface="Arial" panose="020B0604020202020204" pitchFamily="34" charset="0"/>
                          <a:cs typeface="Arial" panose="020B0604020202020204" pitchFamily="34" charset="0"/>
                        </a:rPr>
                        <a:t>Avg</a:t>
                      </a:r>
                      <a:r>
                        <a:rPr lang="en-US" sz="1200" b="0" i="0" u="none" strike="noStrike" dirty="0" smtClean="0">
                          <a:solidFill>
                            <a:srgbClr val="000000"/>
                          </a:solidFill>
                          <a:effectLst/>
                          <a:latin typeface="Arial" panose="020B0604020202020204" pitchFamily="34" charset="0"/>
                          <a:cs typeface="Arial" panose="020B0604020202020204" pitchFamily="34" charset="0"/>
                        </a:rPr>
                        <a:t> </a:t>
                      </a:r>
                      <a:r>
                        <a:rPr lang="en-US" sz="1200" b="0" i="0" u="none" strike="noStrike" dirty="0">
                          <a:solidFill>
                            <a:srgbClr val="000000"/>
                          </a:solidFill>
                          <a:effectLst/>
                          <a:latin typeface="Arial" panose="020B0604020202020204" pitchFamily="34" charset="0"/>
                          <a:cs typeface="Arial" panose="020B0604020202020204" pitchFamily="34" charset="0"/>
                        </a:rPr>
                        <a:t>party size</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135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algn="l" fontAlgn="b"/>
                      <a:r>
                        <a:rPr lang="en-US" sz="1200" b="0" i="0" u="none" strike="noStrike" dirty="0" smtClean="0">
                          <a:solidFill>
                            <a:srgbClr val="000000"/>
                          </a:solidFill>
                          <a:effectLst/>
                          <a:latin typeface="Arial" panose="020B0604020202020204" pitchFamily="34" charset="0"/>
                          <a:cs typeface="Arial" panose="020B0604020202020204" pitchFamily="34" charset="0"/>
                        </a:rPr>
                        <a:t>With children</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138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9723"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57B2B374-77A5-485C-9E2D-B71E87758776}" type="slidenum">
              <a:rPr lang="en-CA" sz="1000">
                <a:solidFill>
                  <a:srgbClr val="660033"/>
                </a:solidFill>
              </a:rPr>
              <a:pPr algn="r" eaLnBrk="1" hangingPunct="1"/>
              <a:t>17</a:t>
            </a:fld>
            <a:endParaRPr lang="en-CA" sz="1000">
              <a:solidFill>
                <a:srgbClr val="660033"/>
              </a:solidFill>
            </a:endParaRPr>
          </a:p>
        </p:txBody>
      </p:sp>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9" name="Text Box 6"/>
          <p:cNvSpPr txBox="1">
            <a:spLocks noChangeArrowheads="1"/>
          </p:cNvSpPr>
          <p:nvPr/>
        </p:nvSpPr>
        <p:spPr bwMode="auto">
          <a:xfrm>
            <a:off x="228600" y="4419600"/>
            <a:ext cx="6324600" cy="276999"/>
          </a:xfrm>
          <a:prstGeom prst="rect">
            <a:avLst/>
          </a:prstGeom>
          <a:noFill/>
          <a:ln w="28575" algn="ctr">
            <a:solidFill>
              <a:srgbClr val="33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200" b="1" dirty="0" err="1" smtClean="0">
                <a:solidFill>
                  <a:schemeClr val="accent2"/>
                </a:solidFill>
              </a:rPr>
              <a:t>Avg</a:t>
            </a:r>
            <a:r>
              <a:rPr lang="en-CA" sz="1200" b="1" dirty="0" smtClean="0">
                <a:solidFill>
                  <a:schemeClr val="accent2"/>
                </a:solidFill>
              </a:rPr>
              <a:t> Party Size                          3.1                                                        2.3</a:t>
            </a:r>
          </a:p>
        </p:txBody>
      </p:sp>
      <p:sp>
        <p:nvSpPr>
          <p:cNvPr id="11" name="Text Box 6"/>
          <p:cNvSpPr txBox="1">
            <a:spLocks noChangeArrowheads="1"/>
          </p:cNvSpPr>
          <p:nvPr/>
        </p:nvSpPr>
        <p:spPr bwMode="auto">
          <a:xfrm>
            <a:off x="228600" y="4828401"/>
            <a:ext cx="6324600" cy="276999"/>
          </a:xfrm>
          <a:prstGeom prst="rect">
            <a:avLst/>
          </a:prstGeom>
          <a:noFill/>
          <a:ln w="28575" algn="ctr">
            <a:solidFill>
              <a:srgbClr val="00B050"/>
            </a:solidFill>
            <a:miter lim="800000"/>
            <a:headEnd/>
            <a:tailEnd/>
          </a:ln>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200" b="1" dirty="0" smtClean="0">
                <a:solidFill>
                  <a:srgbClr val="00B050"/>
                </a:solidFill>
              </a:rPr>
              <a:t>With children                            17%                                                       12%</a:t>
            </a:r>
          </a:p>
        </p:txBody>
      </p:sp>
    </p:spTree>
    <p:extLst>
      <p:ext uri="{BB962C8B-B14F-4D97-AF65-F5344CB8AC3E}">
        <p14:creationId xmlns:p14="http://schemas.microsoft.com/office/powerpoint/2010/main" val="36956447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1" y="785813"/>
            <a:ext cx="8812212" cy="685800"/>
          </a:xfrm>
          <a:noFill/>
        </p:spPr>
        <p:txBody>
          <a:bodyPr/>
          <a:lstStyle/>
          <a:p>
            <a:pPr eaLnBrk="1" hangingPunct="1"/>
            <a:r>
              <a:rPr lang="en-CA" sz="2800" b="1" dirty="0" smtClean="0"/>
              <a:t>Domestic Snowmobiling Visitor’s Income</a:t>
            </a:r>
          </a:p>
        </p:txBody>
      </p:sp>
      <p:sp>
        <p:nvSpPr>
          <p:cNvPr id="19459" name="Rectangle 3"/>
          <p:cNvSpPr>
            <a:spLocks noGrp="1" noChangeArrowheads="1"/>
          </p:cNvSpPr>
          <p:nvPr>
            <p:ph type="body" sz="half" idx="3"/>
          </p:nvPr>
        </p:nvSpPr>
        <p:spPr>
          <a:xfrm>
            <a:off x="228600" y="4495800"/>
            <a:ext cx="8686800" cy="1676400"/>
          </a:xfrm>
        </p:spPr>
        <p:txBody>
          <a:bodyPr/>
          <a:lstStyle/>
          <a:p>
            <a:pPr eaLnBrk="1" hangingPunct="1">
              <a:lnSpc>
                <a:spcPct val="80000"/>
              </a:lnSpc>
            </a:pPr>
            <a:r>
              <a:rPr lang="en-CA" sz="1600" dirty="0" smtClean="0"/>
              <a:t>42% of Canadian Snowmobiling visitors in Ontario had a household income greater than $100,000 compared to 36% of total visitors</a:t>
            </a:r>
          </a:p>
          <a:p>
            <a:pPr eaLnBrk="1" hangingPunct="1">
              <a:lnSpc>
                <a:spcPct val="80000"/>
              </a:lnSpc>
            </a:pPr>
            <a:endParaRPr lang="en-CA" sz="1000" dirty="0" smtClean="0"/>
          </a:p>
        </p:txBody>
      </p:sp>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18</a:t>
            </a:fld>
            <a:endParaRPr lang="en-CA" smtClean="0">
              <a:solidFill>
                <a:srgbClr val="660033"/>
              </a:solidFill>
            </a:endParaRPr>
          </a:p>
        </p:txBody>
      </p:sp>
      <p:graphicFrame>
        <p:nvGraphicFramePr>
          <p:cNvPr id="2" name="Object 4"/>
          <p:cNvGraphicFramePr>
            <a:graphicFrameLocks noGrp="1" noChangeAspect="1"/>
          </p:cNvGraphicFramePr>
          <p:nvPr>
            <p:extLst>
              <p:ext uri="{D42A27DB-BD31-4B8C-83A1-F6EECF244321}">
                <p14:modId xmlns:p14="http://schemas.microsoft.com/office/powerpoint/2010/main" val="93092541"/>
              </p:ext>
            </p:extLst>
          </p:nvPr>
        </p:nvGraphicFramePr>
        <p:xfrm>
          <a:off x="304800" y="1447800"/>
          <a:ext cx="3184525" cy="292576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 2015; </a:t>
            </a:r>
            <a:r>
              <a:rPr lang="en-CA" sz="1000" i="1" dirty="0"/>
              <a:t>Ontario Ministry of </a:t>
            </a:r>
            <a:r>
              <a:rPr lang="en-CA" sz="1000" i="1" dirty="0" smtClean="0"/>
              <a:t>Tourism, </a:t>
            </a:r>
            <a:r>
              <a:rPr lang="en-CA" sz="1000" i="1" dirty="0"/>
              <a:t>Culture and Sport </a:t>
            </a:r>
          </a:p>
        </p:txBody>
      </p:sp>
      <p:graphicFrame>
        <p:nvGraphicFramePr>
          <p:cNvPr id="11" name="Group 4"/>
          <p:cNvGraphicFramePr>
            <a:graphicFrameLocks/>
          </p:cNvGraphicFramePr>
          <p:nvPr>
            <p:extLst>
              <p:ext uri="{D42A27DB-BD31-4B8C-83A1-F6EECF244321}">
                <p14:modId xmlns:p14="http://schemas.microsoft.com/office/powerpoint/2010/main" val="940435802"/>
              </p:ext>
            </p:extLst>
          </p:nvPr>
        </p:nvGraphicFramePr>
        <p:xfrm>
          <a:off x="7208700" y="2057400"/>
          <a:ext cx="1752600" cy="1646138"/>
        </p:xfrm>
        <a:graphic>
          <a:graphicData uri="http://schemas.openxmlformats.org/drawingml/2006/table">
            <a:tbl>
              <a:tblPr/>
              <a:tblGrid>
                <a:gridCol w="951598"/>
                <a:gridCol w="801002"/>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Snowmobiling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Income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&lt; $50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46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$50 K- $75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143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algn="ctr" defTabSz="914400" rtl="0" eaLnBrk="1" fontAlgn="b" latinLnBrk="0" hangingPunct="1"/>
                      <a:r>
                        <a:rPr lang="en-US" sz="1000" b="0" i="0" u="none" strike="noStrike" kern="1200">
                          <a:solidFill>
                            <a:srgbClr val="000000"/>
                          </a:solidFill>
                          <a:effectLst/>
                          <a:latin typeface="Arial" panose="020B0604020202020204" pitchFamily="34" charset="0"/>
                          <a:ea typeface="+mn-ea"/>
                          <a:cs typeface="Arial" panose="020B0604020202020204" pitchFamily="34" charset="0"/>
                        </a:rPr>
                        <a:t>$75 K - $100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118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$100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dirty="0">
                          <a:solidFill>
                            <a:srgbClr val="000000"/>
                          </a:solidFill>
                          <a:effectLst/>
                          <a:latin typeface="Arial"/>
                        </a:rPr>
                        <a:t>117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graphicFrame>
        <p:nvGraphicFramePr>
          <p:cNvPr id="12" name="Object 4"/>
          <p:cNvGraphicFramePr>
            <a:graphicFrameLocks noGrp="1" noChangeAspect="1"/>
          </p:cNvGraphicFramePr>
          <p:nvPr>
            <p:extLst>
              <p:ext uri="{D42A27DB-BD31-4B8C-83A1-F6EECF244321}">
                <p14:modId xmlns:p14="http://schemas.microsoft.com/office/powerpoint/2010/main" val="4104673847"/>
              </p:ext>
            </p:extLst>
          </p:nvPr>
        </p:nvGraphicFramePr>
        <p:xfrm>
          <a:off x="3733800" y="1524000"/>
          <a:ext cx="3184525" cy="29257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25911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1" y="785813"/>
            <a:ext cx="8812212" cy="685800"/>
          </a:xfrm>
          <a:noFill/>
        </p:spPr>
        <p:txBody>
          <a:bodyPr/>
          <a:lstStyle/>
          <a:p>
            <a:pPr eaLnBrk="1" hangingPunct="1"/>
            <a:r>
              <a:rPr lang="en-CA" sz="2800" b="1" dirty="0" smtClean="0"/>
              <a:t>Domestic Snowmobiling Visitor’s Education</a:t>
            </a:r>
          </a:p>
        </p:txBody>
      </p:sp>
      <p:sp>
        <p:nvSpPr>
          <p:cNvPr id="19459" name="Rectangle 3"/>
          <p:cNvSpPr>
            <a:spLocks noGrp="1" noChangeArrowheads="1"/>
          </p:cNvSpPr>
          <p:nvPr>
            <p:ph type="body" sz="half" idx="3"/>
          </p:nvPr>
        </p:nvSpPr>
        <p:spPr>
          <a:xfrm>
            <a:off x="228600" y="5029200"/>
            <a:ext cx="8686800" cy="1143000"/>
          </a:xfrm>
        </p:spPr>
        <p:txBody>
          <a:bodyPr/>
          <a:lstStyle/>
          <a:p>
            <a:pPr eaLnBrk="1" hangingPunct="1">
              <a:lnSpc>
                <a:spcPct val="80000"/>
              </a:lnSpc>
            </a:pPr>
            <a:r>
              <a:rPr lang="en-CA" sz="1600" dirty="0" smtClean="0"/>
              <a:t>55% </a:t>
            </a:r>
            <a:r>
              <a:rPr lang="en-CA" sz="1600" dirty="0"/>
              <a:t>of Canadian </a:t>
            </a:r>
            <a:r>
              <a:rPr lang="en-CA" sz="1600" dirty="0" smtClean="0"/>
              <a:t>Snowmobiling </a:t>
            </a:r>
            <a:r>
              <a:rPr lang="en-CA" sz="1600" dirty="0"/>
              <a:t>visitors in Ontario </a:t>
            </a:r>
            <a:r>
              <a:rPr lang="en-CA" sz="1600" dirty="0" smtClean="0"/>
              <a:t>had some post secondary education compared with 40% of total visits</a:t>
            </a:r>
            <a:endParaRPr lang="en-CA" sz="1600" dirty="0"/>
          </a:p>
          <a:p>
            <a:pPr eaLnBrk="1" hangingPunct="1">
              <a:lnSpc>
                <a:spcPct val="80000"/>
              </a:lnSpc>
            </a:pPr>
            <a:endParaRPr lang="en-CA" sz="1000" dirty="0" smtClean="0"/>
          </a:p>
        </p:txBody>
      </p:sp>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19</a:t>
            </a:fld>
            <a:endParaRPr lang="en-CA" smtClean="0">
              <a:solidFill>
                <a:srgbClr val="660033"/>
              </a:solidFill>
            </a:endParaRPr>
          </a:p>
        </p:txBody>
      </p:sp>
      <p:graphicFrame>
        <p:nvGraphicFramePr>
          <p:cNvPr id="3" name="Object 6"/>
          <p:cNvGraphicFramePr>
            <a:graphicFrameLocks noGrp="1" noChangeAspect="1"/>
          </p:cNvGraphicFramePr>
          <p:nvPr>
            <p:extLst>
              <p:ext uri="{D42A27DB-BD31-4B8C-83A1-F6EECF244321}">
                <p14:modId xmlns:p14="http://schemas.microsoft.com/office/powerpoint/2010/main" val="2897678066"/>
              </p:ext>
            </p:extLst>
          </p:nvPr>
        </p:nvGraphicFramePr>
        <p:xfrm>
          <a:off x="4114800" y="1676400"/>
          <a:ext cx="3530600" cy="322421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 2015;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Sport </a:t>
            </a:r>
          </a:p>
        </p:txBody>
      </p:sp>
      <p:graphicFrame>
        <p:nvGraphicFramePr>
          <p:cNvPr id="9" name="Group 4"/>
          <p:cNvGraphicFramePr>
            <a:graphicFrameLocks/>
          </p:cNvGraphicFramePr>
          <p:nvPr>
            <p:extLst>
              <p:ext uri="{D42A27DB-BD31-4B8C-83A1-F6EECF244321}">
                <p14:modId xmlns:p14="http://schemas.microsoft.com/office/powerpoint/2010/main" val="57853462"/>
              </p:ext>
            </p:extLst>
          </p:nvPr>
        </p:nvGraphicFramePr>
        <p:xfrm>
          <a:off x="7086600" y="2362200"/>
          <a:ext cx="1752600" cy="1768024"/>
        </p:xfrm>
        <a:graphic>
          <a:graphicData uri="http://schemas.openxmlformats.org/drawingml/2006/table">
            <a:tbl>
              <a:tblPr/>
              <a:tblGrid>
                <a:gridCol w="951598"/>
                <a:gridCol w="801002"/>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Snowmobiling vs. Ontario</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Education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&lt; High School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34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High School</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53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Some post-secondary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138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University degree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dirty="0">
                          <a:solidFill>
                            <a:srgbClr val="000000"/>
                          </a:solidFill>
                          <a:effectLst/>
                          <a:latin typeface="Arial"/>
                        </a:rPr>
                        <a:t>98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graphicFrame>
        <p:nvGraphicFramePr>
          <p:cNvPr id="13" name="Object 6"/>
          <p:cNvGraphicFramePr>
            <a:graphicFrameLocks noGrp="1" noChangeAspect="1"/>
          </p:cNvGraphicFramePr>
          <p:nvPr>
            <p:extLst>
              <p:ext uri="{D42A27DB-BD31-4B8C-83A1-F6EECF244321}">
                <p14:modId xmlns:p14="http://schemas.microsoft.com/office/powerpoint/2010/main" val="3544843292"/>
              </p:ext>
            </p:extLst>
          </p:nvPr>
        </p:nvGraphicFramePr>
        <p:xfrm>
          <a:off x="292100" y="1676400"/>
          <a:ext cx="3530600" cy="32242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86420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457200" y="990600"/>
            <a:ext cx="8382000" cy="5334000"/>
          </a:xfrm>
          <a:noFill/>
        </p:spPr>
        <p:txBody>
          <a:bodyPr/>
          <a:lstStyle/>
          <a:p>
            <a:pPr algn="l" eaLnBrk="1" hangingPunct="1"/>
            <a:r>
              <a:rPr lang="en-CA" sz="2400" dirty="0"/>
              <a:t>This </a:t>
            </a:r>
            <a:r>
              <a:rPr lang="en-CA" sz="2400" dirty="0" smtClean="0"/>
              <a:t>report </a:t>
            </a:r>
            <a:r>
              <a:rPr lang="en-CA" sz="2400" dirty="0"/>
              <a:t>summarizes key characteristics of visitors and visitor spending of trips in Ontario which included the activity of </a:t>
            </a:r>
            <a:r>
              <a:rPr lang="en-CA" sz="2400" dirty="0" smtClean="0"/>
              <a:t>Snowmobiling.  </a:t>
            </a:r>
            <a:br>
              <a:rPr lang="en-CA" sz="2400" dirty="0" smtClean="0"/>
            </a:br>
            <a:r>
              <a:rPr lang="en-CA" sz="2400" dirty="0"/>
              <a:t/>
            </a:r>
            <a:br>
              <a:rPr lang="en-CA" sz="2400" dirty="0"/>
            </a:br>
            <a:r>
              <a:rPr lang="en-CA" sz="2000" dirty="0" smtClean="0"/>
              <a:t>Data </a:t>
            </a:r>
            <a:r>
              <a:rPr lang="en-CA" sz="2000" dirty="0"/>
              <a:t>was sourced from Statistics Canada’s Travel Survey of the Residents of Canada and International Travel Survey, </a:t>
            </a:r>
            <a:r>
              <a:rPr lang="en-CA" sz="2000" dirty="0" smtClean="0"/>
              <a:t>2015</a:t>
            </a:r>
            <a:br>
              <a:rPr lang="en-CA" sz="2000" dirty="0" smtClean="0"/>
            </a:br>
            <a:r>
              <a:rPr lang="en-CA" sz="2000" dirty="0"/>
              <a:t/>
            </a:r>
            <a:br>
              <a:rPr lang="en-CA" sz="2000" dirty="0"/>
            </a:br>
            <a:r>
              <a:rPr lang="en-CA" sz="1600" dirty="0" smtClean="0"/>
              <a:t>Some slides include an index table which simplifies the comparison of Snowmobiling and total trip statistics.  Since total trips equals 100, an index of 105 indicates Snowmobiling is 5% higher than total, similarly an index of 90 signifies Snowmobiling is 10% lower than total.   </a:t>
            </a:r>
            <a:br>
              <a:rPr lang="en-CA" sz="1600" dirty="0" smtClean="0"/>
            </a:br>
            <a:r>
              <a:rPr lang="en-CA" sz="1600" dirty="0"/>
              <a:t/>
            </a:r>
            <a:br>
              <a:rPr lang="en-CA" sz="1600" dirty="0"/>
            </a:br>
            <a:r>
              <a:rPr lang="en-CA" sz="1600" b="1" u="sng" dirty="0" smtClean="0"/>
              <a:t>Index</a:t>
            </a:r>
            <a:r>
              <a:rPr lang="en-CA" sz="1600" b="1" dirty="0" smtClean="0"/>
              <a:t>		</a:t>
            </a:r>
            <a:r>
              <a:rPr lang="en-CA" sz="1600" b="1" u="sng" dirty="0" smtClean="0"/>
              <a:t>Interpretation</a:t>
            </a:r>
            <a:r>
              <a:rPr lang="en-CA" sz="1600" dirty="0" smtClean="0"/>
              <a:t/>
            </a:r>
            <a:br>
              <a:rPr lang="en-CA" sz="1600" dirty="0" smtClean="0"/>
            </a:br>
            <a:r>
              <a:rPr lang="en-CA" sz="1400" dirty="0" smtClean="0"/>
              <a:t>less than 80	Snowmobiling trips underdeveloped versus total trips</a:t>
            </a:r>
            <a:br>
              <a:rPr lang="en-CA" sz="1400" dirty="0" smtClean="0"/>
            </a:br>
            <a:r>
              <a:rPr lang="en-CA" sz="1400" dirty="0" smtClean="0"/>
              <a:t>80-120		Snowmobiling trips similar to total trips</a:t>
            </a:r>
            <a:br>
              <a:rPr lang="en-CA" sz="1400" dirty="0" smtClean="0"/>
            </a:br>
            <a:r>
              <a:rPr lang="en-CA" sz="1400" dirty="0" smtClean="0"/>
              <a:t>greater than 120	Snowmobiling trips overdeveloped versus total trips</a:t>
            </a:r>
            <a:endParaRPr lang="en-CA" sz="1400" b="1" dirty="0" smtClean="0">
              <a:latin typeface="Arial" panose="020B0604020202020204" pitchFamily="34" charset="0"/>
              <a:cs typeface="Arial" panose="020B0604020202020204" pitchFamily="34" charset="0"/>
            </a:endParaRPr>
          </a:p>
        </p:txBody>
      </p:sp>
      <p:sp>
        <p:nvSpPr>
          <p:cNvPr id="17411"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61B569B4-A49C-455D-ABAB-8737F114C8AC}" type="slidenum">
              <a:rPr lang="en-CA" sz="1000">
                <a:solidFill>
                  <a:srgbClr val="660033"/>
                </a:solidFill>
              </a:rPr>
              <a:pPr algn="r" eaLnBrk="1" hangingPunct="1"/>
              <a:t>2</a:t>
            </a:fld>
            <a:endParaRPr lang="en-CA" sz="1000">
              <a:solidFill>
                <a:srgbClr val="660033"/>
              </a:solidFill>
            </a:endParaRPr>
          </a:p>
        </p:txBody>
      </p:sp>
    </p:spTree>
    <p:extLst>
      <p:ext uri="{BB962C8B-B14F-4D97-AF65-F5344CB8AC3E}">
        <p14:creationId xmlns:p14="http://schemas.microsoft.com/office/powerpoint/2010/main" val="249824893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Snowmobiling Summary</a:t>
            </a:r>
          </a:p>
        </p:txBody>
      </p:sp>
      <p:sp>
        <p:nvSpPr>
          <p:cNvPr id="35843" name="Rectangle 3"/>
          <p:cNvSpPr>
            <a:spLocks noGrp="1" noChangeArrowheads="1"/>
          </p:cNvSpPr>
          <p:nvPr>
            <p:ph type="body" idx="1"/>
          </p:nvPr>
        </p:nvSpPr>
        <p:spPr>
          <a:xfrm>
            <a:off x="457200" y="1716088"/>
            <a:ext cx="8458200" cy="4302125"/>
          </a:xfrm>
        </p:spPr>
        <p:txBody>
          <a:bodyPr/>
          <a:lstStyle/>
          <a:p>
            <a:pPr eaLnBrk="1" hangingPunct="1">
              <a:lnSpc>
                <a:spcPct val="80000"/>
              </a:lnSpc>
              <a:spcAft>
                <a:spcPct val="50000"/>
              </a:spcAft>
            </a:pPr>
            <a:r>
              <a:rPr lang="en-CA" sz="2000" dirty="0"/>
              <a:t>In </a:t>
            </a:r>
            <a:r>
              <a:rPr lang="en-CA" sz="2000" dirty="0" smtClean="0"/>
              <a:t>2015, </a:t>
            </a:r>
            <a:r>
              <a:rPr lang="en-CA" sz="2000" dirty="0"/>
              <a:t>there were </a:t>
            </a:r>
            <a:r>
              <a:rPr lang="en-CA" sz="2000" dirty="0" smtClean="0"/>
              <a:t>387,000 Snowmobiling visits, </a:t>
            </a:r>
            <a:r>
              <a:rPr lang="en-CA" sz="2000" dirty="0"/>
              <a:t>accounting for </a:t>
            </a:r>
            <a:r>
              <a:rPr lang="en-CA" sz="2000" dirty="0" smtClean="0"/>
              <a:t>0.3% </a:t>
            </a:r>
            <a:r>
              <a:rPr lang="en-CA" sz="2000" dirty="0"/>
              <a:t>of total visits </a:t>
            </a:r>
            <a:r>
              <a:rPr lang="en-CA" sz="2000" dirty="0" smtClean="0"/>
              <a:t>in </a:t>
            </a:r>
            <a:r>
              <a:rPr lang="en-CA" sz="2000" dirty="0"/>
              <a:t>Ontario. </a:t>
            </a:r>
            <a:r>
              <a:rPr lang="en-CA" sz="2000" dirty="0" smtClean="0"/>
              <a:t>Snowmobiling visitors spent $75 </a:t>
            </a:r>
            <a:r>
              <a:rPr lang="en-CA" sz="2000" dirty="0"/>
              <a:t>m</a:t>
            </a:r>
            <a:r>
              <a:rPr lang="en-CA" sz="2000" dirty="0" smtClean="0"/>
              <a:t>illion</a:t>
            </a:r>
            <a:r>
              <a:rPr lang="en-CA" sz="2000" dirty="0"/>
              <a:t>, or </a:t>
            </a:r>
            <a:r>
              <a:rPr lang="en-CA" sz="2000" dirty="0" smtClean="0"/>
              <a:t>0.3% </a:t>
            </a:r>
            <a:r>
              <a:rPr lang="en-CA" sz="2000" dirty="0"/>
              <a:t>of total visitor spending in Ontario. </a:t>
            </a:r>
            <a:endParaRPr lang="en-CA" sz="2000" dirty="0" smtClean="0"/>
          </a:p>
          <a:p>
            <a:pPr eaLnBrk="1" hangingPunct="1">
              <a:lnSpc>
                <a:spcPct val="80000"/>
              </a:lnSpc>
              <a:spcAft>
                <a:spcPct val="50000"/>
              </a:spcAft>
            </a:pPr>
            <a:r>
              <a:rPr lang="en-CA" sz="2000" dirty="0"/>
              <a:t>Ontario residents accounted for </a:t>
            </a:r>
            <a:r>
              <a:rPr lang="en-CA" sz="2000" dirty="0" smtClean="0"/>
              <a:t>94% </a:t>
            </a:r>
            <a:r>
              <a:rPr lang="en-CA" sz="2000" dirty="0"/>
              <a:t>of visits and </a:t>
            </a:r>
            <a:r>
              <a:rPr lang="en-CA" sz="2000" dirty="0" smtClean="0"/>
              <a:t>85% </a:t>
            </a:r>
            <a:r>
              <a:rPr lang="en-CA" sz="2000" dirty="0"/>
              <a:t>of spending, residents of Other Canada accounted for </a:t>
            </a:r>
            <a:r>
              <a:rPr lang="en-CA" sz="2000" dirty="0" smtClean="0"/>
              <a:t>2% </a:t>
            </a:r>
            <a:r>
              <a:rPr lang="en-CA" sz="2000" dirty="0"/>
              <a:t>of visits and </a:t>
            </a:r>
            <a:r>
              <a:rPr lang="en-CA" sz="2000" dirty="0" smtClean="0"/>
              <a:t>2% </a:t>
            </a:r>
            <a:r>
              <a:rPr lang="en-CA" sz="2000" dirty="0"/>
              <a:t>of spending, U.S. visitors represented </a:t>
            </a:r>
            <a:r>
              <a:rPr lang="en-CA" sz="2000" dirty="0" smtClean="0"/>
              <a:t>4% </a:t>
            </a:r>
            <a:r>
              <a:rPr lang="en-CA" sz="2000" dirty="0"/>
              <a:t>of visits and </a:t>
            </a:r>
            <a:r>
              <a:rPr lang="en-CA" sz="2000" dirty="0" smtClean="0"/>
              <a:t>6% </a:t>
            </a:r>
            <a:r>
              <a:rPr lang="en-CA" sz="2000" dirty="0"/>
              <a:t>of expenditures, and overseas visitors accounted for </a:t>
            </a:r>
            <a:r>
              <a:rPr lang="en-CA" sz="2000" dirty="0" smtClean="0"/>
              <a:t>less than 1% </a:t>
            </a:r>
            <a:r>
              <a:rPr lang="en-CA" sz="2000" dirty="0"/>
              <a:t>of visits and </a:t>
            </a:r>
            <a:r>
              <a:rPr lang="en-CA" sz="2000" dirty="0" smtClean="0"/>
              <a:t>7% </a:t>
            </a:r>
            <a:r>
              <a:rPr lang="en-CA" sz="2000" dirty="0"/>
              <a:t>of spending</a:t>
            </a:r>
          </a:p>
          <a:p>
            <a:pPr eaLnBrk="1" hangingPunct="1">
              <a:lnSpc>
                <a:spcPct val="80000"/>
              </a:lnSpc>
              <a:spcAft>
                <a:spcPct val="50000"/>
              </a:spcAft>
            </a:pPr>
            <a:r>
              <a:rPr lang="en-CA" sz="2000" dirty="0"/>
              <a:t>25% of Snowmobiling visitors from Ontario are from Region 6 compared to 14% of total visits and 19% from Region 13 (5% total visits)</a:t>
            </a:r>
          </a:p>
          <a:p>
            <a:pPr eaLnBrk="1" hangingPunct="1">
              <a:lnSpc>
                <a:spcPct val="80000"/>
              </a:lnSpc>
              <a:spcAft>
                <a:spcPct val="50000"/>
              </a:spcAft>
            </a:pPr>
            <a:r>
              <a:rPr lang="en-CA" sz="2000" dirty="0"/>
              <a:t>25% of Snowmobiling visits took place in Region 13 compared to 6% of total visits, 23% in Region 12 (3% total), and 11% in Region 8 (4% total)</a:t>
            </a:r>
          </a:p>
        </p:txBody>
      </p:sp>
      <p:sp>
        <p:nvSpPr>
          <p:cNvPr id="3584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D62D5543-2390-4424-89E6-F01913145925}" type="slidenum">
              <a:rPr lang="en-CA" smtClean="0">
                <a:solidFill>
                  <a:srgbClr val="660033"/>
                </a:solidFill>
              </a:rPr>
              <a:pPr eaLnBrk="1" hangingPunct="1"/>
              <a:t>20</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Snowmobiling Summary</a:t>
            </a:r>
          </a:p>
        </p:txBody>
      </p:sp>
      <p:sp>
        <p:nvSpPr>
          <p:cNvPr id="35843" name="Rectangle 3"/>
          <p:cNvSpPr>
            <a:spLocks noGrp="1" noChangeArrowheads="1"/>
          </p:cNvSpPr>
          <p:nvPr>
            <p:ph type="body" idx="1"/>
          </p:nvPr>
        </p:nvSpPr>
        <p:spPr>
          <a:xfrm>
            <a:off x="457200" y="1716088"/>
            <a:ext cx="8458200" cy="4302125"/>
          </a:xfrm>
        </p:spPr>
        <p:txBody>
          <a:bodyPr/>
          <a:lstStyle/>
          <a:p>
            <a:pPr eaLnBrk="1" hangingPunct="1">
              <a:lnSpc>
                <a:spcPct val="80000"/>
              </a:lnSpc>
              <a:spcAft>
                <a:spcPct val="50000"/>
              </a:spcAft>
            </a:pPr>
            <a:r>
              <a:rPr lang="en-CA" sz="2000" dirty="0"/>
              <a:t>The majority </a:t>
            </a:r>
            <a:r>
              <a:rPr lang="en-CA" sz="2000" dirty="0" smtClean="0"/>
              <a:t>(76%) </a:t>
            </a:r>
            <a:r>
              <a:rPr lang="en-CA" sz="2000" dirty="0"/>
              <a:t>of </a:t>
            </a:r>
            <a:r>
              <a:rPr lang="en-CA" sz="2000" dirty="0" smtClean="0"/>
              <a:t>Snowmobiling </a:t>
            </a:r>
            <a:r>
              <a:rPr lang="en-CA" sz="2000" dirty="0"/>
              <a:t>visits were overnight visits.  For comparison, 36% of total visits in Ontario were overnight </a:t>
            </a:r>
            <a:r>
              <a:rPr lang="en-CA" sz="2000" dirty="0" smtClean="0"/>
              <a:t>visits. The </a:t>
            </a:r>
            <a:r>
              <a:rPr lang="en-CA" sz="2000" dirty="0"/>
              <a:t>average number of nights spent on </a:t>
            </a:r>
            <a:r>
              <a:rPr lang="en-CA" sz="2000" dirty="0" smtClean="0"/>
              <a:t>Snowmobiling </a:t>
            </a:r>
            <a:r>
              <a:rPr lang="en-CA" sz="2000" dirty="0"/>
              <a:t>visits was </a:t>
            </a:r>
            <a:r>
              <a:rPr lang="en-CA" sz="2000" dirty="0" smtClean="0"/>
              <a:t>2.6, below Ontario’s </a:t>
            </a:r>
            <a:r>
              <a:rPr lang="en-CA" sz="2000" dirty="0"/>
              <a:t>average of </a:t>
            </a:r>
            <a:r>
              <a:rPr lang="en-CA" sz="2000" dirty="0" smtClean="0"/>
              <a:t>3.2 nights</a:t>
            </a:r>
          </a:p>
          <a:p>
            <a:pPr eaLnBrk="1" hangingPunct="1">
              <a:lnSpc>
                <a:spcPct val="80000"/>
              </a:lnSpc>
              <a:spcAft>
                <a:spcPct val="50000"/>
              </a:spcAft>
            </a:pPr>
            <a:r>
              <a:rPr lang="en-CA" sz="2000" dirty="0" smtClean="0"/>
              <a:t>Snowmobiling </a:t>
            </a:r>
            <a:r>
              <a:rPr lang="en-CA" sz="2000" dirty="0"/>
              <a:t>visitors spent an average of </a:t>
            </a:r>
            <a:r>
              <a:rPr lang="en-CA" sz="2000" dirty="0" smtClean="0"/>
              <a:t>$194/trip </a:t>
            </a:r>
            <a:r>
              <a:rPr lang="en-CA" sz="2000" dirty="0"/>
              <a:t>($</a:t>
            </a:r>
            <a:r>
              <a:rPr lang="en-CA" sz="2000" dirty="0" smtClean="0"/>
              <a:t>179/trip </a:t>
            </a:r>
            <a:r>
              <a:rPr lang="en-CA" sz="2000" dirty="0"/>
              <a:t>for total </a:t>
            </a:r>
            <a:r>
              <a:rPr lang="en-CA" sz="2000" dirty="0" smtClean="0"/>
              <a:t>trips). </a:t>
            </a:r>
            <a:r>
              <a:rPr lang="en-CA" sz="2000" dirty="0"/>
              <a:t>On average, overnight visitors spent almost 3 times as much per trip as same-day </a:t>
            </a:r>
            <a:r>
              <a:rPr lang="en-CA" sz="2000" dirty="0" smtClean="0"/>
              <a:t>visitors</a:t>
            </a:r>
          </a:p>
          <a:p>
            <a:pPr eaLnBrk="1" hangingPunct="1">
              <a:lnSpc>
                <a:spcPct val="80000"/>
              </a:lnSpc>
              <a:spcAft>
                <a:spcPct val="50000"/>
              </a:spcAft>
            </a:pPr>
            <a:r>
              <a:rPr lang="en-CA" sz="2000" dirty="0"/>
              <a:t>The largest proportions of expenditures were spent on Transportation (48% Snowmobiling, 36% total) and Food &amp; Beverage (31% Snowmobiling, 27% </a:t>
            </a:r>
            <a:r>
              <a:rPr lang="en-CA" sz="2000" dirty="0" smtClean="0"/>
              <a:t>total). Snowmobiling </a:t>
            </a:r>
            <a:r>
              <a:rPr lang="en-CA" sz="2000" dirty="0"/>
              <a:t>visitors spent a smaller proportion on accommodations, 13%, than total visitors, 17%</a:t>
            </a:r>
          </a:p>
          <a:p>
            <a:pPr eaLnBrk="1" hangingPunct="1">
              <a:lnSpc>
                <a:spcPct val="80000"/>
              </a:lnSpc>
              <a:spcAft>
                <a:spcPct val="50000"/>
              </a:spcAft>
            </a:pPr>
            <a:r>
              <a:rPr lang="en-CA" sz="2000" dirty="0"/>
              <a:t>Snowmobiling visitors do not participate in many other activities with 22% fishing, 14% hiking, and 11% cross country skiing</a:t>
            </a:r>
          </a:p>
          <a:p>
            <a:pPr eaLnBrk="1" hangingPunct="1">
              <a:lnSpc>
                <a:spcPct val="80000"/>
              </a:lnSpc>
              <a:spcAft>
                <a:spcPct val="50000"/>
              </a:spcAft>
            </a:pPr>
            <a:r>
              <a:rPr lang="en-CA" sz="2000" dirty="0" smtClean="0"/>
              <a:t>Most </a:t>
            </a:r>
            <a:r>
              <a:rPr lang="en-CA" sz="2000" dirty="0"/>
              <a:t>trips were pleasure trips </a:t>
            </a:r>
            <a:r>
              <a:rPr lang="en-CA" sz="2000" dirty="0" smtClean="0"/>
              <a:t>(59% </a:t>
            </a:r>
            <a:r>
              <a:rPr lang="en-CA" sz="2000" dirty="0"/>
              <a:t>compared to </a:t>
            </a:r>
            <a:r>
              <a:rPr lang="en-CA" sz="2000" dirty="0" smtClean="0"/>
              <a:t>35% </a:t>
            </a:r>
            <a:r>
              <a:rPr lang="en-CA" sz="2000" dirty="0"/>
              <a:t>of total trips)</a:t>
            </a:r>
          </a:p>
          <a:p>
            <a:pPr eaLnBrk="1" hangingPunct="1">
              <a:lnSpc>
                <a:spcPct val="80000"/>
              </a:lnSpc>
              <a:spcAft>
                <a:spcPct val="50000"/>
              </a:spcAft>
            </a:pPr>
            <a:endParaRPr lang="en-CA" sz="2000" dirty="0"/>
          </a:p>
          <a:p>
            <a:pPr marL="0" indent="0" eaLnBrk="1" hangingPunct="1">
              <a:lnSpc>
                <a:spcPct val="80000"/>
              </a:lnSpc>
              <a:spcAft>
                <a:spcPct val="50000"/>
              </a:spcAft>
              <a:buNone/>
            </a:pPr>
            <a:endParaRPr lang="en-CA" sz="2000" dirty="0"/>
          </a:p>
          <a:p>
            <a:pPr eaLnBrk="1" hangingPunct="1">
              <a:lnSpc>
                <a:spcPct val="80000"/>
              </a:lnSpc>
              <a:spcAft>
                <a:spcPct val="50000"/>
              </a:spcAft>
            </a:pPr>
            <a:endParaRPr lang="en-CA" sz="2000" dirty="0"/>
          </a:p>
        </p:txBody>
      </p:sp>
      <p:sp>
        <p:nvSpPr>
          <p:cNvPr id="3584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D62D5543-2390-4424-89E6-F01913145925}" type="slidenum">
              <a:rPr lang="en-CA" smtClean="0">
                <a:solidFill>
                  <a:srgbClr val="660033"/>
                </a:solidFill>
              </a:rPr>
              <a:pPr eaLnBrk="1" hangingPunct="1"/>
              <a:t>21</a:t>
            </a:fld>
            <a:endParaRPr lang="en-CA" smtClean="0">
              <a:solidFill>
                <a:srgbClr val="660033"/>
              </a:solidFill>
            </a:endParaRPr>
          </a:p>
        </p:txBody>
      </p:sp>
    </p:spTree>
    <p:extLst>
      <p:ext uri="{BB962C8B-B14F-4D97-AF65-F5344CB8AC3E}">
        <p14:creationId xmlns:p14="http://schemas.microsoft.com/office/powerpoint/2010/main" val="34079133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Snowmobiling Summary</a:t>
            </a:r>
          </a:p>
        </p:txBody>
      </p:sp>
      <p:sp>
        <p:nvSpPr>
          <p:cNvPr id="36867" name="Rectangle 3"/>
          <p:cNvSpPr>
            <a:spLocks noGrp="1" noChangeArrowheads="1"/>
          </p:cNvSpPr>
          <p:nvPr>
            <p:ph type="body" idx="1"/>
          </p:nvPr>
        </p:nvSpPr>
        <p:spPr>
          <a:xfrm>
            <a:off x="228600" y="1371600"/>
            <a:ext cx="8763000" cy="4267200"/>
          </a:xfrm>
        </p:spPr>
        <p:txBody>
          <a:bodyPr/>
          <a:lstStyle/>
          <a:p>
            <a:pPr eaLnBrk="1" hangingPunct="1">
              <a:lnSpc>
                <a:spcPct val="90000"/>
              </a:lnSpc>
              <a:spcAft>
                <a:spcPct val="50000"/>
              </a:spcAft>
            </a:pPr>
            <a:r>
              <a:rPr lang="en-CA" sz="2000" dirty="0"/>
              <a:t>The majority (87%) of overnight Snowmobiling visits were spent at unpaid accommodations such as private homes and cottages, compared to 61% of total visits</a:t>
            </a:r>
          </a:p>
          <a:p>
            <a:pPr eaLnBrk="1" hangingPunct="1">
              <a:lnSpc>
                <a:spcPct val="90000"/>
              </a:lnSpc>
              <a:spcAft>
                <a:spcPct val="50000"/>
              </a:spcAft>
            </a:pPr>
            <a:r>
              <a:rPr lang="en-CA" sz="2000" dirty="0" smtClean="0"/>
              <a:t>The </a:t>
            </a:r>
            <a:r>
              <a:rPr lang="en-CA" sz="2000" dirty="0"/>
              <a:t>majority of trips occur in the winter months with </a:t>
            </a:r>
            <a:r>
              <a:rPr lang="en-CA" sz="2000" dirty="0" smtClean="0"/>
              <a:t>87% </a:t>
            </a:r>
            <a:r>
              <a:rPr lang="en-CA" sz="2000" dirty="0"/>
              <a:t>of Snowmobiling trips taking place in Jan-Mar versus 20% of total trips</a:t>
            </a:r>
          </a:p>
          <a:p>
            <a:pPr eaLnBrk="1" hangingPunct="1">
              <a:lnSpc>
                <a:spcPct val="90000"/>
              </a:lnSpc>
              <a:spcAft>
                <a:spcPct val="50000"/>
              </a:spcAft>
            </a:pPr>
            <a:r>
              <a:rPr lang="en-CA" sz="2000" dirty="0"/>
              <a:t>55% of Snowmobiling visits were among groups of 3 or more people compared to 24% of total visits</a:t>
            </a:r>
            <a:r>
              <a:rPr lang="en-CA" sz="2000" dirty="0" smtClean="0"/>
              <a:t>. </a:t>
            </a:r>
            <a:r>
              <a:rPr lang="en-CA" sz="2000" dirty="0"/>
              <a:t>17% of Snowmobiling visits included children versus 12% of </a:t>
            </a:r>
            <a:r>
              <a:rPr lang="en-CA" sz="2000" dirty="0" smtClean="0"/>
              <a:t>total visits</a:t>
            </a:r>
          </a:p>
          <a:p>
            <a:pPr eaLnBrk="1" hangingPunct="1">
              <a:lnSpc>
                <a:spcPct val="90000"/>
              </a:lnSpc>
              <a:spcAft>
                <a:spcPct val="50000"/>
              </a:spcAft>
            </a:pPr>
            <a:r>
              <a:rPr lang="en-CA" sz="2000" dirty="0"/>
              <a:t>42% of Canadian Snowmobiling visitors in Ontario had a household income greater than $100,000 compared to 36% of total visitors</a:t>
            </a:r>
          </a:p>
          <a:p>
            <a:pPr eaLnBrk="1" hangingPunct="1">
              <a:lnSpc>
                <a:spcPct val="90000"/>
              </a:lnSpc>
              <a:spcAft>
                <a:spcPct val="50000"/>
              </a:spcAft>
            </a:pPr>
            <a:r>
              <a:rPr lang="en-CA" sz="2000" dirty="0"/>
              <a:t>55% of Canadian Snowmobiling visitors in Ontario had some post secondary education compared with 40% of total visits</a:t>
            </a:r>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p:txBody>
      </p:sp>
      <p:sp>
        <p:nvSpPr>
          <p:cNvPr id="36868"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6F00DB5-3422-492A-8704-19535A9D2391}" type="slidenum">
              <a:rPr lang="en-CA" smtClean="0">
                <a:solidFill>
                  <a:srgbClr val="660033"/>
                </a:solidFill>
              </a:rPr>
              <a:pPr eaLnBrk="1" hangingPunct="1"/>
              <a:t>22</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784225"/>
            <a:ext cx="8229600" cy="685800"/>
          </a:xfrm>
          <a:noFill/>
        </p:spPr>
        <p:txBody>
          <a:bodyPr/>
          <a:lstStyle/>
          <a:p>
            <a:pPr eaLnBrk="1" hangingPunct="1"/>
            <a:r>
              <a:rPr lang="en-CA" sz="2800" b="1" dirty="0" smtClean="0"/>
              <a:t>Visits and Spending</a:t>
            </a:r>
          </a:p>
        </p:txBody>
      </p:sp>
      <p:sp>
        <p:nvSpPr>
          <p:cNvPr id="18435" name="Rectangle 3"/>
          <p:cNvSpPr>
            <a:spLocks noGrp="1" noChangeArrowheads="1"/>
          </p:cNvSpPr>
          <p:nvPr>
            <p:ph type="body" sz="half" idx="2"/>
          </p:nvPr>
        </p:nvSpPr>
        <p:spPr>
          <a:xfrm>
            <a:off x="228600" y="4173538"/>
            <a:ext cx="8686800" cy="1693862"/>
          </a:xfrm>
        </p:spPr>
        <p:txBody>
          <a:bodyPr/>
          <a:lstStyle/>
          <a:p>
            <a:pPr eaLnBrk="1" hangingPunct="1">
              <a:lnSpc>
                <a:spcPct val="90000"/>
              </a:lnSpc>
            </a:pPr>
            <a:r>
              <a:rPr lang="en-CA" sz="1600" dirty="0" smtClean="0"/>
              <a:t>In 2015, there were 387,000 Snowmobiling visits in Ontario, representing 0.3% of total visits in Ontario </a:t>
            </a:r>
          </a:p>
          <a:p>
            <a:pPr eaLnBrk="1" hangingPunct="1">
              <a:lnSpc>
                <a:spcPct val="90000"/>
              </a:lnSpc>
            </a:pPr>
            <a:r>
              <a:rPr lang="en-CA" sz="1600" dirty="0" smtClean="0"/>
              <a:t>Snowmobiling visitors spent $75 million, accounting for 0.3% of total visitor spending in Ontario</a:t>
            </a:r>
          </a:p>
          <a:p>
            <a:pPr eaLnBrk="1" hangingPunct="1">
              <a:lnSpc>
                <a:spcPct val="90000"/>
              </a:lnSpc>
              <a:buFontTx/>
              <a:buNone/>
            </a:pPr>
            <a:endParaRPr lang="en-CA" sz="1600" dirty="0" smtClean="0"/>
          </a:p>
          <a:p>
            <a:pPr eaLnBrk="1" hangingPunct="1">
              <a:lnSpc>
                <a:spcPct val="90000"/>
              </a:lnSpc>
              <a:spcBef>
                <a:spcPct val="50000"/>
              </a:spcBef>
            </a:pPr>
            <a:endParaRPr lang="en-CA" sz="2800" dirty="0" smtClean="0"/>
          </a:p>
        </p:txBody>
      </p:sp>
      <p:graphicFrame>
        <p:nvGraphicFramePr>
          <p:cNvPr id="471069" name="Group 29"/>
          <p:cNvGraphicFramePr>
            <a:graphicFrameLocks noGrp="1"/>
          </p:cNvGraphicFramePr>
          <p:nvPr>
            <p:ph sz="half" idx="1"/>
            <p:extLst>
              <p:ext uri="{D42A27DB-BD31-4B8C-83A1-F6EECF244321}">
                <p14:modId xmlns:p14="http://schemas.microsoft.com/office/powerpoint/2010/main" val="224032171"/>
              </p:ext>
            </p:extLst>
          </p:nvPr>
        </p:nvGraphicFramePr>
        <p:xfrm>
          <a:off x="457200" y="1627188"/>
          <a:ext cx="8229600" cy="2049464"/>
        </p:xfrm>
        <a:graphic>
          <a:graphicData uri="http://schemas.openxmlformats.org/drawingml/2006/table">
            <a:tbl>
              <a:tblPr/>
              <a:tblGrid>
                <a:gridCol w="3100388"/>
                <a:gridCol w="2386012"/>
                <a:gridCol w="2743200"/>
              </a:tblGrid>
              <a:tr h="5607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Region</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Visits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(millions)</a:t>
                      </a:r>
                      <a:endParaRPr kumimoji="0" lang="en-CA" sz="1400" b="1" i="0" u="none" strike="noStrike" cap="none" normalizeH="0" baseline="0" dirty="0" smtClean="0">
                        <a:ln>
                          <a:noFill/>
                        </a:ln>
                        <a:solidFill>
                          <a:srgbClr val="0070C0"/>
                        </a:solidFill>
                        <a:effectLst/>
                        <a:latin typeface="Arial" charset="0"/>
                      </a:endParaRPr>
                    </a:p>
                  </a:txBody>
                  <a:tcPr marT="45679" marB="456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Visitor Spending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 billions)</a:t>
                      </a:r>
                      <a:endParaRPr kumimoji="0" lang="en-CA" sz="1400" b="1" i="0" u="none" strike="noStrike" cap="none" normalizeH="0" baseline="0" dirty="0" smtClean="0">
                        <a:ln>
                          <a:noFill/>
                        </a:ln>
                        <a:solidFill>
                          <a:srgbClr val="0070C0"/>
                        </a:solidFill>
                        <a:effectLst/>
                        <a:latin typeface="Arial" charset="0"/>
                      </a:endParaRPr>
                    </a:p>
                  </a:txBody>
                  <a:tcPr marT="45679" marB="456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5027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Ontario Total</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141.9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25.4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4678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Ontario Snowmobiling</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0.4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0.1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51807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400" b="1" i="0" u="none" strike="noStrike" cap="none" normalizeH="0" baseline="0" dirty="0" smtClean="0">
                          <a:ln>
                            <a:noFill/>
                          </a:ln>
                          <a:solidFill>
                            <a:schemeClr val="tx1"/>
                          </a:solidFill>
                          <a:effectLst/>
                          <a:latin typeface="Arial" charset="0"/>
                        </a:rPr>
                        <a:t>Ontario Snowmobiling proportion of  Ontario Total</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0.3%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dirty="0">
                          <a:solidFill>
                            <a:srgbClr val="000000"/>
                          </a:solidFill>
                          <a:effectLst/>
                          <a:latin typeface="Arial"/>
                        </a:rPr>
                        <a:t>0.3%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8459"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627AB561-7936-40F8-A66F-B5133F1B2B75}" type="slidenum">
              <a:rPr lang="en-CA" smtClean="0">
                <a:solidFill>
                  <a:srgbClr val="660033"/>
                </a:solidFill>
              </a:rPr>
              <a:pPr eaLnBrk="1" hangingPunct="1"/>
              <a:t>3</a:t>
            </a:fld>
            <a:endParaRPr lang="en-CA" smtClean="0">
              <a:solidFill>
                <a:srgbClr val="660033"/>
              </a:solidFill>
            </a:endParaRPr>
          </a:p>
        </p:txBody>
      </p:sp>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Snowmobiling and Total Visits by Origin</a:t>
            </a:r>
          </a:p>
        </p:txBody>
      </p:sp>
      <p:sp>
        <p:nvSpPr>
          <p:cNvPr id="19459" name="Rectangle 3"/>
          <p:cNvSpPr>
            <a:spLocks noGrp="1" noChangeArrowheads="1"/>
          </p:cNvSpPr>
          <p:nvPr>
            <p:ph type="body" sz="half" idx="3"/>
          </p:nvPr>
        </p:nvSpPr>
        <p:spPr>
          <a:xfrm>
            <a:off x="228600" y="4495800"/>
            <a:ext cx="8686800" cy="1676400"/>
          </a:xfrm>
        </p:spPr>
        <p:txBody>
          <a:bodyPr/>
          <a:lstStyle/>
          <a:p>
            <a:pPr eaLnBrk="1" hangingPunct="1">
              <a:lnSpc>
                <a:spcPct val="80000"/>
              </a:lnSpc>
            </a:pPr>
            <a:r>
              <a:rPr lang="en-CA" sz="1600" dirty="0" smtClean="0"/>
              <a:t>Ontario residents accounted for the majority of Snowmobiling (94%) and total (86%) visits </a:t>
            </a:r>
          </a:p>
          <a:p>
            <a:pPr eaLnBrk="1" hangingPunct="1">
              <a:lnSpc>
                <a:spcPct val="80000"/>
              </a:lnSpc>
              <a:spcBef>
                <a:spcPct val="50000"/>
              </a:spcBef>
            </a:pPr>
            <a:r>
              <a:rPr lang="en-CA" sz="1600" dirty="0" smtClean="0"/>
              <a:t>U.S. visitors accounted for 4% of Snowmobiling visits compared to 8% of total visits </a:t>
            </a:r>
          </a:p>
          <a:p>
            <a:pPr eaLnBrk="1" hangingPunct="1">
              <a:lnSpc>
                <a:spcPct val="80000"/>
              </a:lnSpc>
              <a:spcBef>
                <a:spcPct val="50000"/>
              </a:spcBef>
            </a:pPr>
            <a:r>
              <a:rPr lang="en-CA" sz="1600" dirty="0" smtClean="0"/>
              <a:t>Visitors from Other Canada comprised 2% of Snowmobiling visits and 5% of total visits</a:t>
            </a:r>
          </a:p>
          <a:p>
            <a:pPr eaLnBrk="1" hangingPunct="1">
              <a:lnSpc>
                <a:spcPct val="80000"/>
              </a:lnSpc>
              <a:spcBef>
                <a:spcPct val="50000"/>
              </a:spcBef>
            </a:pPr>
            <a:r>
              <a:rPr lang="en-CA" sz="1600" dirty="0" smtClean="0"/>
              <a:t>Overseas visitors accounted for less than 1% of Snowmobiling visits and 2% of total visits</a:t>
            </a:r>
            <a:endParaRPr lang="en-CA" sz="900" i="1" dirty="0" smtClean="0"/>
          </a:p>
          <a:p>
            <a:pPr eaLnBrk="1" hangingPunct="1">
              <a:lnSpc>
                <a:spcPct val="80000"/>
              </a:lnSpc>
            </a:pPr>
            <a:endParaRPr lang="en-CA" sz="1000" dirty="0" smtClean="0"/>
          </a:p>
        </p:txBody>
      </p:sp>
      <p:graphicFrame>
        <p:nvGraphicFramePr>
          <p:cNvPr id="473121" name="Group 33"/>
          <p:cNvGraphicFramePr>
            <a:graphicFrameLocks noGrp="1"/>
          </p:cNvGraphicFramePr>
          <p:nvPr>
            <p:extLst>
              <p:ext uri="{D42A27DB-BD31-4B8C-83A1-F6EECF244321}">
                <p14:modId xmlns:p14="http://schemas.microsoft.com/office/powerpoint/2010/main" val="3728453122"/>
              </p:ext>
            </p:extLst>
          </p:nvPr>
        </p:nvGraphicFramePr>
        <p:xfrm>
          <a:off x="6248400" y="1828800"/>
          <a:ext cx="2441575" cy="1554180"/>
        </p:xfrm>
        <a:graphic>
          <a:graphicData uri="http://schemas.openxmlformats.org/drawingml/2006/table">
            <a:tbl>
              <a:tblPr/>
              <a:tblGrid>
                <a:gridCol w="1484312"/>
                <a:gridCol w="957263"/>
              </a:tblGrid>
              <a:tr h="4571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Snowmobiling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Visit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Ontario</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109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U.S.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44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Other Canada</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52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Overseas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26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4</a:t>
            </a:fld>
            <a:endParaRPr lang="en-CA" smtClean="0">
              <a:solidFill>
                <a:srgbClr val="660033"/>
              </a:solidFill>
            </a:endParaRPr>
          </a:p>
        </p:txBody>
      </p:sp>
      <p:graphicFrame>
        <p:nvGraphicFramePr>
          <p:cNvPr id="2" name="Object 4"/>
          <p:cNvGraphicFramePr>
            <a:graphicFrameLocks noGrp="1" noChangeAspect="1"/>
          </p:cNvGraphicFramePr>
          <p:nvPr>
            <p:extLst>
              <p:ext uri="{D42A27DB-BD31-4B8C-83A1-F6EECF244321}">
                <p14:modId xmlns:p14="http://schemas.microsoft.com/office/powerpoint/2010/main" val="247033619"/>
              </p:ext>
            </p:extLst>
          </p:nvPr>
        </p:nvGraphicFramePr>
        <p:xfrm>
          <a:off x="60325" y="1498600"/>
          <a:ext cx="3184525" cy="292576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graphicFrame>
        <p:nvGraphicFramePr>
          <p:cNvPr id="9" name="Object 3" descr="Visits by Origin" title="Visits by Origin"/>
          <p:cNvGraphicFramePr>
            <a:graphicFrameLocks noGrp="1" noChangeAspect="1"/>
          </p:cNvGraphicFramePr>
          <p:nvPr>
            <p:ph sz="half" idx="1"/>
            <p:extLst>
              <p:ext uri="{D42A27DB-BD31-4B8C-83A1-F6EECF244321}">
                <p14:modId xmlns:p14="http://schemas.microsoft.com/office/powerpoint/2010/main" val="669575311"/>
              </p:ext>
            </p:extLst>
          </p:nvPr>
        </p:nvGraphicFramePr>
        <p:xfrm>
          <a:off x="2895600" y="1371600"/>
          <a:ext cx="3402013" cy="31257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Snowmobiling and Total Spending by Origin</a:t>
            </a:r>
          </a:p>
        </p:txBody>
      </p:sp>
      <p:sp>
        <p:nvSpPr>
          <p:cNvPr id="19459" name="Rectangle 3"/>
          <p:cNvSpPr>
            <a:spLocks noGrp="1" noChangeArrowheads="1"/>
          </p:cNvSpPr>
          <p:nvPr>
            <p:ph type="body" sz="half" idx="3"/>
          </p:nvPr>
        </p:nvSpPr>
        <p:spPr>
          <a:xfrm>
            <a:off x="76200" y="4495800"/>
            <a:ext cx="8888413" cy="1676400"/>
          </a:xfrm>
        </p:spPr>
        <p:txBody>
          <a:bodyPr/>
          <a:lstStyle/>
          <a:p>
            <a:pPr eaLnBrk="1" hangingPunct="1">
              <a:lnSpc>
                <a:spcPct val="80000"/>
              </a:lnSpc>
            </a:pPr>
            <a:r>
              <a:rPr lang="en-CA" sz="1600" dirty="0"/>
              <a:t>Ontario residents accounted for the majority of </a:t>
            </a:r>
            <a:r>
              <a:rPr lang="en-CA" sz="1600" dirty="0" smtClean="0"/>
              <a:t>Snowmobiling (85%) </a:t>
            </a:r>
            <a:r>
              <a:rPr lang="en-CA" sz="1600" dirty="0"/>
              <a:t>and total </a:t>
            </a:r>
            <a:r>
              <a:rPr lang="en-CA" sz="1600" dirty="0" smtClean="0"/>
              <a:t>(55%) spending </a:t>
            </a:r>
            <a:endParaRPr lang="en-CA" sz="1600" dirty="0"/>
          </a:p>
          <a:p>
            <a:pPr eaLnBrk="1" hangingPunct="1">
              <a:lnSpc>
                <a:spcPct val="80000"/>
              </a:lnSpc>
              <a:spcBef>
                <a:spcPct val="50000"/>
              </a:spcBef>
            </a:pPr>
            <a:r>
              <a:rPr lang="en-CA" sz="1600" dirty="0"/>
              <a:t>U.S. visitors accounted for </a:t>
            </a:r>
            <a:r>
              <a:rPr lang="en-CA" sz="1600" dirty="0" smtClean="0"/>
              <a:t>6% </a:t>
            </a:r>
            <a:r>
              <a:rPr lang="en-CA" sz="1600" dirty="0"/>
              <a:t>of </a:t>
            </a:r>
            <a:r>
              <a:rPr lang="en-CA" sz="1600" dirty="0" smtClean="0"/>
              <a:t>Snowmobiling spending </a:t>
            </a:r>
            <a:r>
              <a:rPr lang="en-CA" sz="1600" dirty="0"/>
              <a:t>compared to </a:t>
            </a:r>
            <a:r>
              <a:rPr lang="en-CA" sz="1600" dirty="0" smtClean="0"/>
              <a:t>14% </a:t>
            </a:r>
            <a:r>
              <a:rPr lang="en-CA" sz="1600" dirty="0"/>
              <a:t>of total </a:t>
            </a:r>
            <a:r>
              <a:rPr lang="en-CA" sz="1600" dirty="0" smtClean="0"/>
              <a:t>spending </a:t>
            </a:r>
            <a:endParaRPr lang="en-CA" sz="1600" dirty="0"/>
          </a:p>
          <a:p>
            <a:pPr eaLnBrk="1" hangingPunct="1">
              <a:lnSpc>
                <a:spcPct val="80000"/>
              </a:lnSpc>
              <a:spcBef>
                <a:spcPct val="50000"/>
              </a:spcBef>
            </a:pPr>
            <a:r>
              <a:rPr lang="en-CA" sz="1600" dirty="0"/>
              <a:t>Visitors from Other Canada comprised </a:t>
            </a:r>
            <a:r>
              <a:rPr lang="en-CA" sz="1600" dirty="0" smtClean="0"/>
              <a:t>2% </a:t>
            </a:r>
            <a:r>
              <a:rPr lang="en-CA" sz="1600" dirty="0"/>
              <a:t>of </a:t>
            </a:r>
            <a:r>
              <a:rPr lang="en-CA" sz="1600" dirty="0" smtClean="0"/>
              <a:t>Snowmobiling spending </a:t>
            </a:r>
            <a:r>
              <a:rPr lang="en-CA" sz="1600" dirty="0"/>
              <a:t>and </a:t>
            </a:r>
            <a:r>
              <a:rPr lang="en-CA" sz="1600" dirty="0" smtClean="0"/>
              <a:t>9% </a:t>
            </a:r>
            <a:r>
              <a:rPr lang="en-CA" sz="1600" dirty="0"/>
              <a:t>of total </a:t>
            </a:r>
            <a:r>
              <a:rPr lang="en-CA" sz="1600" dirty="0" smtClean="0"/>
              <a:t>spending</a:t>
            </a:r>
            <a:endParaRPr lang="en-CA" sz="1600" dirty="0"/>
          </a:p>
          <a:p>
            <a:pPr eaLnBrk="1" hangingPunct="1">
              <a:lnSpc>
                <a:spcPct val="80000"/>
              </a:lnSpc>
              <a:spcBef>
                <a:spcPct val="50000"/>
              </a:spcBef>
            </a:pPr>
            <a:r>
              <a:rPr lang="en-CA" sz="1600" dirty="0"/>
              <a:t>Overseas visitors accounted for </a:t>
            </a:r>
            <a:r>
              <a:rPr lang="en-CA" sz="1600" dirty="0" smtClean="0"/>
              <a:t>7% </a:t>
            </a:r>
            <a:r>
              <a:rPr lang="en-CA" sz="1600" dirty="0"/>
              <a:t>of </a:t>
            </a:r>
            <a:r>
              <a:rPr lang="en-CA" sz="1600" dirty="0" smtClean="0"/>
              <a:t>Snowmobiling spending </a:t>
            </a:r>
            <a:r>
              <a:rPr lang="en-CA" sz="1600" dirty="0"/>
              <a:t>and </a:t>
            </a:r>
            <a:r>
              <a:rPr lang="en-CA" sz="1600" dirty="0" smtClean="0"/>
              <a:t>22% </a:t>
            </a:r>
            <a:r>
              <a:rPr lang="en-CA" sz="1600" dirty="0"/>
              <a:t>of total </a:t>
            </a:r>
            <a:r>
              <a:rPr lang="en-CA" sz="1600" dirty="0" smtClean="0"/>
              <a:t>spending</a:t>
            </a:r>
            <a:endParaRPr lang="en-CA" sz="900" i="1" dirty="0"/>
          </a:p>
          <a:p>
            <a:pPr eaLnBrk="1" hangingPunct="1">
              <a:lnSpc>
                <a:spcPct val="80000"/>
              </a:lnSpc>
              <a:spcBef>
                <a:spcPct val="50000"/>
              </a:spcBef>
              <a:buFontTx/>
              <a:buNone/>
            </a:pPr>
            <a:endParaRPr lang="en-CA" sz="900" i="1" dirty="0" smtClean="0">
              <a:solidFill>
                <a:srgbClr val="FF0000"/>
              </a:solidFill>
            </a:endParaRPr>
          </a:p>
          <a:p>
            <a:pPr eaLnBrk="1" hangingPunct="1">
              <a:lnSpc>
                <a:spcPct val="80000"/>
              </a:lnSpc>
            </a:pPr>
            <a:endParaRPr lang="en-CA" sz="1000" dirty="0" smtClean="0">
              <a:solidFill>
                <a:srgbClr val="FF0000"/>
              </a:solidFill>
            </a:endParaRPr>
          </a:p>
        </p:txBody>
      </p:sp>
      <p:graphicFrame>
        <p:nvGraphicFramePr>
          <p:cNvPr id="473121" name="Group 33"/>
          <p:cNvGraphicFramePr>
            <a:graphicFrameLocks noGrp="1"/>
          </p:cNvGraphicFramePr>
          <p:nvPr>
            <p:extLst>
              <p:ext uri="{D42A27DB-BD31-4B8C-83A1-F6EECF244321}">
                <p14:modId xmlns:p14="http://schemas.microsoft.com/office/powerpoint/2010/main" val="1262694835"/>
              </p:ext>
            </p:extLst>
          </p:nvPr>
        </p:nvGraphicFramePr>
        <p:xfrm>
          <a:off x="6523038" y="1905000"/>
          <a:ext cx="2441575" cy="1554180"/>
        </p:xfrm>
        <a:graphic>
          <a:graphicData uri="http://schemas.openxmlformats.org/drawingml/2006/table">
            <a:tbl>
              <a:tblPr/>
              <a:tblGrid>
                <a:gridCol w="1484312"/>
                <a:gridCol w="957263"/>
              </a:tblGrid>
              <a:tr h="4571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Snowmobiling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Spending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Ontario</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154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U.S.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44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Other Canada</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Overseas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32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5</a:t>
            </a:fld>
            <a:endParaRPr lang="en-CA" smtClean="0">
              <a:solidFill>
                <a:srgbClr val="660033"/>
              </a:solidFill>
            </a:endParaRPr>
          </a:p>
        </p:txBody>
      </p:sp>
      <p:graphicFrame>
        <p:nvGraphicFramePr>
          <p:cNvPr id="3" name="Object 6"/>
          <p:cNvGraphicFramePr>
            <a:graphicFrameLocks noGrp="1" noChangeAspect="1"/>
          </p:cNvGraphicFramePr>
          <p:nvPr>
            <p:extLst>
              <p:ext uri="{D42A27DB-BD31-4B8C-83A1-F6EECF244321}">
                <p14:modId xmlns:p14="http://schemas.microsoft.com/office/powerpoint/2010/main" val="2953281455"/>
              </p:ext>
            </p:extLst>
          </p:nvPr>
        </p:nvGraphicFramePr>
        <p:xfrm>
          <a:off x="457200" y="1143000"/>
          <a:ext cx="3530600" cy="322421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and </a:t>
            </a:r>
            <a:r>
              <a:rPr lang="en-CA" sz="1000" i="1" dirty="0">
                <a:solidFill>
                  <a:srgbClr val="000000"/>
                </a:solidFill>
              </a:rPr>
              <a:t>International Travel Survey </a:t>
            </a:r>
            <a:r>
              <a:rPr lang="en-CA" sz="1000" i="1" dirty="0" smtClean="0">
                <a:solidFill>
                  <a:srgbClr val="000000"/>
                </a:solidFill>
              </a:rPr>
              <a:t>2015;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Sport </a:t>
            </a:r>
          </a:p>
        </p:txBody>
      </p:sp>
      <p:graphicFrame>
        <p:nvGraphicFramePr>
          <p:cNvPr id="9" name="Object 6" descr="Visitor Spending by Origin" title="Visitor Spending by Origin"/>
          <p:cNvGraphicFramePr>
            <a:graphicFrameLocks noGrp="1" noChangeAspect="1"/>
          </p:cNvGraphicFramePr>
          <p:nvPr>
            <p:ph sz="half" idx="2"/>
            <p:extLst>
              <p:ext uri="{D42A27DB-BD31-4B8C-83A1-F6EECF244321}">
                <p14:modId xmlns:p14="http://schemas.microsoft.com/office/powerpoint/2010/main" val="3900923538"/>
              </p:ext>
            </p:extLst>
          </p:nvPr>
        </p:nvGraphicFramePr>
        <p:xfrm>
          <a:off x="3352800" y="1295400"/>
          <a:ext cx="3416300" cy="31194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22722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0" y="990600"/>
            <a:ext cx="91440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600" b="1" dirty="0" smtClean="0"/>
              <a:t>Ontario Snowmobiling Visitors by Region of Residence</a:t>
            </a:r>
          </a:p>
        </p:txBody>
      </p:sp>
      <p:sp>
        <p:nvSpPr>
          <p:cNvPr id="34819" name="Rectangle 3"/>
          <p:cNvSpPr>
            <a:spLocks noGrp="1" noChangeArrowheads="1"/>
          </p:cNvSpPr>
          <p:nvPr>
            <p:ph type="body" sz="half" idx="2"/>
          </p:nvPr>
        </p:nvSpPr>
        <p:spPr bwMode="auto">
          <a:xfrm>
            <a:off x="277813" y="4962525"/>
            <a:ext cx="7037387" cy="12192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0" indent="0" eaLnBrk="1" hangingPunct="1">
              <a:lnSpc>
                <a:spcPct val="80000"/>
              </a:lnSpc>
              <a:defRPr/>
            </a:pPr>
            <a:r>
              <a:rPr lang="en-CA" sz="1600" kern="1200" dirty="0" smtClean="0">
                <a:solidFill>
                  <a:srgbClr val="000000"/>
                </a:solidFill>
                <a:latin typeface="Arial" charset="0"/>
              </a:rPr>
              <a:t>25% of Snowmobiling </a:t>
            </a:r>
            <a:r>
              <a:rPr lang="en-CA" sz="1600" kern="1200" dirty="0">
                <a:solidFill>
                  <a:srgbClr val="000000"/>
                </a:solidFill>
                <a:latin typeface="Arial" charset="0"/>
              </a:rPr>
              <a:t>visitors from Ontario are from Region </a:t>
            </a:r>
            <a:r>
              <a:rPr lang="en-CA" sz="1600" kern="1200" dirty="0" smtClean="0">
                <a:solidFill>
                  <a:srgbClr val="000000"/>
                </a:solidFill>
                <a:latin typeface="Arial" charset="0"/>
              </a:rPr>
              <a:t>6 compared to 14% of total visits and 19% </a:t>
            </a:r>
            <a:r>
              <a:rPr lang="en-CA" sz="1600" kern="1200" dirty="0">
                <a:solidFill>
                  <a:srgbClr val="000000"/>
                </a:solidFill>
                <a:latin typeface="Arial" charset="0"/>
              </a:rPr>
              <a:t>from Region </a:t>
            </a:r>
            <a:r>
              <a:rPr lang="en-CA" sz="1600" kern="1200" dirty="0" smtClean="0">
                <a:solidFill>
                  <a:srgbClr val="000000"/>
                </a:solidFill>
                <a:latin typeface="Arial" charset="0"/>
              </a:rPr>
              <a:t>13 (5% total visits)</a:t>
            </a:r>
            <a:endParaRPr lang="en-CA" sz="1600" kern="1200" dirty="0">
              <a:solidFill>
                <a:srgbClr val="000000"/>
              </a:solidFill>
              <a:latin typeface="Arial" charset="0"/>
            </a:endParaRPr>
          </a:p>
          <a:p>
            <a:pPr marL="0" lvl="0" indent="0" eaLnBrk="1" hangingPunct="1">
              <a:lnSpc>
                <a:spcPct val="80000"/>
              </a:lnSpc>
              <a:buNone/>
              <a:defRPr/>
            </a:pPr>
            <a:endParaRPr lang="en-CA" sz="800" kern="1200" dirty="0" smtClean="0">
              <a:solidFill>
                <a:srgbClr val="000000"/>
              </a:solidFill>
              <a:latin typeface="Arial" charset="0"/>
            </a:endParaRPr>
          </a:p>
          <a:p>
            <a:pPr marL="0" lvl="0" indent="0" eaLnBrk="1" hangingPunct="1">
              <a:lnSpc>
                <a:spcPct val="80000"/>
              </a:lnSpc>
              <a:buNone/>
              <a:defRPr/>
            </a:pPr>
            <a:r>
              <a:rPr lang="en-CA" sz="1600" kern="1200" dirty="0" smtClean="0">
                <a:solidFill>
                  <a:srgbClr val="000000"/>
                </a:solidFill>
                <a:latin typeface="Arial" charset="0"/>
              </a:rPr>
              <a:t>Note</a:t>
            </a:r>
            <a:r>
              <a:rPr lang="en-CA" sz="1600" kern="1200" dirty="0">
                <a:solidFill>
                  <a:srgbClr val="000000"/>
                </a:solidFill>
                <a:latin typeface="Arial" charset="0"/>
              </a:rPr>
              <a:t>: Ontario origin </a:t>
            </a:r>
            <a:r>
              <a:rPr lang="en-CA" sz="1600" kern="1200" dirty="0" smtClean="0">
                <a:solidFill>
                  <a:srgbClr val="000000"/>
                </a:solidFill>
                <a:latin typeface="Arial" charset="0"/>
              </a:rPr>
              <a:t>Snowmobiling </a:t>
            </a:r>
            <a:r>
              <a:rPr lang="en-CA" sz="1600" kern="1200" dirty="0">
                <a:solidFill>
                  <a:srgbClr val="000000"/>
                </a:solidFill>
                <a:latin typeface="Arial" charset="0"/>
              </a:rPr>
              <a:t>visitors represented </a:t>
            </a:r>
            <a:r>
              <a:rPr lang="en-CA" sz="1600" kern="1200" dirty="0" smtClean="0">
                <a:solidFill>
                  <a:srgbClr val="000000"/>
                </a:solidFill>
                <a:latin typeface="Arial" charset="0"/>
              </a:rPr>
              <a:t>94% (362,000) </a:t>
            </a:r>
            <a:r>
              <a:rPr lang="en-CA" sz="1600" kern="1200" dirty="0">
                <a:solidFill>
                  <a:srgbClr val="000000"/>
                </a:solidFill>
                <a:latin typeface="Arial" charset="0"/>
              </a:rPr>
              <a:t>of </a:t>
            </a:r>
            <a:r>
              <a:rPr lang="en-CA" sz="1600" kern="1200" dirty="0" smtClean="0">
                <a:solidFill>
                  <a:srgbClr val="000000"/>
                </a:solidFill>
                <a:latin typeface="Arial" charset="0"/>
              </a:rPr>
              <a:t>visits </a:t>
            </a:r>
            <a:r>
              <a:rPr lang="en-CA" sz="1600" kern="1200" dirty="0">
                <a:solidFill>
                  <a:srgbClr val="000000"/>
                </a:solidFill>
                <a:latin typeface="Arial" charset="0"/>
              </a:rPr>
              <a:t>and </a:t>
            </a:r>
            <a:r>
              <a:rPr lang="en-CA" sz="1600" kern="1200" dirty="0" smtClean="0">
                <a:solidFill>
                  <a:srgbClr val="000000"/>
                </a:solidFill>
                <a:latin typeface="Arial" charset="0"/>
              </a:rPr>
              <a:t>90% ($64 </a:t>
            </a:r>
            <a:r>
              <a:rPr lang="en-CA" sz="1600" kern="1200" dirty="0">
                <a:solidFill>
                  <a:srgbClr val="000000"/>
                </a:solidFill>
                <a:latin typeface="Arial" charset="0"/>
              </a:rPr>
              <a:t>M) of visitor spending</a:t>
            </a:r>
            <a:endParaRPr lang="en-CA" sz="1600" i="1" kern="1200" dirty="0">
              <a:solidFill>
                <a:srgbClr val="000000"/>
              </a:solidFill>
              <a:latin typeface="Arial" charset="0"/>
            </a:endParaRPr>
          </a:p>
          <a:p>
            <a:pPr>
              <a:spcBef>
                <a:spcPct val="50000"/>
              </a:spcBef>
              <a:buFontTx/>
              <a:buNone/>
              <a:defRPr/>
            </a:pPr>
            <a:endParaRPr lang="en-CA" sz="1000" i="1" dirty="0" smtClean="0"/>
          </a:p>
        </p:txBody>
      </p:sp>
      <p:graphicFrame>
        <p:nvGraphicFramePr>
          <p:cNvPr id="2" name="Object 4"/>
          <p:cNvGraphicFramePr>
            <a:graphicFrameLocks noGrp="1" noChangeAspect="1"/>
          </p:cNvGraphicFramePr>
          <p:nvPr>
            <p:ph sz="half" idx="1"/>
            <p:extLst>
              <p:ext uri="{D42A27DB-BD31-4B8C-83A1-F6EECF244321}">
                <p14:modId xmlns:p14="http://schemas.microsoft.com/office/powerpoint/2010/main" val="2120443507"/>
              </p:ext>
            </p:extLst>
          </p:nvPr>
        </p:nvGraphicFramePr>
        <p:xfrm>
          <a:off x="-609600" y="1676400"/>
          <a:ext cx="7831138" cy="3136900"/>
        </p:xfrm>
        <a:graphic>
          <a:graphicData uri="http://schemas.openxmlformats.org/drawingml/2006/chart">
            <c:chart xmlns:c="http://schemas.openxmlformats.org/drawingml/2006/chart" xmlns:r="http://schemas.openxmlformats.org/officeDocument/2006/relationships" r:id="rId2"/>
          </a:graphicData>
        </a:graphic>
      </p:graphicFrame>
      <p:sp>
        <p:nvSpPr>
          <p:cNvPr id="34822"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923FFB53-CD79-4A02-A963-987A6413FE49}" type="slidenum">
              <a:rPr lang="en-CA" sz="1000">
                <a:solidFill>
                  <a:srgbClr val="660033"/>
                </a:solidFill>
              </a:rPr>
              <a:pPr algn="r" eaLnBrk="1" hangingPunct="1"/>
              <a:t>6</a:t>
            </a:fld>
            <a:endParaRPr lang="en-CA" sz="1000">
              <a:solidFill>
                <a:srgbClr val="660033"/>
              </a:solidFill>
            </a:endParaRPr>
          </a:p>
        </p:txBody>
      </p:sp>
      <p:sp>
        <p:nvSpPr>
          <p:cNvPr id="8"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and </a:t>
            </a:r>
            <a:r>
              <a:rPr lang="en-CA" sz="1000" i="1" dirty="0">
                <a:solidFill>
                  <a:srgbClr val="000000"/>
                </a:solidFill>
              </a:rPr>
              <a:t>International Travel Survey </a:t>
            </a:r>
            <a:r>
              <a:rPr lang="en-CA" sz="1000" i="1" dirty="0" smtClean="0">
                <a:solidFill>
                  <a:srgbClr val="000000"/>
                </a:solidFill>
              </a:rPr>
              <a:t>2015;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Sport </a:t>
            </a:r>
          </a:p>
        </p:txBody>
      </p:sp>
      <p:graphicFrame>
        <p:nvGraphicFramePr>
          <p:cNvPr id="7" name="Group 33"/>
          <p:cNvGraphicFramePr>
            <a:graphicFrameLocks noGrp="1"/>
          </p:cNvGraphicFramePr>
          <p:nvPr>
            <p:extLst>
              <p:ext uri="{D42A27DB-BD31-4B8C-83A1-F6EECF244321}">
                <p14:modId xmlns:p14="http://schemas.microsoft.com/office/powerpoint/2010/main" val="2564404526"/>
              </p:ext>
            </p:extLst>
          </p:nvPr>
        </p:nvGraphicFramePr>
        <p:xfrm>
          <a:off x="7391400" y="1524000"/>
          <a:ext cx="1524000" cy="3870120"/>
        </p:xfrm>
        <a:graphic>
          <a:graphicData uri="http://schemas.openxmlformats.org/drawingml/2006/table">
            <a:tbl>
              <a:tblPr/>
              <a:tblGrid>
                <a:gridCol w="685800"/>
                <a:gridCol w="838200"/>
              </a:tblGrid>
              <a:tr h="380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Snowmobiling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Visits from Ontario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12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35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4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164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78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0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4</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52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0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5</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43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29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6</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183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7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7</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165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5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8</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98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3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9</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88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10</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62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83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dirty="0">
                          <a:solidFill>
                            <a:srgbClr val="000000"/>
                          </a:solidFill>
                          <a:effectLst/>
                          <a:latin typeface="Arial"/>
                        </a:rPr>
                        <a:t>397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Tree>
    <p:extLst>
      <p:ext uri="{BB962C8B-B14F-4D97-AF65-F5344CB8AC3E}">
        <p14:creationId xmlns:p14="http://schemas.microsoft.com/office/powerpoint/2010/main" val="114562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370856"/>
            <a:ext cx="5936440" cy="3801791"/>
          </a:xfrm>
          <a:prstGeom prst="rect">
            <a:avLst/>
          </a:prstGeom>
        </p:spPr>
      </p:pic>
      <p:sp>
        <p:nvSpPr>
          <p:cNvPr id="17410" name="Rectangle 2"/>
          <p:cNvSpPr>
            <a:spLocks noGrp="1" noChangeArrowheads="1"/>
          </p:cNvSpPr>
          <p:nvPr>
            <p:ph type="title"/>
          </p:nvPr>
        </p:nvSpPr>
        <p:spPr bwMode="auto">
          <a:xfrm>
            <a:off x="41555" y="838200"/>
            <a:ext cx="9102445"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U.S. Snowmobiling Visitors by Region of Residence</a:t>
            </a:r>
          </a:p>
        </p:txBody>
      </p:sp>
      <p:sp>
        <p:nvSpPr>
          <p:cNvPr id="17411" name="Rectangle 3"/>
          <p:cNvSpPr>
            <a:spLocks noGrp="1" noChangeArrowheads="1"/>
          </p:cNvSpPr>
          <p:nvPr>
            <p:ph type="body" sz="half" idx="2"/>
          </p:nvPr>
        </p:nvSpPr>
        <p:spPr bwMode="auto">
          <a:xfrm>
            <a:off x="228600" y="5104121"/>
            <a:ext cx="8686800" cy="131449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CA" sz="1600" dirty="0" smtClean="0"/>
              <a:t>59% </a:t>
            </a:r>
            <a:r>
              <a:rPr lang="en-CA" sz="1600" dirty="0"/>
              <a:t>of U.S</a:t>
            </a:r>
            <a:r>
              <a:rPr lang="en-CA" sz="1600" dirty="0" smtClean="0"/>
              <a:t>. Snowmobiling </a:t>
            </a:r>
            <a:r>
              <a:rPr lang="en-CA" sz="1600" dirty="0"/>
              <a:t>visitors </a:t>
            </a:r>
            <a:r>
              <a:rPr lang="en-CA" sz="1600" dirty="0" smtClean="0"/>
              <a:t>came </a:t>
            </a:r>
            <a:r>
              <a:rPr lang="en-CA" sz="1600" dirty="0"/>
              <a:t>from </a:t>
            </a:r>
            <a:r>
              <a:rPr lang="en-CA" sz="1600" dirty="0" smtClean="0"/>
              <a:t>West </a:t>
            </a:r>
            <a:r>
              <a:rPr lang="en-CA" sz="1600" dirty="0"/>
              <a:t>North Central </a:t>
            </a:r>
            <a:r>
              <a:rPr lang="en-CA" sz="1600" dirty="0" smtClean="0"/>
              <a:t>states </a:t>
            </a:r>
            <a:endParaRPr lang="en-CA" sz="1600" dirty="0"/>
          </a:p>
          <a:p>
            <a:pPr marL="0" indent="0">
              <a:lnSpc>
                <a:spcPct val="90000"/>
              </a:lnSpc>
              <a:buNone/>
            </a:pPr>
            <a:r>
              <a:rPr lang="en-CA" sz="1600" dirty="0" smtClean="0"/>
              <a:t>Note: U.S. Snowmobiling visitors represented 4% (14,000) of visits and 6% ($5 M) of visitor spending</a:t>
            </a:r>
            <a:endParaRPr lang="en-CA" sz="1600" i="1" dirty="0" smtClean="0"/>
          </a:p>
        </p:txBody>
      </p:sp>
      <p:sp>
        <p:nvSpPr>
          <p:cNvPr id="16"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7</a:t>
            </a:fld>
            <a:endParaRPr lang="en-CA" sz="1000">
              <a:solidFill>
                <a:srgbClr val="660033"/>
              </a:solidFill>
            </a:endParaRPr>
          </a:p>
        </p:txBody>
      </p:sp>
      <p:sp>
        <p:nvSpPr>
          <p:cNvPr id="20" name="Text Box 6"/>
          <p:cNvSpPr txBox="1">
            <a:spLocks noChangeArrowheads="1"/>
          </p:cNvSpPr>
          <p:nvPr/>
        </p:nvSpPr>
        <p:spPr bwMode="auto">
          <a:xfrm>
            <a:off x="372859" y="2133600"/>
            <a:ext cx="119654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FF0000"/>
                </a:solidFill>
              </a:rPr>
              <a:t>Pacific, Alaska, Hawaii</a:t>
            </a:r>
            <a:endParaRPr lang="en-CA" sz="1000" b="1" dirty="0">
              <a:solidFill>
                <a:srgbClr val="FF0000"/>
              </a:solidFill>
            </a:endParaRPr>
          </a:p>
          <a:p>
            <a:pPr eaLnBrk="1" hangingPunct="1">
              <a:spcBef>
                <a:spcPct val="0"/>
              </a:spcBef>
            </a:pPr>
            <a:r>
              <a:rPr lang="en-CA" sz="1000" b="1" dirty="0" smtClean="0">
                <a:solidFill>
                  <a:srgbClr val="FF0000"/>
                </a:solidFill>
              </a:rPr>
              <a:t>6%</a:t>
            </a:r>
          </a:p>
          <a:p>
            <a:pPr eaLnBrk="1" hangingPunct="1">
              <a:spcBef>
                <a:spcPct val="0"/>
              </a:spcBef>
            </a:pPr>
            <a:r>
              <a:rPr lang="en-CA" sz="1000" b="1" dirty="0" smtClean="0">
                <a:solidFill>
                  <a:srgbClr val="0070C0"/>
                </a:solidFill>
              </a:rPr>
              <a:t>(3%)</a:t>
            </a:r>
            <a:endParaRPr lang="en-CA" sz="1000" b="1" dirty="0">
              <a:solidFill>
                <a:srgbClr val="0070C0"/>
              </a:solidFill>
            </a:endParaRPr>
          </a:p>
        </p:txBody>
      </p:sp>
      <p:sp>
        <p:nvSpPr>
          <p:cNvPr id="22" name="Text Box 6"/>
          <p:cNvSpPr txBox="1">
            <a:spLocks noChangeArrowheads="1"/>
          </p:cNvSpPr>
          <p:nvPr/>
        </p:nvSpPr>
        <p:spPr bwMode="auto">
          <a:xfrm>
            <a:off x="2507460" y="1511879"/>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009900"/>
                </a:solidFill>
              </a:rPr>
              <a:t>Mountain</a:t>
            </a:r>
            <a:endParaRPr lang="en-CA" sz="1000" b="1" dirty="0">
              <a:solidFill>
                <a:srgbClr val="009900"/>
              </a:solidFill>
            </a:endParaRPr>
          </a:p>
          <a:p>
            <a:pPr eaLnBrk="1" hangingPunct="1">
              <a:spcBef>
                <a:spcPct val="0"/>
              </a:spcBef>
            </a:pPr>
            <a:r>
              <a:rPr lang="en-CA" sz="1000" b="1" dirty="0" smtClean="0">
                <a:solidFill>
                  <a:srgbClr val="FF0000"/>
                </a:solidFill>
              </a:rPr>
              <a:t>0%</a:t>
            </a:r>
          </a:p>
          <a:p>
            <a:pPr eaLnBrk="1" hangingPunct="1">
              <a:spcBef>
                <a:spcPct val="0"/>
              </a:spcBef>
            </a:pPr>
            <a:r>
              <a:rPr lang="en-CA" sz="1000" b="1" dirty="0" smtClean="0">
                <a:solidFill>
                  <a:srgbClr val="0070C0"/>
                </a:solidFill>
              </a:rPr>
              <a:t>(2%)</a:t>
            </a:r>
            <a:endParaRPr lang="en-CA" sz="1000" b="1" dirty="0">
              <a:solidFill>
                <a:srgbClr val="0070C0"/>
              </a:solidFill>
            </a:endParaRPr>
          </a:p>
        </p:txBody>
      </p:sp>
      <p:sp>
        <p:nvSpPr>
          <p:cNvPr id="23" name="Text Box 6"/>
          <p:cNvSpPr txBox="1">
            <a:spLocks noChangeArrowheads="1"/>
          </p:cNvSpPr>
          <p:nvPr/>
        </p:nvSpPr>
        <p:spPr bwMode="auto">
          <a:xfrm>
            <a:off x="6934200" y="3895414"/>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996633"/>
                </a:solidFill>
              </a:rPr>
              <a:t>South Atlantic</a:t>
            </a:r>
            <a:endParaRPr lang="en-CA" sz="1000" b="1" dirty="0">
              <a:solidFill>
                <a:srgbClr val="996633"/>
              </a:solidFill>
            </a:endParaRPr>
          </a:p>
          <a:p>
            <a:pPr eaLnBrk="1" hangingPunct="1">
              <a:spcBef>
                <a:spcPct val="0"/>
              </a:spcBef>
            </a:pPr>
            <a:r>
              <a:rPr lang="en-CA" sz="1000" b="1" dirty="0" smtClean="0">
                <a:solidFill>
                  <a:srgbClr val="FF0000"/>
                </a:solidFill>
              </a:rPr>
              <a:t>0%</a:t>
            </a:r>
          </a:p>
          <a:p>
            <a:pPr eaLnBrk="1" hangingPunct="1">
              <a:spcBef>
                <a:spcPct val="0"/>
              </a:spcBef>
            </a:pPr>
            <a:r>
              <a:rPr lang="en-CA" sz="1000" b="1" dirty="0" smtClean="0">
                <a:solidFill>
                  <a:srgbClr val="0070C0"/>
                </a:solidFill>
              </a:rPr>
              <a:t>(8%)</a:t>
            </a:r>
            <a:endParaRPr lang="en-CA" sz="1000" b="1" dirty="0">
              <a:solidFill>
                <a:srgbClr val="0070C0"/>
              </a:solidFill>
            </a:endParaRPr>
          </a:p>
        </p:txBody>
      </p:sp>
      <p:sp>
        <p:nvSpPr>
          <p:cNvPr id="24" name="Text Box 6"/>
          <p:cNvSpPr txBox="1">
            <a:spLocks noChangeArrowheads="1"/>
          </p:cNvSpPr>
          <p:nvPr/>
        </p:nvSpPr>
        <p:spPr bwMode="auto">
          <a:xfrm>
            <a:off x="3663432" y="1504890"/>
            <a:ext cx="147759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3399FF"/>
                </a:solidFill>
              </a:rPr>
              <a:t>West North Central</a:t>
            </a:r>
            <a:endParaRPr lang="en-CA" sz="1000" b="1" dirty="0">
              <a:solidFill>
                <a:srgbClr val="3399FF"/>
              </a:solidFill>
            </a:endParaRPr>
          </a:p>
          <a:p>
            <a:pPr eaLnBrk="1" hangingPunct="1">
              <a:spcBef>
                <a:spcPct val="0"/>
              </a:spcBef>
            </a:pPr>
            <a:r>
              <a:rPr lang="en-CA" sz="1000" b="1" dirty="0" smtClean="0">
                <a:solidFill>
                  <a:srgbClr val="FF0000"/>
                </a:solidFill>
              </a:rPr>
              <a:t>59%</a:t>
            </a:r>
          </a:p>
          <a:p>
            <a:pPr eaLnBrk="1" hangingPunct="1">
              <a:spcBef>
                <a:spcPct val="0"/>
              </a:spcBef>
            </a:pPr>
            <a:r>
              <a:rPr lang="en-CA" sz="1000" b="1" dirty="0" smtClean="0">
                <a:solidFill>
                  <a:srgbClr val="0070C0"/>
                </a:solidFill>
              </a:rPr>
              <a:t>(5%)</a:t>
            </a:r>
            <a:endParaRPr lang="en-CA" sz="1000" b="1" dirty="0">
              <a:solidFill>
                <a:srgbClr val="0070C0"/>
              </a:solidFill>
            </a:endParaRPr>
          </a:p>
        </p:txBody>
      </p:sp>
      <p:sp>
        <p:nvSpPr>
          <p:cNvPr id="25" name="Text Box 6"/>
          <p:cNvSpPr txBox="1">
            <a:spLocks noChangeArrowheads="1"/>
          </p:cNvSpPr>
          <p:nvPr/>
        </p:nvSpPr>
        <p:spPr bwMode="auto">
          <a:xfrm>
            <a:off x="4876800" y="1503402"/>
            <a:ext cx="119654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FFC000"/>
                </a:solidFill>
              </a:rPr>
              <a:t>East North Central</a:t>
            </a:r>
            <a:endParaRPr lang="en-CA" sz="1000" b="1" dirty="0">
              <a:solidFill>
                <a:srgbClr val="FFC000"/>
              </a:solidFill>
            </a:endParaRPr>
          </a:p>
          <a:p>
            <a:pPr eaLnBrk="1" hangingPunct="1">
              <a:spcBef>
                <a:spcPct val="0"/>
              </a:spcBef>
            </a:pPr>
            <a:r>
              <a:rPr lang="en-CA" sz="1000" b="1" dirty="0" smtClean="0">
                <a:solidFill>
                  <a:srgbClr val="FF0000"/>
                </a:solidFill>
              </a:rPr>
              <a:t>17%</a:t>
            </a:r>
          </a:p>
          <a:p>
            <a:pPr eaLnBrk="1" hangingPunct="1">
              <a:spcBef>
                <a:spcPct val="0"/>
              </a:spcBef>
            </a:pPr>
            <a:r>
              <a:rPr lang="en-CA" sz="1000" b="1" dirty="0" smtClean="0">
                <a:solidFill>
                  <a:srgbClr val="0070C0"/>
                </a:solidFill>
              </a:rPr>
              <a:t>(39%)</a:t>
            </a:r>
            <a:endParaRPr lang="en-CA" sz="1000" b="1" dirty="0">
              <a:solidFill>
                <a:srgbClr val="0070C0"/>
              </a:solidFill>
            </a:endParaRPr>
          </a:p>
        </p:txBody>
      </p:sp>
      <p:sp>
        <p:nvSpPr>
          <p:cNvPr id="26" name="Text Box 6"/>
          <p:cNvSpPr txBox="1">
            <a:spLocks noChangeArrowheads="1"/>
          </p:cNvSpPr>
          <p:nvPr/>
        </p:nvSpPr>
        <p:spPr bwMode="auto">
          <a:xfrm>
            <a:off x="7315200" y="1657290"/>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009900"/>
                </a:solidFill>
              </a:rPr>
              <a:t>New England</a:t>
            </a:r>
            <a:endParaRPr lang="en-CA" sz="1000" b="1" dirty="0">
              <a:solidFill>
                <a:srgbClr val="009900"/>
              </a:solidFill>
            </a:endParaRPr>
          </a:p>
          <a:p>
            <a:pPr eaLnBrk="1" hangingPunct="1">
              <a:spcBef>
                <a:spcPct val="0"/>
              </a:spcBef>
            </a:pPr>
            <a:r>
              <a:rPr lang="en-CA" sz="1000" b="1" dirty="0" smtClean="0">
                <a:solidFill>
                  <a:srgbClr val="FF0000"/>
                </a:solidFill>
              </a:rPr>
              <a:t>8%</a:t>
            </a:r>
          </a:p>
          <a:p>
            <a:pPr eaLnBrk="1" hangingPunct="1">
              <a:spcBef>
                <a:spcPct val="0"/>
              </a:spcBef>
            </a:pPr>
            <a:r>
              <a:rPr lang="en-CA" sz="1000" b="1" dirty="0" smtClean="0">
                <a:solidFill>
                  <a:srgbClr val="0070C0"/>
                </a:solidFill>
              </a:rPr>
              <a:t>(4%)</a:t>
            </a:r>
            <a:endParaRPr lang="en-CA" sz="1000" b="1" dirty="0">
              <a:solidFill>
                <a:srgbClr val="0070C0"/>
              </a:solidFill>
            </a:endParaRPr>
          </a:p>
        </p:txBody>
      </p:sp>
      <p:sp>
        <p:nvSpPr>
          <p:cNvPr id="27" name="Text Box 6"/>
          <p:cNvSpPr txBox="1">
            <a:spLocks noChangeArrowheads="1"/>
          </p:cNvSpPr>
          <p:nvPr/>
        </p:nvSpPr>
        <p:spPr bwMode="auto">
          <a:xfrm>
            <a:off x="5562600" y="2038290"/>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7030A0"/>
                </a:solidFill>
              </a:rPr>
              <a:t>Mid Atlantic</a:t>
            </a:r>
            <a:endParaRPr lang="en-CA" sz="1000" b="1" dirty="0">
              <a:solidFill>
                <a:srgbClr val="7030A0"/>
              </a:solidFill>
            </a:endParaRPr>
          </a:p>
          <a:p>
            <a:pPr eaLnBrk="1" hangingPunct="1">
              <a:spcBef>
                <a:spcPct val="0"/>
              </a:spcBef>
            </a:pPr>
            <a:r>
              <a:rPr lang="en-CA" sz="1000" b="1" dirty="0" smtClean="0">
                <a:solidFill>
                  <a:srgbClr val="FF0000"/>
                </a:solidFill>
              </a:rPr>
              <a:t>0%</a:t>
            </a:r>
          </a:p>
          <a:p>
            <a:pPr eaLnBrk="1" hangingPunct="1">
              <a:spcBef>
                <a:spcPct val="0"/>
              </a:spcBef>
            </a:pPr>
            <a:r>
              <a:rPr lang="en-CA" sz="1000" b="1" dirty="0" smtClean="0">
                <a:solidFill>
                  <a:srgbClr val="0070C0"/>
                </a:solidFill>
              </a:rPr>
              <a:t>(36%)</a:t>
            </a:r>
            <a:endParaRPr lang="en-CA" sz="1000" b="1" dirty="0">
              <a:solidFill>
                <a:srgbClr val="0070C0"/>
              </a:solidFill>
            </a:endParaRPr>
          </a:p>
        </p:txBody>
      </p:sp>
      <p:sp>
        <p:nvSpPr>
          <p:cNvPr id="28" name="Text Box 6"/>
          <p:cNvSpPr txBox="1">
            <a:spLocks noChangeArrowheads="1"/>
          </p:cNvSpPr>
          <p:nvPr/>
        </p:nvSpPr>
        <p:spPr bwMode="auto">
          <a:xfrm>
            <a:off x="4800600" y="4667310"/>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FF9900"/>
                </a:solidFill>
              </a:rPr>
              <a:t>South Central</a:t>
            </a:r>
            <a:endParaRPr lang="en-CA" sz="1000" b="1" dirty="0">
              <a:solidFill>
                <a:srgbClr val="FF9900"/>
              </a:solidFill>
            </a:endParaRPr>
          </a:p>
          <a:p>
            <a:pPr eaLnBrk="1" hangingPunct="1">
              <a:spcBef>
                <a:spcPct val="0"/>
              </a:spcBef>
            </a:pPr>
            <a:r>
              <a:rPr lang="en-CA" sz="1000" b="1" dirty="0" smtClean="0">
                <a:solidFill>
                  <a:srgbClr val="FF0000"/>
                </a:solidFill>
              </a:rPr>
              <a:t>9%</a:t>
            </a:r>
          </a:p>
          <a:p>
            <a:pPr eaLnBrk="1" hangingPunct="1">
              <a:spcBef>
                <a:spcPct val="0"/>
              </a:spcBef>
            </a:pPr>
            <a:r>
              <a:rPr lang="en-CA" sz="1000" b="1" dirty="0" smtClean="0">
                <a:solidFill>
                  <a:srgbClr val="0070C0"/>
                </a:solidFill>
              </a:rPr>
              <a:t>(3%)</a:t>
            </a:r>
            <a:endParaRPr lang="en-CA" sz="1000" b="1" dirty="0">
              <a:solidFill>
                <a:srgbClr val="0070C0"/>
              </a:solidFill>
            </a:endParaRPr>
          </a:p>
        </p:txBody>
      </p:sp>
      <p:sp>
        <p:nvSpPr>
          <p:cNvPr id="17"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15" name="TextBox 14"/>
          <p:cNvSpPr txBox="1"/>
          <p:nvPr/>
        </p:nvSpPr>
        <p:spPr>
          <a:xfrm>
            <a:off x="41555" y="1418763"/>
            <a:ext cx="1143000" cy="630942"/>
          </a:xfrm>
          <a:prstGeom prst="rect">
            <a:avLst/>
          </a:prstGeom>
          <a:noFill/>
        </p:spPr>
        <p:txBody>
          <a:bodyPr wrap="square" rtlCol="0">
            <a:spAutoFit/>
          </a:bodyPr>
          <a:lstStyle/>
          <a:p>
            <a:r>
              <a:rPr lang="en-CA" sz="1000" b="1" dirty="0" smtClean="0">
                <a:solidFill>
                  <a:srgbClr val="FF0000"/>
                </a:solidFill>
              </a:rPr>
              <a:t>Snowmobiling visits</a:t>
            </a:r>
          </a:p>
          <a:p>
            <a:r>
              <a:rPr lang="en-CA" sz="1000" b="1" dirty="0" smtClean="0">
                <a:solidFill>
                  <a:srgbClr val="0070C0"/>
                </a:solidFill>
              </a:rPr>
              <a:t>(Total visits)</a:t>
            </a:r>
            <a:endParaRPr lang="en-US" sz="1000" b="1" dirty="0">
              <a:solidFill>
                <a:srgbClr val="0070C0"/>
              </a:solidFill>
            </a:endParaRPr>
          </a:p>
        </p:txBody>
      </p:sp>
    </p:spTree>
    <p:extLst>
      <p:ext uri="{BB962C8B-B14F-4D97-AF65-F5344CB8AC3E}">
        <p14:creationId xmlns:p14="http://schemas.microsoft.com/office/powerpoint/2010/main" val="731165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914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Destination – Snowmobiling Visits by Region </a:t>
            </a:r>
          </a:p>
        </p:txBody>
      </p:sp>
      <p:sp>
        <p:nvSpPr>
          <p:cNvPr id="7"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8</a:t>
            </a:fld>
            <a:endParaRPr lang="en-CA" sz="1000">
              <a:solidFill>
                <a:srgbClr val="660033"/>
              </a:solidFill>
            </a:endParaRPr>
          </a:p>
        </p:txBody>
      </p:sp>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 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4" name="Rectangle 3"/>
          <p:cNvSpPr/>
          <p:nvPr/>
        </p:nvSpPr>
        <p:spPr>
          <a:xfrm>
            <a:off x="228599" y="5449668"/>
            <a:ext cx="8507413" cy="584775"/>
          </a:xfrm>
          <a:prstGeom prst="rect">
            <a:avLst/>
          </a:prstGeom>
        </p:spPr>
        <p:txBody>
          <a:bodyPr wrap="square">
            <a:spAutoFit/>
          </a:bodyPr>
          <a:lstStyle/>
          <a:p>
            <a:pPr marL="285750" indent="-285750" algn="l">
              <a:buFont typeface="Arial" panose="020B0604020202020204" pitchFamily="34" charset="0"/>
              <a:buChar char="•"/>
            </a:pPr>
            <a:r>
              <a:rPr lang="en-CA" sz="1600" dirty="0" smtClean="0"/>
              <a:t>25% of Snowmobiling visits took place in Region 13 compared to 6% of total visits, 23% in Region 12 (3% total), and 11% in Region 8 (4% total)</a:t>
            </a:r>
            <a:endParaRPr lang="en-CA" sz="1600" dirty="0"/>
          </a:p>
        </p:txBody>
      </p:sp>
      <p:graphicFrame>
        <p:nvGraphicFramePr>
          <p:cNvPr id="2" name="Chart 1"/>
          <p:cNvGraphicFramePr/>
          <p:nvPr>
            <p:extLst>
              <p:ext uri="{D42A27DB-BD31-4B8C-83A1-F6EECF244321}">
                <p14:modId xmlns:p14="http://schemas.microsoft.com/office/powerpoint/2010/main" val="1351614732"/>
              </p:ext>
            </p:extLst>
          </p:nvPr>
        </p:nvGraphicFramePr>
        <p:xfrm>
          <a:off x="609600" y="1385668"/>
          <a:ext cx="6096000" cy="40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oup 33"/>
          <p:cNvGraphicFramePr>
            <a:graphicFrameLocks noGrp="1"/>
          </p:cNvGraphicFramePr>
          <p:nvPr>
            <p:extLst>
              <p:ext uri="{D42A27DB-BD31-4B8C-83A1-F6EECF244321}">
                <p14:modId xmlns:p14="http://schemas.microsoft.com/office/powerpoint/2010/main" val="2034446179"/>
              </p:ext>
            </p:extLst>
          </p:nvPr>
        </p:nvGraphicFramePr>
        <p:xfrm>
          <a:off x="6934200" y="1524000"/>
          <a:ext cx="1905000" cy="3717720"/>
        </p:xfrm>
        <a:graphic>
          <a:graphicData uri="http://schemas.openxmlformats.org/drawingml/2006/table">
            <a:tbl>
              <a:tblPr/>
              <a:tblGrid>
                <a:gridCol w="802888"/>
                <a:gridCol w="1102112"/>
              </a:tblGrid>
              <a:tr h="380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Snowmobiling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Destination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12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4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21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24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0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4</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39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0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5</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50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29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6</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7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7</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92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5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8</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276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3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9</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49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10</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35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258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716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83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dirty="0">
                          <a:solidFill>
                            <a:srgbClr val="000000"/>
                          </a:solidFill>
                          <a:effectLst/>
                          <a:latin typeface="Arial"/>
                        </a:rPr>
                        <a:t>397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Tree>
    <p:extLst>
      <p:ext uri="{BB962C8B-B14F-4D97-AF65-F5344CB8AC3E}">
        <p14:creationId xmlns:p14="http://schemas.microsoft.com/office/powerpoint/2010/main" val="2434797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Snowmobiling Visits by Length of Stay</a:t>
            </a:r>
          </a:p>
        </p:txBody>
      </p:sp>
      <p:graphicFrame>
        <p:nvGraphicFramePr>
          <p:cNvPr id="474119" name="Group 7"/>
          <p:cNvGraphicFramePr>
            <a:graphicFrameLocks noGrp="1"/>
          </p:cNvGraphicFramePr>
          <p:nvPr>
            <p:ph sz="half" idx="1"/>
            <p:extLst>
              <p:ext uri="{D42A27DB-BD31-4B8C-83A1-F6EECF244321}">
                <p14:modId xmlns:p14="http://schemas.microsoft.com/office/powerpoint/2010/main" val="44176315"/>
              </p:ext>
            </p:extLst>
          </p:nvPr>
        </p:nvGraphicFramePr>
        <p:xfrm>
          <a:off x="6754813" y="2057400"/>
          <a:ext cx="2209800" cy="1676400"/>
        </p:xfrm>
        <a:graphic>
          <a:graphicData uri="http://schemas.openxmlformats.org/drawingml/2006/table">
            <a:tbl>
              <a:tblPr/>
              <a:tblGrid>
                <a:gridCol w="1246187"/>
                <a:gridCol w="963613"/>
              </a:tblGrid>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Snowmobiling vs. 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Length of Stay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Same-day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37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Overnight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210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Avg # nights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83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0500" name="Rectangle 3"/>
          <p:cNvSpPr>
            <a:spLocks noGrp="1" noChangeArrowheads="1"/>
          </p:cNvSpPr>
          <p:nvPr>
            <p:ph type="body" sz="half" idx="3"/>
          </p:nvPr>
        </p:nvSpPr>
        <p:spPr>
          <a:xfrm>
            <a:off x="228600" y="4659313"/>
            <a:ext cx="8686800" cy="1524000"/>
          </a:xfrm>
        </p:spPr>
        <p:txBody>
          <a:bodyPr/>
          <a:lstStyle/>
          <a:p>
            <a:pPr eaLnBrk="1" hangingPunct="1">
              <a:lnSpc>
                <a:spcPct val="80000"/>
              </a:lnSpc>
            </a:pPr>
            <a:r>
              <a:rPr lang="en-CA" sz="1600" dirty="0" smtClean="0"/>
              <a:t>The majority (76%) of Snowmobiling visits were overnight visits.  For comparison, 36% of total visits in Ontario were overnight visits</a:t>
            </a:r>
          </a:p>
          <a:p>
            <a:pPr eaLnBrk="1" hangingPunct="1">
              <a:lnSpc>
                <a:spcPct val="80000"/>
              </a:lnSpc>
              <a:spcBef>
                <a:spcPct val="50000"/>
              </a:spcBef>
            </a:pPr>
            <a:r>
              <a:rPr lang="en-CA" sz="1600" dirty="0" smtClean="0"/>
              <a:t>The average number of nights spent on Snowmobiling visits was 2.6, below Ontario’s average of 3.2 nights</a:t>
            </a:r>
          </a:p>
          <a:p>
            <a:pPr eaLnBrk="1" hangingPunct="1">
              <a:lnSpc>
                <a:spcPct val="80000"/>
              </a:lnSpc>
              <a:spcBef>
                <a:spcPct val="50000"/>
              </a:spcBef>
              <a:buFontTx/>
              <a:buNone/>
            </a:pPr>
            <a:endParaRPr lang="en-CA" sz="1600" i="1" dirty="0" smtClean="0"/>
          </a:p>
        </p:txBody>
      </p:sp>
      <p:sp>
        <p:nvSpPr>
          <p:cNvPr id="2050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AB44FB9-D132-4792-8096-6840FA0B9EBF}" type="slidenum">
              <a:rPr lang="en-CA" smtClean="0">
                <a:solidFill>
                  <a:srgbClr val="660033"/>
                </a:solidFill>
              </a:rPr>
              <a:pPr eaLnBrk="1" hangingPunct="1"/>
              <a:t>9</a:t>
            </a:fld>
            <a:endParaRPr lang="en-CA" smtClean="0">
              <a:solidFill>
                <a:srgbClr val="660033"/>
              </a:solidFill>
            </a:endParaRPr>
          </a:p>
        </p:txBody>
      </p:sp>
      <p:graphicFrame>
        <p:nvGraphicFramePr>
          <p:cNvPr id="2" name="Object 3"/>
          <p:cNvGraphicFramePr>
            <a:graphicFrameLocks noGrp="1" noChangeAspect="1"/>
          </p:cNvGraphicFramePr>
          <p:nvPr>
            <p:extLst>
              <p:ext uri="{D42A27DB-BD31-4B8C-83A1-F6EECF244321}">
                <p14:modId xmlns:p14="http://schemas.microsoft.com/office/powerpoint/2010/main" val="82898237"/>
              </p:ext>
            </p:extLst>
          </p:nvPr>
        </p:nvGraphicFramePr>
        <p:xfrm>
          <a:off x="762000" y="1371600"/>
          <a:ext cx="6985000" cy="344805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11410</TotalTime>
  <Words>2375</Words>
  <Application>Microsoft Office PowerPoint</Application>
  <PresentationFormat>On-screen Show (4:3)</PresentationFormat>
  <Paragraphs>464</Paragraphs>
  <Slides>22</Slides>
  <Notes>3</Notes>
  <HiddenSlides>0</HiddenSlides>
  <MMClips>0</MMClips>
  <ScaleCrop>false</ScaleCrop>
  <HeadingPairs>
    <vt:vector size="4" baseType="variant">
      <vt:variant>
        <vt:lpstr>Theme</vt:lpstr>
      </vt:variant>
      <vt:variant>
        <vt:i4>4</vt:i4>
      </vt:variant>
      <vt:variant>
        <vt:lpstr>Slide Titles</vt:lpstr>
      </vt:variant>
      <vt:variant>
        <vt:i4>22</vt:i4>
      </vt:variant>
    </vt:vector>
  </HeadingPairs>
  <TitlesOfParts>
    <vt:vector size="26" baseType="lpstr">
      <vt:lpstr>regions 2008</vt:lpstr>
      <vt:lpstr>2_regions 2008</vt:lpstr>
      <vt:lpstr>3_regions 2008</vt:lpstr>
      <vt:lpstr>1_regions 2008</vt:lpstr>
      <vt:lpstr>Ontario Snowmobiling Tourism Statistics 2015   </vt:lpstr>
      <vt:lpstr>This report summarizes key characteristics of visitors and visitor spending of trips in Ontario which included the activity of Snowmobiling.    Data was sourced from Statistics Canada’s Travel Survey of the Residents of Canada and International Travel Survey, 2015  Some slides include an index table which simplifies the comparison of Snowmobiling and total trip statistics.  Since total trips equals 100, an index of 105 indicates Snowmobiling is 5% higher than total, similarly an index of 90 signifies Snowmobiling is 10% lower than total.     Index  Interpretation less than 80 Snowmobiling trips underdeveloped versus total trips 80-120  Snowmobiling trips similar to total trips greater than 120 Snowmobiling trips overdeveloped versus total trips</vt:lpstr>
      <vt:lpstr>Visits and Spending</vt:lpstr>
      <vt:lpstr>Snowmobiling and Total Visits by Origin</vt:lpstr>
      <vt:lpstr>Snowmobiling and Total Spending by Origin</vt:lpstr>
      <vt:lpstr>Ontario Snowmobiling Visitors by Region of Residence</vt:lpstr>
      <vt:lpstr>U.S. Snowmobiling Visitors by Region of Residence</vt:lpstr>
      <vt:lpstr>Destination – Snowmobiling Visits by Region </vt:lpstr>
      <vt:lpstr>Snowmobiling Visits by Length of Stay</vt:lpstr>
      <vt:lpstr>Snowmobiling $/Trip by Length of Stay</vt:lpstr>
      <vt:lpstr>Snowmobiling Spending by Category</vt:lpstr>
      <vt:lpstr>Other Activities done by Snowmobiling Visitors </vt:lpstr>
      <vt:lpstr>Main Purpose of Snowmobiling Visit</vt:lpstr>
      <vt:lpstr>Snowmobiling Visits by Accommodation Type</vt:lpstr>
      <vt:lpstr>Snowmobiling Visits by Time of Year</vt:lpstr>
      <vt:lpstr>Snowmobiling Visits by Gender</vt:lpstr>
      <vt:lpstr>Snowmobiling Visits by Party Size</vt:lpstr>
      <vt:lpstr>Domestic Snowmobiling Visitor’s Income</vt:lpstr>
      <vt:lpstr>Domestic Snowmobiling Visitor’s Education</vt:lpstr>
      <vt:lpstr>Snowmobiling Summary</vt:lpstr>
      <vt:lpstr>Snowmobiling Summary</vt:lpstr>
      <vt:lpstr>Snowmobiling Summary</vt:lpstr>
    </vt:vector>
  </TitlesOfParts>
  <Company>Government of Ontario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Ontario’s Tourism Regions</dc:title>
  <dc:creator>macgreki</dc:creator>
  <cp:lastModifiedBy>MacGregor, Kim (MTCS)</cp:lastModifiedBy>
  <cp:revision>736</cp:revision>
  <cp:lastPrinted>2017-01-27T16:29:52Z</cp:lastPrinted>
  <dcterms:created xsi:type="dcterms:W3CDTF">2010-08-10T11:56:04Z</dcterms:created>
  <dcterms:modified xsi:type="dcterms:W3CDTF">2017-11-27T17:03:33Z</dcterms:modified>
</cp:coreProperties>
</file>