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1" r:id="rId1"/>
    <p:sldMasterId id="2147483795" r:id="rId2"/>
    <p:sldMasterId id="2147484383" r:id="rId3"/>
    <p:sldMasterId id="2147484402" r:id="rId4"/>
  </p:sldMasterIdLst>
  <p:notesMasterIdLst>
    <p:notesMasterId r:id="rId29"/>
  </p:notesMasterIdLst>
  <p:handoutMasterIdLst>
    <p:handoutMasterId r:id="rId30"/>
  </p:handoutMasterIdLst>
  <p:sldIdLst>
    <p:sldId id="373" r:id="rId5"/>
    <p:sldId id="485" r:id="rId6"/>
    <p:sldId id="377" r:id="rId7"/>
    <p:sldId id="378" r:id="rId8"/>
    <p:sldId id="480" r:id="rId9"/>
    <p:sldId id="481" r:id="rId10"/>
    <p:sldId id="464" r:id="rId11"/>
    <p:sldId id="454" r:id="rId12"/>
    <p:sldId id="437" r:id="rId13"/>
    <p:sldId id="469" r:id="rId14"/>
    <p:sldId id="379" r:id="rId15"/>
    <p:sldId id="380" r:id="rId16"/>
    <p:sldId id="381" r:id="rId17"/>
    <p:sldId id="470" r:id="rId18"/>
    <p:sldId id="383" r:id="rId19"/>
    <p:sldId id="384" r:id="rId20"/>
    <p:sldId id="428" r:id="rId21"/>
    <p:sldId id="465" r:id="rId22"/>
    <p:sldId id="467" r:id="rId23"/>
    <p:sldId id="468" r:id="rId24"/>
    <p:sldId id="483" r:id="rId25"/>
    <p:sldId id="392" r:id="rId26"/>
    <p:sldId id="484" r:id="rId27"/>
    <p:sldId id="393" r:id="rId28"/>
  </p:sldIdLst>
  <p:sldSz cx="9144000" cy="6858000" type="screen4x3"/>
  <p:notesSz cx="7010400" cy="9296400"/>
  <p:defaultTextStyle>
    <a:defPPr>
      <a:defRPr lang="en-CA"/>
    </a:defPPr>
    <a:lvl1pPr algn="ctr" rtl="0" fontAlgn="base">
      <a:spcBef>
        <a:spcPct val="50000"/>
      </a:spcBef>
      <a:spcAft>
        <a:spcPct val="0"/>
      </a:spcAft>
      <a:defRPr kern="1200">
        <a:solidFill>
          <a:schemeClr val="tx1"/>
        </a:solidFill>
        <a:latin typeface="Arial" charset="0"/>
        <a:ea typeface="+mn-ea"/>
        <a:cs typeface="+mn-cs"/>
      </a:defRPr>
    </a:lvl1pPr>
    <a:lvl2pPr marL="457200" algn="ctr" rtl="0" fontAlgn="base">
      <a:spcBef>
        <a:spcPct val="50000"/>
      </a:spcBef>
      <a:spcAft>
        <a:spcPct val="0"/>
      </a:spcAft>
      <a:defRPr kern="1200">
        <a:solidFill>
          <a:schemeClr val="tx1"/>
        </a:solidFill>
        <a:latin typeface="Arial" charset="0"/>
        <a:ea typeface="+mn-ea"/>
        <a:cs typeface="+mn-cs"/>
      </a:defRPr>
    </a:lvl2pPr>
    <a:lvl3pPr marL="914400" algn="ctr" rtl="0" fontAlgn="base">
      <a:spcBef>
        <a:spcPct val="50000"/>
      </a:spcBef>
      <a:spcAft>
        <a:spcPct val="0"/>
      </a:spcAft>
      <a:defRPr kern="1200">
        <a:solidFill>
          <a:schemeClr val="tx1"/>
        </a:solidFill>
        <a:latin typeface="Arial" charset="0"/>
        <a:ea typeface="+mn-ea"/>
        <a:cs typeface="+mn-cs"/>
      </a:defRPr>
    </a:lvl3pPr>
    <a:lvl4pPr marL="1371600" algn="ctr" rtl="0" fontAlgn="base">
      <a:spcBef>
        <a:spcPct val="50000"/>
      </a:spcBef>
      <a:spcAft>
        <a:spcPct val="0"/>
      </a:spcAft>
      <a:defRPr kern="1200">
        <a:solidFill>
          <a:schemeClr val="tx1"/>
        </a:solidFill>
        <a:latin typeface="Arial" charset="0"/>
        <a:ea typeface="+mn-ea"/>
        <a:cs typeface="+mn-cs"/>
      </a:defRPr>
    </a:lvl4pPr>
    <a:lvl5pPr marL="1828800" algn="ctr" rtl="0" fontAlgn="base">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a:srgbClr val="CCECFF"/>
    <a:srgbClr val="CC99FF"/>
    <a:srgbClr val="FFFFFF"/>
    <a:srgbClr val="FFCCFF"/>
    <a:srgbClr val="CCFF99"/>
    <a:srgbClr val="66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00" autoAdjust="0"/>
    <p:restoredTop sz="89490" autoAdjust="0"/>
  </p:normalViewPr>
  <p:slideViewPr>
    <p:cSldViewPr>
      <p:cViewPr varScale="1">
        <p:scale>
          <a:sx n="66" d="100"/>
          <a:sy n="6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Theme Park Visits </a:t>
            </a:r>
            <a:r>
              <a:rPr lang="en-CA" sz="937" b="1" i="0" u="none" strike="noStrike" baseline="0" dirty="0">
                <a:solidFill>
                  <a:srgbClr val="000000"/>
                </a:solidFill>
                <a:latin typeface="Arial"/>
                <a:cs typeface="Arial"/>
              </a:rPr>
              <a:t>by Origin</a:t>
            </a:r>
          </a:p>
          <a:p>
            <a:pPr>
              <a:defRPr sz="1031" b="1" i="0" u="none" strike="noStrike" baseline="0">
                <a:solidFill>
                  <a:schemeClr val="tx1"/>
                </a:solidFill>
                <a:latin typeface="Arial"/>
                <a:ea typeface="Arial"/>
                <a:cs typeface="Arial"/>
              </a:defRPr>
            </a:pPr>
            <a:r>
              <a:rPr lang="en-CA" sz="750" b="1" i="0" u="none" strike="noStrike" baseline="0" dirty="0" smtClean="0">
                <a:solidFill>
                  <a:srgbClr val="000000"/>
                </a:solidFill>
                <a:latin typeface="Arial"/>
                <a:cs typeface="Arial"/>
              </a:rPr>
              <a:t>1.7 million</a:t>
            </a:r>
            <a:endParaRPr lang="en-CA" dirty="0"/>
          </a:p>
        </c:rich>
      </c:tx>
      <c:layout>
        <c:manualLayout>
          <c:xMode val="edge"/>
          <c:yMode val="edge"/>
          <c:x val="0.27138709854687904"/>
          <c:y val="0.86756275200691235"/>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Visits</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Lbls>
            <c:dLbl>
              <c:idx val="0"/>
              <c:layout>
                <c:manualLayout>
                  <c:x val="-0.15140813779135034"/>
                  <c:y val="-0.23599997675819948"/>
                </c:manualLayout>
              </c:layout>
              <c:showLegendKey val="0"/>
              <c:showVal val="1"/>
              <c:showCatName val="1"/>
              <c:showSerName val="0"/>
              <c:showPercent val="0"/>
              <c:showBubbleSize val="0"/>
            </c:dLbl>
            <c:dLbl>
              <c:idx val="2"/>
              <c:layout>
                <c:manualLayout>
                  <c:x val="0.19636963126368925"/>
                  <c:y val="9.2911148305587291E-2"/>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0.70113063733984959</c:v>
                </c:pt>
                <c:pt idx="1">
                  <c:v>4.73113009962687E-2</c:v>
                </c:pt>
                <c:pt idx="2">
                  <c:v>0.14031137497808532</c:v>
                </c:pt>
                <c:pt idx="3">
                  <c:v>0.11124668668579646</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186813186813184"/>
        </c:manualLayout>
      </c:layout>
      <c:barChart>
        <c:barDir val="col"/>
        <c:grouping val="percentStacked"/>
        <c:varyColors val="0"/>
        <c:ser>
          <c:idx val="0"/>
          <c:order val="0"/>
          <c:tx>
            <c:strRef>
              <c:f>Sheet1!$A$2</c:f>
              <c:strCache>
                <c:ptCount val="1"/>
                <c:pt idx="0">
                  <c:v>Transportation</c:v>
                </c:pt>
              </c:strCache>
            </c:strRef>
          </c:tx>
          <c:spPr>
            <a:solidFill>
              <a:srgbClr val="FF00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Sheet1!$B$2:$C$2</c:f>
              <c:numCache>
                <c:formatCode>0.0%</c:formatCode>
                <c:ptCount val="2"/>
                <c:pt idx="0">
                  <c:v>0.29064901389949799</c:v>
                </c:pt>
                <c:pt idx="1">
                  <c:v>0.35919713262611808</c:v>
                </c:pt>
              </c:numCache>
            </c:numRef>
          </c:val>
        </c:ser>
        <c:ser>
          <c:idx val="1"/>
          <c:order val="1"/>
          <c:tx>
            <c:strRef>
              <c:f>Sheet1!$A$3</c:f>
              <c:strCache>
                <c:ptCount val="1"/>
                <c:pt idx="0">
                  <c:v>Accommodation</c:v>
                </c:pt>
              </c:strCache>
            </c:strRef>
          </c:tx>
          <c:spPr>
            <a:solidFill>
              <a:srgbClr val="3366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Sheet1!$B$3:$C$3</c:f>
              <c:numCache>
                <c:formatCode>0.0%</c:formatCode>
                <c:ptCount val="2"/>
                <c:pt idx="0">
                  <c:v>0.19784272137018752</c:v>
                </c:pt>
                <c:pt idx="1">
                  <c:v>0.16687000074201819</c:v>
                </c:pt>
              </c:numCache>
            </c:numRef>
          </c:val>
        </c:ser>
        <c:ser>
          <c:idx val="2"/>
          <c:order val="2"/>
          <c:tx>
            <c:strRef>
              <c:f>Sheet1!$A$4</c:f>
              <c:strCache>
                <c:ptCount val="1"/>
                <c:pt idx="0">
                  <c:v>Food &amp; Beverage </c:v>
                </c:pt>
              </c:strCache>
            </c:strRef>
          </c:tx>
          <c:spPr>
            <a:solidFill>
              <a:srgbClr val="FF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Sheet1!$B$4:$C$4</c:f>
              <c:numCache>
                <c:formatCode>0.0%</c:formatCode>
                <c:ptCount val="2"/>
                <c:pt idx="0">
                  <c:v>0.24425606551885135</c:v>
                </c:pt>
                <c:pt idx="1">
                  <c:v>0.27226165329274932</c:v>
                </c:pt>
              </c:numCache>
            </c:numRef>
          </c:val>
        </c:ser>
        <c:ser>
          <c:idx val="3"/>
          <c:order val="3"/>
          <c:tx>
            <c:strRef>
              <c:f>Sheet1!$A$5</c:f>
              <c:strCache>
                <c:ptCount val="1"/>
                <c:pt idx="0">
                  <c:v>Recreation/Entertainment</c:v>
                </c:pt>
              </c:strCache>
            </c:strRef>
          </c:tx>
          <c:spPr>
            <a:solidFill>
              <a:srgbClr val="00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Sheet1!$B$5:$C$5</c:f>
              <c:numCache>
                <c:formatCode>0.0%</c:formatCode>
                <c:ptCount val="2"/>
                <c:pt idx="0">
                  <c:v>0.13972405169581725</c:v>
                </c:pt>
                <c:pt idx="1">
                  <c:v>7.6192761574933515E-2</c:v>
                </c:pt>
              </c:numCache>
            </c:numRef>
          </c:val>
        </c:ser>
        <c:ser>
          <c:idx val="4"/>
          <c:order val="4"/>
          <c:tx>
            <c:strRef>
              <c:f>Sheet1!$A$6</c:f>
              <c:strCache>
                <c:ptCount val="1"/>
                <c:pt idx="0">
                  <c:v>Retail/Other</c:v>
                </c:pt>
              </c:strCache>
            </c:strRef>
          </c:tx>
          <c:spPr>
            <a:solidFill>
              <a:srgbClr val="FF00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Sheet1!$B$6:$C$6</c:f>
              <c:numCache>
                <c:formatCode>0.0%</c:formatCode>
                <c:ptCount val="2"/>
                <c:pt idx="0">
                  <c:v>0.1275281475155379</c:v>
                </c:pt>
                <c:pt idx="1">
                  <c:v>0.12547845176420053</c:v>
                </c:pt>
              </c:numCache>
            </c:numRef>
          </c:val>
        </c:ser>
        <c:dLbls>
          <c:showLegendKey val="0"/>
          <c:showVal val="0"/>
          <c:showCatName val="0"/>
          <c:showSerName val="0"/>
          <c:showPercent val="0"/>
          <c:showBubbleSize val="0"/>
        </c:dLbls>
        <c:gapWidth val="150"/>
        <c:overlap val="100"/>
        <c:axId val="22493056"/>
        <c:axId val="22494592"/>
      </c:barChart>
      <c:catAx>
        <c:axId val="22493056"/>
        <c:scaling>
          <c:orientation val="minMax"/>
        </c:scaling>
        <c:delete val="0"/>
        <c:axPos val="b"/>
        <c:numFmt formatCode="General" sourceLinked="1"/>
        <c:majorTickMark val="out"/>
        <c:minorTickMark val="none"/>
        <c:tickLblPos val="nextTo"/>
        <c:spPr>
          <a:ln w="3177">
            <a:solidFill>
              <a:schemeClr val="tx1"/>
            </a:solidFill>
            <a:prstDash val="solid"/>
          </a:ln>
        </c:spPr>
        <c:txPr>
          <a:bodyPr rot="0" vert="horz"/>
          <a:lstStyle/>
          <a:p>
            <a:pPr>
              <a:defRPr sz="1076" b="1" i="0" u="none" strike="noStrike" baseline="0">
                <a:solidFill>
                  <a:schemeClr val="tx1"/>
                </a:solidFill>
                <a:latin typeface="Arial"/>
                <a:ea typeface="Arial"/>
                <a:cs typeface="Arial"/>
              </a:defRPr>
            </a:pPr>
            <a:endParaRPr lang="en-US"/>
          </a:p>
        </c:txPr>
        <c:crossAx val="22494592"/>
        <c:crosses val="autoZero"/>
        <c:auto val="1"/>
        <c:lblAlgn val="ctr"/>
        <c:lblOffset val="100"/>
        <c:tickLblSkip val="1"/>
        <c:tickMarkSkip val="1"/>
        <c:noMultiLvlLbl val="0"/>
      </c:catAx>
      <c:valAx>
        <c:axId val="22494592"/>
        <c:scaling>
          <c:orientation val="minMax"/>
        </c:scaling>
        <c:delete val="0"/>
        <c:axPos val="l"/>
        <c:numFmt formatCode="0%" sourceLinked="1"/>
        <c:majorTickMark val="out"/>
        <c:minorTickMark val="none"/>
        <c:tickLblPos val="nextTo"/>
        <c:spPr>
          <a:ln w="3177">
            <a:solidFill>
              <a:schemeClr val="tx1"/>
            </a:solidFill>
            <a:prstDash val="solid"/>
          </a:ln>
        </c:spPr>
        <c:txPr>
          <a:bodyPr rot="0" vert="horz"/>
          <a:lstStyle/>
          <a:p>
            <a:pPr>
              <a:defRPr sz="927" b="1" i="0" u="none" strike="noStrike" baseline="0">
                <a:solidFill>
                  <a:schemeClr val="tx1"/>
                </a:solidFill>
                <a:latin typeface="Arial"/>
                <a:ea typeface="Arial"/>
                <a:cs typeface="Arial"/>
              </a:defRPr>
            </a:pPr>
            <a:endParaRPr lang="en-US"/>
          </a:p>
        </c:txPr>
        <c:crossAx val="22493056"/>
        <c:crosses val="autoZero"/>
        <c:crossBetween val="between"/>
        <c:majorUnit val="0.2"/>
      </c:valAx>
      <c:spPr>
        <a:noFill/>
        <a:ln w="12717">
          <a:solidFill>
            <a:schemeClr val="tx1"/>
          </a:solidFill>
          <a:prstDash val="solid"/>
        </a:ln>
      </c:spPr>
    </c:plotArea>
    <c:legend>
      <c:legendPos val="b"/>
      <c:layout>
        <c:manualLayout>
          <c:xMode val="edge"/>
          <c:yMode val="edge"/>
          <c:x val="6.5079404631383106E-2"/>
          <c:y val="0.76373638226728513"/>
          <c:w val="0.92698411907372347"/>
          <c:h val="0.12087901341099483"/>
        </c:manualLayout>
      </c:layout>
      <c:overlay val="0"/>
      <c:spPr>
        <a:noFill/>
        <a:ln w="25432">
          <a:noFill/>
        </a:ln>
      </c:spPr>
      <c:txPr>
        <a:bodyPr/>
        <a:lstStyle/>
        <a:p>
          <a:pPr>
            <a:defRPr sz="922"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7" b="1"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461538461538458"/>
        </c:manualLayout>
      </c:layout>
      <c:barChart>
        <c:barDir val="col"/>
        <c:grouping val="percentStacked"/>
        <c:varyColors val="0"/>
        <c:ser>
          <c:idx val="0"/>
          <c:order val="0"/>
          <c:tx>
            <c:strRef>
              <c:f>Sheet1!$A$2</c:f>
              <c:strCache>
                <c:ptCount val="1"/>
                <c:pt idx="0">
                  <c:v>Pleasure</c:v>
                </c:pt>
              </c:strCache>
            </c:strRef>
          </c:tx>
          <c:spPr>
            <a:solidFill>
              <a:srgbClr val="FF00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Sheet1!$B$2:$C$2</c:f>
              <c:numCache>
                <c:formatCode>0.0%</c:formatCode>
                <c:ptCount val="2"/>
                <c:pt idx="0">
                  <c:v>0.7258258912101978</c:v>
                </c:pt>
                <c:pt idx="1">
                  <c:v>0.35232863482149879</c:v>
                </c:pt>
              </c:numCache>
            </c:numRef>
          </c:val>
        </c:ser>
        <c:ser>
          <c:idx val="1"/>
          <c:order val="1"/>
          <c:tx>
            <c:strRef>
              <c:f>Sheet1!$A$3</c:f>
              <c:strCache>
                <c:ptCount val="1"/>
                <c:pt idx="0">
                  <c:v>VFR</c:v>
                </c:pt>
              </c:strCache>
            </c:strRef>
          </c:tx>
          <c:spPr>
            <a:solidFill>
              <a:srgbClr val="3366FF"/>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Sheet1!$B$3:$C$3</c:f>
              <c:numCache>
                <c:formatCode>0.0%</c:formatCode>
                <c:ptCount val="2"/>
                <c:pt idx="0">
                  <c:v>0.21366654825421921</c:v>
                </c:pt>
                <c:pt idx="1">
                  <c:v>0.45981809624742631</c:v>
                </c:pt>
              </c:numCache>
            </c:numRef>
          </c:val>
        </c:ser>
        <c:ser>
          <c:idx val="2"/>
          <c:order val="2"/>
          <c:tx>
            <c:strRef>
              <c:f>Sheet1!$A$4</c:f>
              <c:strCache>
                <c:ptCount val="1"/>
                <c:pt idx="0">
                  <c:v>Business</c:v>
                </c:pt>
              </c:strCache>
            </c:strRef>
          </c:tx>
          <c:spPr>
            <a:solidFill>
              <a:srgbClr val="FF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Sheet1!$B$4:$C$4</c:f>
              <c:numCache>
                <c:formatCode>0.0%</c:formatCode>
                <c:ptCount val="2"/>
                <c:pt idx="0">
                  <c:v>1.5240319246604846E-2</c:v>
                </c:pt>
                <c:pt idx="1">
                  <c:v>8.5166116089601285E-2</c:v>
                </c:pt>
              </c:numCache>
            </c:numRef>
          </c:val>
        </c:ser>
        <c:ser>
          <c:idx val="3"/>
          <c:order val="3"/>
          <c:tx>
            <c:strRef>
              <c:f>Sheet1!$A$5</c:f>
              <c:strCache>
                <c:ptCount val="1"/>
                <c:pt idx="0">
                  <c:v>Other</c:v>
                </c:pt>
              </c:strCache>
            </c:strRef>
          </c:tx>
          <c:spPr>
            <a:solidFill>
              <a:srgbClr val="00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Sheet1!$B$5:$C$5</c:f>
              <c:numCache>
                <c:formatCode>0.0%</c:formatCode>
                <c:ptCount val="2"/>
                <c:pt idx="0">
                  <c:v>4.5267241288978077E-2</c:v>
                </c:pt>
                <c:pt idx="1">
                  <c:v>0.10268715284147367</c:v>
                </c:pt>
              </c:numCache>
            </c:numRef>
          </c:val>
        </c:ser>
        <c:dLbls>
          <c:showLegendKey val="0"/>
          <c:showVal val="0"/>
          <c:showCatName val="0"/>
          <c:showSerName val="0"/>
          <c:showPercent val="0"/>
          <c:showBubbleSize val="0"/>
        </c:dLbls>
        <c:gapWidth val="150"/>
        <c:overlap val="100"/>
        <c:axId val="23269376"/>
        <c:axId val="23271680"/>
      </c:barChart>
      <c:catAx>
        <c:axId val="23269376"/>
        <c:scaling>
          <c:orientation val="minMax"/>
        </c:scaling>
        <c:delete val="0"/>
        <c:axPos val="b"/>
        <c:numFmt formatCode="General"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23271680"/>
        <c:crosses val="autoZero"/>
        <c:auto val="1"/>
        <c:lblAlgn val="ctr"/>
        <c:lblOffset val="100"/>
        <c:tickLblSkip val="1"/>
        <c:tickMarkSkip val="1"/>
        <c:noMultiLvlLbl val="0"/>
      </c:catAx>
      <c:valAx>
        <c:axId val="23271680"/>
        <c:scaling>
          <c:orientation val="minMax"/>
        </c:scaling>
        <c:delete val="0"/>
        <c:axPos val="l"/>
        <c:numFmt formatCode="0%"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23269376"/>
        <c:crosses val="autoZero"/>
        <c:crossBetween val="between"/>
        <c:majorUnit val="0.2"/>
      </c:valAx>
      <c:spPr>
        <a:noFill/>
        <a:ln w="12682">
          <a:solidFill>
            <a:schemeClr val="tx1"/>
          </a:solidFill>
          <a:prstDash val="solid"/>
        </a:ln>
      </c:spPr>
    </c:plotArea>
    <c:legend>
      <c:legendPos val="b"/>
      <c:layout>
        <c:manualLayout>
          <c:xMode val="edge"/>
          <c:yMode val="edge"/>
          <c:x val="6.3492023751403087E-2"/>
          <c:y val="0.76923074698307337"/>
          <c:w val="0.91269848820566746"/>
          <c:h val="9.3406506004931167E-2"/>
        </c:manualLayout>
      </c:layout>
      <c:overlay val="0"/>
      <c:spPr>
        <a:noFill/>
        <a:ln w="25364">
          <a:noFill/>
        </a:ln>
      </c:spPr>
      <c:txPr>
        <a:bodyPr/>
        <a:lstStyle/>
        <a:p>
          <a:pPr>
            <a:defRPr sz="10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76134889753567"/>
          <c:y val="5.4545454545454543E-2"/>
          <c:w val="0.84954604409857326"/>
          <c:h val="0.68888888888888888"/>
        </c:manualLayout>
      </c:layout>
      <c:barChart>
        <c:barDir val="col"/>
        <c:grouping val="clustered"/>
        <c:varyColors val="0"/>
        <c:ser>
          <c:idx val="0"/>
          <c:order val="0"/>
          <c:tx>
            <c:strRef>
              <c:f>Sheet1!$A$2</c:f>
              <c:strCache>
                <c:ptCount val="1"/>
                <c:pt idx="0">
                  <c:v>Private</c:v>
                </c:pt>
              </c:strCache>
            </c:strRef>
          </c:tx>
          <c:spPr>
            <a:solidFill>
              <a:srgbClr val="FF0000"/>
            </a:solidFill>
            <a:ln w="9352">
              <a:solidFill>
                <a:schemeClr val="tx1"/>
              </a:solidFill>
              <a:prstDash val="solid"/>
            </a:ln>
          </c:spPr>
          <c:invertIfNegative val="0"/>
          <c:dLbls>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Sheet1!$B$2:$C$2</c:f>
              <c:numCache>
                <c:formatCode>0.0%</c:formatCode>
                <c:ptCount val="2"/>
                <c:pt idx="0">
                  <c:v>0.50140085075953034</c:v>
                </c:pt>
                <c:pt idx="1">
                  <c:v>0.61216774659652284</c:v>
                </c:pt>
              </c:numCache>
            </c:numRef>
          </c:val>
        </c:ser>
        <c:ser>
          <c:idx val="1"/>
          <c:order val="1"/>
          <c:tx>
            <c:strRef>
              <c:f>Sheet1!$A$3</c:f>
              <c:strCache>
                <c:ptCount val="1"/>
                <c:pt idx="0">
                  <c:v>Commercial</c:v>
                </c:pt>
              </c:strCache>
            </c:strRef>
          </c:tx>
          <c:spPr>
            <a:solidFill>
              <a:srgbClr val="3366FF"/>
            </a:solidFill>
            <a:ln w="9352">
              <a:solidFill>
                <a:schemeClr val="tx1"/>
              </a:solidFill>
              <a:prstDash val="solid"/>
            </a:ln>
          </c:spPr>
          <c:invertIfNegative val="0"/>
          <c:dLbls>
            <c:dLbl>
              <c:idx val="0"/>
              <c:layout>
                <c:manualLayout>
                  <c:x val="1.8917801676853391E-2"/>
                  <c:y val="-4.0148442392133766E-3"/>
                </c:manualLayout>
              </c:layout>
              <c:dLblPos val="outEnd"/>
              <c:showLegendKey val="0"/>
              <c:showVal val="1"/>
              <c:showCatName val="0"/>
              <c:showSerName val="0"/>
              <c:showPercent val="0"/>
              <c:showBubbleSize val="0"/>
            </c:dLbl>
            <c:dLbl>
              <c:idx val="1"/>
              <c:layout>
                <c:manualLayout>
                  <c:x val="1.2432737362660453E-2"/>
                  <c:y val="-7.8255688029534535E-3"/>
                </c:manualLayout>
              </c:layout>
              <c:dLblPos val="outEnd"/>
              <c:showLegendKey val="0"/>
              <c:showVal val="1"/>
              <c:showCatName val="0"/>
              <c:showSerName val="0"/>
              <c:showPercent val="0"/>
              <c:showBubbleSize val="0"/>
            </c:dLbl>
            <c:dLbl>
              <c:idx val="3"/>
              <c:layout>
                <c:manualLayout>
                  <c:x val="2.1511709667082352E-2"/>
                  <c:y val="-5.3633272984242577E-3"/>
                </c:manualLayout>
              </c:layout>
              <c:dLblPos val="outEnd"/>
              <c:showLegendKey val="0"/>
              <c:showVal val="1"/>
              <c:showCatName val="0"/>
              <c:showSerName val="0"/>
              <c:showPercent val="0"/>
              <c:showBubbleSize val="0"/>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Sheet1!$B$3:$C$3</c:f>
              <c:numCache>
                <c:formatCode>0.0%</c:formatCode>
                <c:ptCount val="2"/>
                <c:pt idx="0">
                  <c:v>0.3469811488841959</c:v>
                </c:pt>
                <c:pt idx="1">
                  <c:v>0.25933282517741896</c:v>
                </c:pt>
              </c:numCache>
            </c:numRef>
          </c:val>
        </c:ser>
        <c:ser>
          <c:idx val="2"/>
          <c:order val="2"/>
          <c:tx>
            <c:strRef>
              <c:f>Sheet1!$A$4</c:f>
              <c:strCache>
                <c:ptCount val="1"/>
                <c:pt idx="0">
                  <c:v>Campgrounds</c:v>
                </c:pt>
              </c:strCache>
            </c:strRef>
          </c:tx>
          <c:spPr>
            <a:solidFill>
              <a:srgbClr val="00FF00"/>
            </a:solidFill>
            <a:ln w="9352">
              <a:solidFill>
                <a:schemeClr val="tx1"/>
              </a:solidFill>
              <a:prstDash val="solid"/>
            </a:ln>
          </c:spPr>
          <c:invertIfNegative val="0"/>
          <c:dLbls>
            <c:dLbl>
              <c:idx val="0"/>
              <c:layout>
                <c:manualLayout>
                  <c:x val="2.1078021219743084E-2"/>
                  <c:y val="-6.275067476072759E-3"/>
                </c:manualLayout>
              </c:layout>
              <c:dLblPos val="outEnd"/>
              <c:showLegendKey val="0"/>
              <c:showVal val="1"/>
              <c:showCatName val="0"/>
              <c:showSerName val="0"/>
              <c:showPercent val="0"/>
              <c:showBubbleSize val="0"/>
            </c:dLbl>
            <c:dLbl>
              <c:idx val="1"/>
              <c:layout>
                <c:manualLayout>
                  <c:x val="1.7186990627988528E-2"/>
                  <c:y val="-4.0880470877834368E-3"/>
                </c:manualLayout>
              </c:layout>
              <c:dLblPos val="outEnd"/>
              <c:showLegendKey val="0"/>
              <c:showVal val="1"/>
              <c:showCatName val="0"/>
              <c:showSerName val="0"/>
              <c:showPercent val="0"/>
              <c:showBubbleSize val="0"/>
            </c:dLbl>
            <c:dLbl>
              <c:idx val="2"/>
              <c:layout>
                <c:manualLayout>
                  <c:x val="2.1077875495630619E-2"/>
                  <c:y val="-9.257306298185693E-3"/>
                </c:manualLayout>
              </c:layout>
              <c:dLblPos val="outEnd"/>
              <c:showLegendKey val="0"/>
              <c:showVal val="1"/>
              <c:showCatName val="0"/>
              <c:showSerName val="0"/>
              <c:showPercent val="0"/>
              <c:showBubbleSize val="0"/>
            </c:dLbl>
            <c:dLbl>
              <c:idx val="3"/>
              <c:layout>
                <c:manualLayout>
                  <c:x val="2.1077895487533607E-2"/>
                  <c:y val="-4.7522273581860749E-3"/>
                </c:manualLayout>
              </c:layout>
              <c:dLblPos val="outEnd"/>
              <c:showLegendKey val="0"/>
              <c:showVal val="1"/>
              <c:showCatName val="0"/>
              <c:showSerName val="0"/>
              <c:showPercent val="0"/>
              <c:showBubbleSize val="0"/>
            </c:dLbl>
            <c:dLbl>
              <c:idx val="4"/>
              <c:layout>
                <c:manualLayout>
                  <c:x val="1.5889848034559832E-2"/>
                  <c:y val="-5.714264160096974E-3"/>
                </c:manualLayout>
              </c:layout>
              <c:dLblPos val="outEnd"/>
              <c:showLegendKey val="0"/>
              <c:showVal val="1"/>
              <c:showCatName val="0"/>
              <c:showSerName val="0"/>
              <c:showPercent val="0"/>
              <c:showBubbleSize val="0"/>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Sheet1!$B$4:$C$4</c:f>
              <c:numCache>
                <c:formatCode>0.0%</c:formatCode>
                <c:ptCount val="2"/>
                <c:pt idx="0">
                  <c:v>3.3656204970501383E-2</c:v>
                </c:pt>
                <c:pt idx="1">
                  <c:v>5.3090812696641967E-2</c:v>
                </c:pt>
              </c:numCache>
            </c:numRef>
          </c:val>
        </c:ser>
        <c:dLbls>
          <c:showLegendKey val="0"/>
          <c:showVal val="0"/>
          <c:showCatName val="0"/>
          <c:showSerName val="0"/>
          <c:showPercent val="0"/>
          <c:showBubbleSize val="0"/>
        </c:dLbls>
        <c:gapWidth val="150"/>
        <c:axId val="23592320"/>
        <c:axId val="23652224"/>
      </c:barChart>
      <c:catAx>
        <c:axId val="23592320"/>
        <c:scaling>
          <c:orientation val="minMax"/>
        </c:scaling>
        <c:delete val="0"/>
        <c:axPos val="b"/>
        <c:numFmt formatCode="General" sourceLinked="1"/>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23652224"/>
        <c:crosses val="autoZero"/>
        <c:auto val="1"/>
        <c:lblAlgn val="ctr"/>
        <c:lblOffset val="100"/>
        <c:tickLblSkip val="1"/>
        <c:tickMarkSkip val="1"/>
        <c:noMultiLvlLbl val="0"/>
      </c:catAx>
      <c:valAx>
        <c:axId val="23652224"/>
        <c:scaling>
          <c:orientation val="minMax"/>
        </c:scaling>
        <c:delete val="0"/>
        <c:axPos val="l"/>
        <c:numFmt formatCode="0%" sourceLinked="0"/>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23592320"/>
        <c:crosses val="autoZero"/>
        <c:crossBetween val="between"/>
        <c:majorUnit val="0.2"/>
      </c:valAx>
      <c:spPr>
        <a:noFill/>
        <a:ln w="25398">
          <a:noFill/>
        </a:ln>
      </c:spPr>
    </c:plotArea>
    <c:legend>
      <c:legendPos val="b"/>
      <c:layout>
        <c:manualLayout>
          <c:xMode val="edge"/>
          <c:yMode val="edge"/>
          <c:x val="0.1841764744071302"/>
          <c:y val="0.89494960919940258"/>
          <c:w val="0.67055767322370929"/>
          <c:h val="0.10505039080059742"/>
        </c:manualLayout>
      </c:layout>
      <c:overlay val="0"/>
      <c:spPr>
        <a:noFill/>
        <a:ln w="18704">
          <a:noFill/>
        </a:ln>
      </c:spPr>
      <c:txPr>
        <a:bodyPr/>
        <a:lstStyle/>
        <a:p>
          <a:pPr>
            <a:defRPr sz="947"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4" b="1"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736263736263732"/>
        </c:manualLayout>
      </c:layout>
      <c:barChart>
        <c:barDir val="col"/>
        <c:grouping val="percentStacked"/>
        <c:varyColors val="0"/>
        <c:ser>
          <c:idx val="0"/>
          <c:order val="0"/>
          <c:tx>
            <c:strRef>
              <c:f>Sheet1!$A$2</c:f>
              <c:strCache>
                <c:ptCount val="1"/>
                <c:pt idx="0">
                  <c:v>Jan-Mar</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Sheet1!$B$2:$C$2</c:f>
              <c:numCache>
                <c:formatCode>0.00%</c:formatCode>
                <c:ptCount val="2"/>
                <c:pt idx="0">
                  <c:v>7.6889359219425579E-2</c:v>
                </c:pt>
                <c:pt idx="1">
                  <c:v>0.19853954233208712</c:v>
                </c:pt>
              </c:numCache>
            </c:numRef>
          </c:val>
        </c:ser>
        <c:ser>
          <c:idx val="1"/>
          <c:order val="1"/>
          <c:tx>
            <c:strRef>
              <c:f>Sheet1!$A$3</c:f>
              <c:strCache>
                <c:ptCount val="1"/>
                <c:pt idx="0">
                  <c:v>Apr-Jun</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Sheet1!$B$3:$C$3</c:f>
              <c:numCache>
                <c:formatCode>0.00%</c:formatCode>
                <c:ptCount val="2"/>
                <c:pt idx="0">
                  <c:v>0.2070456037770684</c:v>
                </c:pt>
                <c:pt idx="1">
                  <c:v>0.26167628599961495</c:v>
                </c:pt>
              </c:numCache>
            </c:numRef>
          </c:val>
        </c:ser>
        <c:ser>
          <c:idx val="2"/>
          <c:order val="2"/>
          <c:tx>
            <c:strRef>
              <c:f>Sheet1!$A$4</c:f>
              <c:strCache>
                <c:ptCount val="1"/>
                <c:pt idx="0">
                  <c:v>Jul-Sep</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Sheet1!$B$4:$C$4</c:f>
              <c:numCache>
                <c:formatCode>0.00%</c:formatCode>
                <c:ptCount val="2"/>
                <c:pt idx="0">
                  <c:v>0.62882247464820873</c:v>
                </c:pt>
                <c:pt idx="1">
                  <c:v>0.30817411633213626</c:v>
                </c:pt>
              </c:numCache>
            </c:numRef>
          </c:val>
        </c:ser>
        <c:ser>
          <c:idx val="3"/>
          <c:order val="3"/>
          <c:tx>
            <c:strRef>
              <c:f>Sheet1!$A$5</c:f>
              <c:strCache>
                <c:ptCount val="1"/>
                <c:pt idx="0">
                  <c:v>Oct-Dec</c:v>
                </c:pt>
              </c:strCache>
            </c:strRef>
          </c:tx>
          <c:spPr>
            <a:solidFill>
              <a:srgbClr val="00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Sheet1!$B$5:$C$5</c:f>
              <c:numCache>
                <c:formatCode>0.00%</c:formatCode>
                <c:ptCount val="2"/>
                <c:pt idx="0">
                  <c:v>8.7242562295093251E-2</c:v>
                </c:pt>
                <c:pt idx="1">
                  <c:v>0.23161005533616166</c:v>
                </c:pt>
              </c:numCache>
            </c:numRef>
          </c:val>
        </c:ser>
        <c:dLbls>
          <c:showLegendKey val="0"/>
          <c:showVal val="0"/>
          <c:showCatName val="0"/>
          <c:showSerName val="0"/>
          <c:showPercent val="0"/>
          <c:showBubbleSize val="0"/>
        </c:dLbls>
        <c:gapWidth val="150"/>
        <c:overlap val="100"/>
        <c:axId val="28608000"/>
        <c:axId val="28619520"/>
      </c:barChart>
      <c:catAx>
        <c:axId val="28608000"/>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28619520"/>
        <c:crosses val="autoZero"/>
        <c:auto val="1"/>
        <c:lblAlgn val="ctr"/>
        <c:lblOffset val="100"/>
        <c:tickLblSkip val="1"/>
        <c:tickMarkSkip val="1"/>
        <c:noMultiLvlLbl val="0"/>
      </c:catAx>
      <c:valAx>
        <c:axId val="28619520"/>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28608000"/>
        <c:crosses val="autoZero"/>
        <c:crossBetween val="between"/>
        <c:majorUnit val="0.2"/>
      </c:valAx>
      <c:spPr>
        <a:noFill/>
        <a:ln w="12754">
          <a:solidFill>
            <a:schemeClr val="tx1"/>
          </a:solidFill>
          <a:prstDash val="solid"/>
        </a:ln>
      </c:spPr>
    </c:plotArea>
    <c:legend>
      <c:legendPos val="b"/>
      <c:layout>
        <c:manualLayout>
          <c:xMode val="edge"/>
          <c:yMode val="edge"/>
          <c:x val="5.8730190371773149E-2"/>
          <c:y val="0.76923079135655992"/>
          <c:w val="0.9126984285192199"/>
          <c:h val="9.3406680329342406E-2"/>
        </c:manualLayout>
      </c:layou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5.2738336713995942E-2"/>
          <c:w val="0.65260821309655936"/>
          <c:h val="0.69371196754563891"/>
        </c:manualLayout>
      </c:layout>
      <c:barChart>
        <c:barDir val="col"/>
        <c:grouping val="clustered"/>
        <c:varyColors val="0"/>
        <c:ser>
          <c:idx val="0"/>
          <c:order val="0"/>
          <c:tx>
            <c:strRef>
              <c:f>Sheet1!$A$2</c:f>
              <c:strCache>
                <c:ptCount val="1"/>
                <c:pt idx="0">
                  <c:v>Male</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Sheet1!$B$2:$C$2</c:f>
              <c:numCache>
                <c:formatCode>0.0%</c:formatCode>
                <c:ptCount val="2"/>
                <c:pt idx="0">
                  <c:v>0.53089209819600147</c:v>
                </c:pt>
                <c:pt idx="1">
                  <c:v>0.53538168901597205</c:v>
                </c:pt>
              </c:numCache>
            </c:numRef>
          </c:val>
        </c:ser>
        <c:ser>
          <c:idx val="1"/>
          <c:order val="1"/>
          <c:tx>
            <c:strRef>
              <c:f>Sheet1!$A$3</c:f>
              <c:strCache>
                <c:ptCount val="1"/>
                <c:pt idx="0">
                  <c:v>Female</c:v>
                </c:pt>
              </c:strCache>
            </c:strRef>
          </c:tx>
          <c:spPr>
            <a:solidFill>
              <a:srgbClr val="3366FF"/>
            </a:solidFill>
            <a:ln w="9403">
              <a:solidFill>
                <a:schemeClr val="tx1"/>
              </a:solidFill>
              <a:prstDash val="solid"/>
            </a:ln>
          </c:spPr>
          <c:invertIfNegative val="0"/>
          <c:dLbls>
            <c:dLbl>
              <c:idx val="0"/>
              <c:layout>
                <c:manualLayout>
                  <c:x val="1.2339669197590842E-2"/>
                  <c:y val="-4.7832450672577985E-3"/>
                </c:manualLayout>
              </c:layout>
              <c:dLblPos val="outEnd"/>
              <c:showLegendKey val="0"/>
              <c:showVal val="1"/>
              <c:showCatName val="0"/>
              <c:showSerName val="0"/>
              <c:showPercent val="0"/>
              <c:showBubbleSize val="0"/>
            </c:dLbl>
            <c:dLbl>
              <c:idx val="1"/>
              <c:layout>
                <c:manualLayout>
                  <c:x val="6.1244493313323415E-3"/>
                  <c:y val="-6.8034609208079714E-3"/>
                </c:manualLayout>
              </c:layout>
              <c:dLblPos val="outEnd"/>
              <c:showLegendKey val="0"/>
              <c:showVal val="1"/>
              <c:showCatName val="0"/>
              <c:showSerName val="0"/>
              <c:showPercent val="0"/>
              <c:showBubbleSize val="0"/>
            </c:dLbl>
            <c:dLbl>
              <c:idx val="3"/>
              <c:layout>
                <c:manualLayout>
                  <c:x val="1.2561790963194422E-2"/>
                  <c:y val="-4.5357147363740526E-3"/>
                </c:manualLayout>
              </c:layout>
              <c:dLblPos val="outEnd"/>
              <c:showLegendKey val="0"/>
              <c:showVal val="1"/>
              <c:showCatName val="0"/>
              <c:showSerName val="0"/>
              <c:showPercent val="0"/>
              <c:showBubbleSize val="0"/>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Sheet1!$B$3:$C$3</c:f>
              <c:numCache>
                <c:formatCode>0.0%</c:formatCode>
                <c:ptCount val="2"/>
                <c:pt idx="0">
                  <c:v>0.46910790180399858</c:v>
                </c:pt>
                <c:pt idx="1">
                  <c:v>0.46461831098402784</c:v>
                </c:pt>
              </c:numCache>
            </c:numRef>
          </c:val>
        </c:ser>
        <c:dLbls>
          <c:showLegendKey val="0"/>
          <c:showVal val="0"/>
          <c:showCatName val="0"/>
          <c:showSerName val="0"/>
          <c:showPercent val="0"/>
          <c:showBubbleSize val="0"/>
        </c:dLbls>
        <c:gapWidth val="150"/>
        <c:axId val="28721536"/>
        <c:axId val="28723072"/>
      </c:barChart>
      <c:catAx>
        <c:axId val="28721536"/>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28723072"/>
        <c:crosses val="autoZero"/>
        <c:auto val="1"/>
        <c:lblAlgn val="ctr"/>
        <c:lblOffset val="100"/>
        <c:tickLblSkip val="1"/>
        <c:tickMarkSkip val="1"/>
        <c:noMultiLvlLbl val="0"/>
      </c:catAx>
      <c:valAx>
        <c:axId val="28723072"/>
        <c:scaling>
          <c:orientation val="minMax"/>
          <c:max val="0.8"/>
          <c:min val="0"/>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28721536"/>
        <c:crosses val="autoZero"/>
        <c:crossBetween val="between"/>
        <c:majorUnit val="0.2"/>
      </c:valAx>
      <c:spPr>
        <a:noFill/>
        <a:ln w="25409">
          <a:noFill/>
        </a:ln>
      </c:spPr>
    </c:plotArea>
    <c:legend>
      <c:legendPos val="r"/>
      <c:layout>
        <c:manualLayout>
          <c:xMode val="edge"/>
          <c:yMode val="edge"/>
          <c:x val="0.15167185164524735"/>
          <c:y val="2.5349269357859191E-2"/>
          <c:w val="0.23085455598704116"/>
          <c:h val="0.10547681539807524"/>
        </c:manualLayout>
      </c:layout>
      <c:overlay val="0"/>
      <c:spPr>
        <a:noFill/>
        <a:ln w="18805">
          <a:noFill/>
        </a:ln>
      </c:spPr>
      <c:txPr>
        <a:bodyPr/>
        <a:lstStyle/>
        <a:p>
          <a:pPr>
            <a:defRPr sz="9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86832600809"/>
          <c:y val="0.11706199887719702"/>
          <c:w val="0.88412698412698409"/>
          <c:h val="0.63736263736263732"/>
        </c:manualLayout>
      </c:layout>
      <c:barChart>
        <c:barDir val="col"/>
        <c:grouping val="percentStacked"/>
        <c:varyColors val="0"/>
        <c:ser>
          <c:idx val="0"/>
          <c:order val="0"/>
          <c:tx>
            <c:strRef>
              <c:f>Sheet1!$A$2</c:f>
              <c:strCache>
                <c:ptCount val="1"/>
                <c:pt idx="0">
                  <c:v>1 person</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Sheet1!$B$2:$C$2</c:f>
              <c:numCache>
                <c:formatCode>0.0%</c:formatCode>
                <c:ptCount val="2"/>
                <c:pt idx="0">
                  <c:v>0.12692501764215497</c:v>
                </c:pt>
                <c:pt idx="1">
                  <c:v>0.38736104646570158</c:v>
                </c:pt>
              </c:numCache>
            </c:numRef>
          </c:val>
        </c:ser>
        <c:ser>
          <c:idx val="1"/>
          <c:order val="1"/>
          <c:tx>
            <c:strRef>
              <c:f>Sheet1!$A$3</c:f>
              <c:strCache>
                <c:ptCount val="1"/>
                <c:pt idx="0">
                  <c:v>2 persons</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Sheet1!$B$3:$C$3</c:f>
              <c:numCache>
                <c:formatCode>0.0%</c:formatCode>
                <c:ptCount val="2"/>
                <c:pt idx="0">
                  <c:v>0.30312488543420962</c:v>
                </c:pt>
                <c:pt idx="1">
                  <c:v>0.37590866845235421</c:v>
                </c:pt>
              </c:numCache>
            </c:numRef>
          </c:val>
        </c:ser>
        <c:ser>
          <c:idx val="2"/>
          <c:order val="2"/>
          <c:tx>
            <c:strRef>
              <c:f>Sheet1!$A$4</c:f>
              <c:strCache>
                <c:ptCount val="1"/>
                <c:pt idx="0">
                  <c:v>3+ persons </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Theme Park</c:v>
                </c:pt>
                <c:pt idx="1">
                  <c:v>Total</c:v>
                </c:pt>
              </c:strCache>
            </c:strRef>
          </c:cat>
          <c:val>
            <c:numRef>
              <c:f>Sheet1!$B$4:$C$4</c:f>
              <c:numCache>
                <c:formatCode>0.0%</c:formatCode>
                <c:ptCount val="2"/>
                <c:pt idx="0">
                  <c:v>0.5699500969236353</c:v>
                </c:pt>
                <c:pt idx="1">
                  <c:v>0.23673028508097474</c:v>
                </c:pt>
              </c:numCache>
            </c:numRef>
          </c:val>
        </c:ser>
        <c:dLbls>
          <c:showLegendKey val="0"/>
          <c:showVal val="0"/>
          <c:showCatName val="0"/>
          <c:showSerName val="0"/>
          <c:showPercent val="0"/>
          <c:showBubbleSize val="0"/>
        </c:dLbls>
        <c:gapWidth val="150"/>
        <c:overlap val="100"/>
        <c:axId val="28879488"/>
        <c:axId val="28893568"/>
      </c:barChart>
      <c:catAx>
        <c:axId val="28879488"/>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28893568"/>
        <c:crosses val="autoZero"/>
        <c:auto val="1"/>
        <c:lblAlgn val="ctr"/>
        <c:lblOffset val="100"/>
        <c:tickLblSkip val="1"/>
        <c:tickMarkSkip val="1"/>
        <c:noMultiLvlLbl val="0"/>
      </c:catAx>
      <c:valAx>
        <c:axId val="28893568"/>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28879488"/>
        <c:crosses val="autoZero"/>
        <c:crossBetween val="between"/>
        <c:majorUnit val="0.2"/>
      </c:valAx>
      <c:spPr>
        <a:noFill/>
        <a:ln w="12754">
          <a:solidFill>
            <a:schemeClr val="tx1"/>
          </a:solidFill>
          <a:prstDash val="solid"/>
        </a:ln>
      </c:spPr>
    </c:plotArea>
    <c:legend>
      <c:legendPos val="t"/>
      <c:layou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Theme Park Visits </a:t>
            </a:r>
            <a:endParaRPr lang="en-CA" sz="937" b="1" i="0" u="none" strike="noStrike" baseline="0" dirty="0">
              <a:solidFill>
                <a:srgbClr val="000000"/>
              </a:solidFill>
              <a:latin typeface="Arial"/>
              <a:cs typeface="Arial"/>
            </a:endParaRPr>
          </a:p>
        </c:rich>
      </c:tx>
      <c:layout>
        <c:manualLayout>
          <c:xMode val="edge"/>
          <c:yMode val="edge"/>
          <c:x val="0.33519551847063894"/>
          <c:y val="0.86322186999352346"/>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explosion val="1"/>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1"/>
              <c:layout>
                <c:manualLayout>
                  <c:x val="-0.2135820883805277"/>
                  <c:y val="2.3486864793901625E-2"/>
                </c:manualLayout>
              </c:layout>
              <c:tx>
                <c:rich>
                  <a:bodyPr/>
                  <a:lstStyle/>
                  <a:p>
                    <a:r>
                      <a:rPr lang="nn-NO" dirty="0">
                        <a:solidFill>
                          <a:schemeClr val="bg1"/>
                        </a:solidFill>
                      </a:rPr>
                      <a:t>$50 K- $75 K, 16%</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Sheet1!$B$1:$F$1</c:f>
              <c:strCache>
                <c:ptCount val="5"/>
                <c:pt idx="0">
                  <c:v>&lt; $50 K</c:v>
                </c:pt>
                <c:pt idx="1">
                  <c:v>$50 K- $75 K</c:v>
                </c:pt>
                <c:pt idx="2">
                  <c:v>$75 K - $100 K</c:v>
                </c:pt>
                <c:pt idx="3">
                  <c:v>$100 K+</c:v>
                </c:pt>
                <c:pt idx="4">
                  <c:v>Not Stated</c:v>
                </c:pt>
              </c:strCache>
            </c:strRef>
          </c:cat>
          <c:val>
            <c:numRef>
              <c:f>Sheet1!$B$2:$F$2</c:f>
              <c:numCache>
                <c:formatCode>0%</c:formatCode>
                <c:ptCount val="5"/>
                <c:pt idx="0">
                  <c:v>0.1430320539779189</c:v>
                </c:pt>
                <c:pt idx="1">
                  <c:v>0.15821971155485939</c:v>
                </c:pt>
                <c:pt idx="2">
                  <c:v>0.2064727935165008</c:v>
                </c:pt>
                <c:pt idx="3">
                  <c:v>0.33108260415773655</c:v>
                </c:pt>
                <c:pt idx="4">
                  <c:v>0.16119283679298441</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Total Visits </a:t>
            </a:r>
            <a:endParaRPr lang="en-CA" sz="937" b="1" i="0" u="none" strike="noStrike" baseline="0" dirty="0">
              <a:solidFill>
                <a:srgbClr val="000000"/>
              </a:solidFill>
              <a:latin typeface="Arial"/>
              <a:cs typeface="Arial"/>
            </a:endParaRPr>
          </a:p>
        </c:rich>
      </c:tx>
      <c:layout>
        <c:manualLayout>
          <c:xMode val="edge"/>
          <c:yMode val="edge"/>
          <c:x val="0.33519551847063894"/>
          <c:y val="0.86322186999352346"/>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1"/>
              <c:layout>
                <c:manualLayout>
                  <c:x val="-0.19512941490489163"/>
                  <c:y val="-2.2993318324143138E-2"/>
                </c:manualLayout>
              </c:layout>
              <c:tx>
                <c:rich>
                  <a:bodyPr/>
                  <a:lstStyle/>
                  <a:p>
                    <a:r>
                      <a:rPr lang="nn-NO" dirty="0">
                        <a:solidFill>
                          <a:schemeClr val="bg1"/>
                        </a:solidFill>
                      </a:rPr>
                      <a:t>$50 K- $75 K, 13%</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Sheet1!$B$1:$F$1</c:f>
              <c:strCache>
                <c:ptCount val="5"/>
                <c:pt idx="0">
                  <c:v>&lt; $50 K</c:v>
                </c:pt>
                <c:pt idx="1">
                  <c:v>$50 K- $75 K</c:v>
                </c:pt>
                <c:pt idx="2">
                  <c:v>$75 K - $100 K</c:v>
                </c:pt>
                <c:pt idx="3">
                  <c:v>$100 K+</c:v>
                </c:pt>
                <c:pt idx="4">
                  <c:v>Not Stated</c:v>
                </c:pt>
              </c:strCache>
            </c:strRef>
          </c:cat>
          <c:val>
            <c:numRef>
              <c:f>Sheet1!$B$2:$F$2</c:f>
              <c:numCache>
                <c:formatCode>0%</c:formatCode>
                <c:ptCount val="5"/>
                <c:pt idx="0">
                  <c:v>0.19190189275780567</c:v>
                </c:pt>
                <c:pt idx="1">
                  <c:v>0.12705507429660656</c:v>
                </c:pt>
                <c:pt idx="2">
                  <c:v>0.17161319236094949</c:v>
                </c:pt>
                <c:pt idx="3">
                  <c:v>0.36131569181432177</c:v>
                </c:pt>
                <c:pt idx="4">
                  <c:v>0.14811414877031653</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Total Visits </a:t>
            </a:r>
            <a:endParaRPr lang="en-CA" sz="966" b="1" i="0" u="none" strike="noStrike" baseline="0" dirty="0">
              <a:solidFill>
                <a:srgbClr val="000000"/>
              </a:solidFill>
              <a:latin typeface="Arial"/>
              <a:cs typeface="Arial"/>
            </a:endParaRPr>
          </a:p>
        </c:rich>
      </c:tx>
      <c:layout>
        <c:manualLayout>
          <c:xMode val="edge"/>
          <c:yMode val="edge"/>
          <c:x val="0.32181187333597688"/>
          <c:y val="0.85404221123108182"/>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tx>
                <c:rich>
                  <a:bodyPr/>
                  <a:lstStyle/>
                  <a:p>
                    <a:r>
                      <a:rPr lang="en-US" dirty="0">
                        <a:solidFill>
                          <a:schemeClr val="bg1"/>
                        </a:solidFill>
                      </a:rPr>
                      <a:t>High School, 21%</a:t>
                    </a:r>
                  </a:p>
                </c:rich>
              </c:tx>
              <c:showLegendKey val="0"/>
              <c:showVal val="1"/>
              <c:showCatName val="1"/>
              <c:showSerName val="0"/>
              <c:showPercent val="0"/>
              <c:showBubbleSize val="0"/>
            </c:dLbl>
            <c:dLbl>
              <c:idx val="2"/>
              <c:layout>
                <c:manualLayout>
                  <c:x val="-6.6451453010819686E-2"/>
                  <c:y val="-0.23848362375562657"/>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6.9294800574487989E-2</c:v>
                </c:pt>
                <c:pt idx="1">
                  <c:v>0.2083222261879713</c:v>
                </c:pt>
                <c:pt idx="2">
                  <c:v>0.3986146999652983</c:v>
                </c:pt>
                <c:pt idx="3">
                  <c:v>0.32376827327224239</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Theme Park Visits </a:t>
            </a:r>
            <a:endParaRPr lang="en-CA" sz="966" b="1" i="0" u="none" strike="noStrike" baseline="0" dirty="0">
              <a:solidFill>
                <a:srgbClr val="000000"/>
              </a:solidFill>
              <a:latin typeface="Arial"/>
              <a:cs typeface="Arial"/>
            </a:endParaRPr>
          </a:p>
        </c:rich>
      </c:tx>
      <c:layout>
        <c:manualLayout>
          <c:xMode val="edge"/>
          <c:yMode val="edge"/>
          <c:x val="0.28584065031439415"/>
          <c:y val="0.85404221123108182"/>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tx>
                <c:rich>
                  <a:bodyPr/>
                  <a:lstStyle/>
                  <a:p>
                    <a:r>
                      <a:rPr lang="en-US" dirty="0">
                        <a:solidFill>
                          <a:schemeClr val="bg1"/>
                        </a:solidFill>
                      </a:rPr>
                      <a:t>High School, 23%</a:t>
                    </a:r>
                  </a:p>
                </c:rich>
              </c:tx>
              <c:showLegendKey val="0"/>
              <c:showVal val="1"/>
              <c:showCatName val="1"/>
              <c:showSerName val="0"/>
              <c:showPercent val="0"/>
              <c:showBubbleSize val="0"/>
            </c:dLbl>
            <c:dLbl>
              <c:idx val="2"/>
              <c:layout>
                <c:manualLayout>
                  <c:x val="-8.6727893275930432E-2"/>
                  <c:y val="-0.24045309661613548"/>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4.1122481075745849E-2</c:v>
                </c:pt>
                <c:pt idx="1">
                  <c:v>0.22848875802549656</c:v>
                </c:pt>
                <c:pt idx="2">
                  <c:v>0.41152605795338854</c:v>
                </c:pt>
                <c:pt idx="3">
                  <c:v>0.31886270294536911</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71" b="1" i="0" u="none" strike="noStrike" baseline="0">
                <a:solidFill>
                  <a:schemeClr val="tx1"/>
                </a:solidFill>
                <a:latin typeface="Arial"/>
                <a:ea typeface="Arial"/>
                <a:cs typeface="Arial"/>
              </a:defRPr>
            </a:pPr>
            <a:r>
              <a:rPr lang="en-CA" sz="999" b="1" i="0" u="none" strike="noStrike" baseline="0" dirty="0" smtClean="0">
                <a:solidFill>
                  <a:srgbClr val="000000"/>
                </a:solidFill>
                <a:latin typeface="Arial"/>
                <a:cs typeface="Arial"/>
              </a:rPr>
              <a:t>Total Visits </a:t>
            </a:r>
            <a:r>
              <a:rPr lang="en-CA" sz="999" b="1" i="0" u="none" strike="noStrike" baseline="0" dirty="0">
                <a:solidFill>
                  <a:srgbClr val="000000"/>
                </a:solidFill>
                <a:latin typeface="Arial"/>
                <a:cs typeface="Arial"/>
              </a:rPr>
              <a:t>by Origin</a:t>
            </a:r>
          </a:p>
          <a:p>
            <a:pPr>
              <a:defRPr sz="1171" b="1" i="0" u="none" strike="noStrike" baseline="0">
                <a:solidFill>
                  <a:schemeClr val="tx1"/>
                </a:solidFill>
                <a:latin typeface="Arial"/>
                <a:ea typeface="Arial"/>
                <a:cs typeface="Arial"/>
              </a:defRPr>
            </a:pPr>
            <a:r>
              <a:rPr lang="en-CA" sz="800" b="1" i="0" u="none" strike="noStrike" baseline="0" dirty="0" smtClean="0">
                <a:solidFill>
                  <a:srgbClr val="000000"/>
                </a:solidFill>
                <a:latin typeface="Arial"/>
                <a:cs typeface="Arial"/>
              </a:rPr>
              <a:t>142 </a:t>
            </a:r>
            <a:r>
              <a:rPr lang="en-CA" sz="800" b="1" i="0" u="none" strike="noStrike" baseline="0" dirty="0">
                <a:solidFill>
                  <a:srgbClr val="000000"/>
                </a:solidFill>
                <a:latin typeface="Arial"/>
                <a:cs typeface="Arial"/>
              </a:rPr>
              <a:t>million</a:t>
            </a:r>
            <a:endParaRPr lang="en-CA" dirty="0"/>
          </a:p>
        </c:rich>
      </c:tx>
      <c:layout>
        <c:manualLayout>
          <c:xMode val="edge"/>
          <c:yMode val="edge"/>
          <c:x val="0.33519553072625696"/>
          <c:y val="0.86322188449848025"/>
        </c:manualLayout>
      </c:layout>
      <c:overlay val="0"/>
      <c:spPr>
        <a:noFill/>
        <a:ln w="25374">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Visits</c:v>
                </c:pt>
              </c:strCache>
            </c:strRef>
          </c:tx>
          <c:spPr>
            <a:solidFill>
              <a:schemeClr val="accent1"/>
            </a:solidFill>
            <a:ln w="12687">
              <a:solidFill>
                <a:schemeClr val="tx1"/>
              </a:solidFill>
              <a:prstDash val="solid"/>
            </a:ln>
          </c:spPr>
          <c:dPt>
            <c:idx val="0"/>
            <c:bubble3D val="0"/>
          </c:dPt>
          <c:dPt>
            <c:idx val="1"/>
            <c:bubble3D val="0"/>
            <c:spPr>
              <a:solidFill>
                <a:schemeClr val="accent2"/>
              </a:solidFill>
              <a:ln w="12687">
                <a:solidFill>
                  <a:schemeClr val="tx1"/>
                </a:solidFill>
                <a:prstDash val="solid"/>
              </a:ln>
            </c:spPr>
          </c:dPt>
          <c:dPt>
            <c:idx val="2"/>
            <c:bubble3D val="0"/>
            <c:spPr>
              <a:solidFill>
                <a:srgbClr val="FF0000"/>
              </a:solidFill>
              <a:ln w="12687">
                <a:solidFill>
                  <a:schemeClr val="tx1"/>
                </a:solidFill>
                <a:prstDash val="solid"/>
              </a:ln>
            </c:spPr>
          </c:dPt>
          <c:dPt>
            <c:idx val="3"/>
            <c:bubble3D val="0"/>
            <c:spPr>
              <a:solidFill>
                <a:schemeClr val="folHlink"/>
              </a:solidFill>
              <a:ln w="12687">
                <a:solidFill>
                  <a:schemeClr val="tx1"/>
                </a:solidFill>
                <a:prstDash val="solid"/>
              </a:ln>
            </c:spPr>
          </c:dPt>
          <c:dLbls>
            <c:dLbl>
              <c:idx val="1"/>
              <c:spPr/>
              <c:txPr>
                <a:bodyPr/>
                <a:lstStyle/>
                <a:p>
                  <a:pPr>
                    <a:defRPr>
                      <a:solidFill>
                        <a:schemeClr val="bg1"/>
                      </a:solidFill>
                    </a:defRPr>
                  </a:pPr>
                  <a:endParaRPr lang="en-US"/>
                </a:p>
              </c:txPr>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0.85543472981328639</c:v>
                </c:pt>
                <c:pt idx="1">
                  <c:v>8.0473924159337074E-2</c:v>
                </c:pt>
                <c:pt idx="2">
                  <c:v>4.6018359830241558E-2</c:v>
                </c:pt>
                <c:pt idx="3">
                  <c:v>1.8072986197135005E-2</c:v>
                </c:pt>
              </c:numCache>
            </c:numRef>
          </c:val>
        </c:ser>
        <c:dLbls>
          <c:showLegendKey val="0"/>
          <c:showVal val="0"/>
          <c:showCatName val="0"/>
          <c:showSerName val="0"/>
          <c:showPercent val="0"/>
          <c:showBubbleSize val="0"/>
          <c:showLeaderLines val="1"/>
        </c:dLbls>
        <c:firstSliceAng val="0"/>
      </c:pieChart>
      <c:spPr>
        <a:noFill/>
        <a:ln w="25386">
          <a:noFill/>
        </a:ln>
      </c:spPr>
    </c:plotArea>
    <c:plotVisOnly val="1"/>
    <c:dispBlanksAs val="zero"/>
    <c:showDLblsOverMax val="0"/>
  </c:chart>
  <c:spPr>
    <a:noFill/>
    <a:ln>
      <a:noFill/>
    </a:ln>
  </c:spPr>
  <c:txPr>
    <a:bodyPr/>
    <a:lstStyle/>
    <a:p>
      <a:pPr>
        <a:defRPr sz="1023"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Theme Park Visitor </a:t>
            </a:r>
            <a:r>
              <a:rPr lang="en-CA" sz="966" b="1" i="0" u="none" strike="noStrike" baseline="0" dirty="0">
                <a:solidFill>
                  <a:srgbClr val="000000"/>
                </a:solidFill>
                <a:latin typeface="Arial"/>
                <a:cs typeface="Arial"/>
              </a:rPr>
              <a:t>Spending by Origin</a:t>
            </a:r>
          </a:p>
          <a:p>
            <a:pPr>
              <a:defRPr sz="1096" b="1" i="0" u="none" strike="noStrike" baseline="0">
                <a:solidFill>
                  <a:schemeClr val="tx1"/>
                </a:solidFill>
                <a:latin typeface="Arial"/>
                <a:ea typeface="Arial"/>
                <a:cs typeface="Arial"/>
              </a:defRPr>
            </a:pPr>
            <a:r>
              <a:rPr lang="en-CA" sz="773" b="1" i="0" u="none" strike="noStrike" baseline="0" dirty="0" smtClean="0">
                <a:solidFill>
                  <a:srgbClr val="000000"/>
                </a:solidFill>
                <a:latin typeface="Arial"/>
                <a:cs typeface="Arial"/>
              </a:rPr>
              <a:t>$926 million</a:t>
            </a:r>
            <a:endParaRPr lang="en-CA" dirty="0"/>
          </a:p>
        </c:rich>
      </c:tx>
      <c:layout>
        <c:manualLayout>
          <c:xMode val="edge"/>
          <c:yMode val="edge"/>
          <c:x val="8.7998923695689138E-2"/>
          <c:y val="0.87767588555718867"/>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spending</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2"/>
              <c:layout>
                <c:manualLayout>
                  <c:x val="0.10511017957287713"/>
                  <c:y val="-0.18447788654161495"/>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0.39925737942705758</c:v>
                </c:pt>
                <c:pt idx="1">
                  <c:v>6.1534354601203038E-2</c:v>
                </c:pt>
                <c:pt idx="2">
                  <c:v>0.1651832074454172</c:v>
                </c:pt>
                <c:pt idx="3">
                  <c:v>0.37402505852632206</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83" b="1" i="0" u="none" strike="noStrike" baseline="0">
                <a:solidFill>
                  <a:schemeClr val="tx1"/>
                </a:solidFill>
                <a:latin typeface="Arial"/>
                <a:ea typeface="Arial"/>
                <a:cs typeface="Arial"/>
              </a:defRPr>
            </a:pPr>
            <a:r>
              <a:rPr lang="en-CA" sz="1003" b="1" i="0" u="none" strike="noStrike" baseline="0" dirty="0" smtClean="0">
                <a:solidFill>
                  <a:srgbClr val="000000"/>
                </a:solidFill>
                <a:latin typeface="Arial"/>
                <a:cs typeface="Arial"/>
              </a:rPr>
              <a:t>Total Visitor </a:t>
            </a:r>
            <a:r>
              <a:rPr lang="en-CA" sz="1003" b="1" i="0" u="none" strike="noStrike" baseline="0" dirty="0">
                <a:solidFill>
                  <a:srgbClr val="000000"/>
                </a:solidFill>
                <a:latin typeface="Arial"/>
                <a:cs typeface="Arial"/>
              </a:rPr>
              <a:t>Spending by Origin</a:t>
            </a:r>
          </a:p>
          <a:p>
            <a:pPr>
              <a:defRPr sz="1183" b="1" i="0" u="none" strike="noStrike" baseline="0">
                <a:solidFill>
                  <a:schemeClr val="tx1"/>
                </a:solidFill>
                <a:latin typeface="Arial"/>
                <a:ea typeface="Arial"/>
                <a:cs typeface="Arial"/>
              </a:defRPr>
            </a:pPr>
            <a:r>
              <a:rPr lang="en-CA" sz="803" b="1" i="0" u="none" strike="noStrike" baseline="0" dirty="0" smtClean="0">
                <a:solidFill>
                  <a:srgbClr val="000000"/>
                </a:solidFill>
                <a:latin typeface="Arial"/>
                <a:cs typeface="Arial"/>
              </a:rPr>
              <a:t>$25.4 </a:t>
            </a:r>
            <a:r>
              <a:rPr lang="en-CA" sz="803" b="1" i="0" u="none" strike="noStrike" baseline="0" dirty="0">
                <a:solidFill>
                  <a:srgbClr val="000000"/>
                </a:solidFill>
                <a:latin typeface="Arial"/>
                <a:cs typeface="Arial"/>
              </a:rPr>
              <a:t>billion</a:t>
            </a:r>
            <a:endParaRPr lang="en-CA" dirty="0"/>
          </a:p>
        </c:rich>
      </c:tx>
      <c:layout>
        <c:manualLayout>
          <c:xMode val="edge"/>
          <c:yMode val="edge"/>
          <c:x val="0.21785645288762698"/>
          <c:y val="0.88581853526180032"/>
        </c:manualLayout>
      </c:layout>
      <c:overlay val="0"/>
      <c:spPr>
        <a:noFill/>
        <a:ln w="25488">
          <a:noFill/>
        </a:ln>
      </c:spPr>
    </c:title>
    <c:autoTitleDeleted val="0"/>
    <c:plotArea>
      <c:layout>
        <c:manualLayout>
          <c:layoutTarget val="inner"/>
          <c:xMode val="edge"/>
          <c:yMode val="edge"/>
          <c:x val="0.12569832402234637"/>
          <c:y val="7.64525993883792E-2"/>
          <c:w val="0.68994413407821231"/>
          <c:h val="0.75535168195718649"/>
        </c:manualLayout>
      </c:layout>
      <c:pieChart>
        <c:varyColors val="1"/>
        <c:ser>
          <c:idx val="0"/>
          <c:order val="0"/>
          <c:tx>
            <c:strRef>
              <c:f>Sheet1!$A$2</c:f>
              <c:strCache>
                <c:ptCount val="1"/>
                <c:pt idx="0">
                  <c:v>spending</c:v>
                </c:pt>
              </c:strCache>
            </c:strRef>
          </c:tx>
          <c:spPr>
            <a:solidFill>
              <a:schemeClr val="accent1"/>
            </a:solidFill>
            <a:ln w="12744">
              <a:solidFill>
                <a:schemeClr val="tx1"/>
              </a:solidFill>
              <a:prstDash val="solid"/>
            </a:ln>
          </c:spPr>
          <c:dPt>
            <c:idx val="0"/>
            <c:bubble3D val="0"/>
          </c:dPt>
          <c:dPt>
            <c:idx val="1"/>
            <c:bubble3D val="0"/>
            <c:spPr>
              <a:solidFill>
                <a:schemeClr val="accent2"/>
              </a:solidFill>
              <a:ln w="12744">
                <a:solidFill>
                  <a:schemeClr val="tx1"/>
                </a:solidFill>
                <a:prstDash val="solid"/>
              </a:ln>
            </c:spPr>
          </c:dPt>
          <c:dPt>
            <c:idx val="2"/>
            <c:bubble3D val="0"/>
            <c:spPr>
              <a:solidFill>
                <a:srgbClr val="FF0000"/>
              </a:solidFill>
              <a:ln w="12744">
                <a:solidFill>
                  <a:schemeClr val="tx1"/>
                </a:solidFill>
                <a:prstDash val="solid"/>
              </a:ln>
            </c:spPr>
          </c:dPt>
          <c:dPt>
            <c:idx val="3"/>
            <c:bubble3D val="0"/>
            <c:spPr>
              <a:solidFill>
                <a:schemeClr val="folHlink"/>
              </a:solidFill>
              <a:ln w="12744">
                <a:solidFill>
                  <a:schemeClr val="tx1"/>
                </a:solidFill>
                <a:prstDash val="solid"/>
              </a:ln>
            </c:spPr>
          </c:dPt>
          <c:dLbls>
            <c:dLbl>
              <c:idx val="1"/>
              <c:layout/>
              <c:tx>
                <c:rich>
                  <a:bodyPr/>
                  <a:lstStyle/>
                  <a:p>
                    <a:r>
                      <a:rPr lang="en-US" dirty="0">
                        <a:solidFill>
                          <a:schemeClr val="bg1"/>
                        </a:solidFill>
                      </a:rPr>
                      <a:t>U.S., 14.3%</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0.549471076380461</c:v>
                </c:pt>
                <c:pt idx="1">
                  <c:v>0.14298835308130076</c:v>
                </c:pt>
                <c:pt idx="2">
                  <c:v>9.0865828872085427E-2</c:v>
                </c:pt>
                <c:pt idx="3">
                  <c:v>0.21667474166615286</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1029"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23973362930077"/>
          <c:y val="2.0283975659229209E-2"/>
          <c:w val="0.79134295227524976"/>
          <c:h val="0.87829614604462469"/>
        </c:manualLayout>
      </c:layout>
      <c:barChart>
        <c:barDir val="bar"/>
        <c:grouping val="clustered"/>
        <c:varyColors val="0"/>
        <c:ser>
          <c:idx val="0"/>
          <c:order val="0"/>
          <c:tx>
            <c:strRef>
              <c:f>Sheet1!$A$2</c:f>
              <c:strCache>
                <c:ptCount val="1"/>
                <c:pt idx="0">
                  <c:v>Theme Park</c:v>
                </c:pt>
              </c:strCache>
            </c:strRef>
          </c:tx>
          <c:spPr>
            <a:solidFill>
              <a:srgbClr val="FF0000"/>
            </a:solidFill>
            <a:ln w="8587">
              <a:solidFill>
                <a:schemeClr val="tx1"/>
              </a:solidFill>
              <a:prstDash val="solid"/>
            </a:ln>
          </c:spPr>
          <c:invertIfNegative val="0"/>
          <c:dLbls>
            <c:numFmt formatCode="0%" sourceLinked="0"/>
            <c:spPr>
              <a:noFill/>
              <a:ln w="17175">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Sheet1!$B$2:$N$2</c:f>
              <c:numCache>
                <c:formatCode>0%</c:formatCode>
                <c:ptCount val="13"/>
                <c:pt idx="0">
                  <c:v>0.14279685077895637</c:v>
                </c:pt>
                <c:pt idx="1">
                  <c:v>2.2715597127516494E-2</c:v>
                </c:pt>
                <c:pt idx="2">
                  <c:v>0.17535676852517559</c:v>
                </c:pt>
                <c:pt idx="3">
                  <c:v>0.10705093705321254</c:v>
                </c:pt>
                <c:pt idx="4">
                  <c:v>0.21354901907613169</c:v>
                </c:pt>
                <c:pt idx="5">
                  <c:v>0.11373508014855592</c:v>
                </c:pt>
                <c:pt idx="6">
                  <c:v>3.7957520865623581E-2</c:v>
                </c:pt>
                <c:pt idx="7">
                  <c:v>2.5121831320349088E-2</c:v>
                </c:pt>
                <c:pt idx="8">
                  <c:v>6.6001095628223885E-2</c:v>
                </c:pt>
                <c:pt idx="9">
                  <c:v>4.3102002924789662E-2</c:v>
                </c:pt>
                <c:pt idx="10">
                  <c:v>2.2162249820711594E-2</c:v>
                </c:pt>
                <c:pt idx="11">
                  <c:v>1.9195638633098292E-3</c:v>
                </c:pt>
                <c:pt idx="12">
                  <c:v>2.8531482867443662E-2</c:v>
                </c:pt>
              </c:numCache>
            </c:numRef>
          </c:val>
        </c:ser>
        <c:ser>
          <c:idx val="1"/>
          <c:order val="1"/>
          <c:tx>
            <c:strRef>
              <c:f>Sheet1!$A$3</c:f>
              <c:strCache>
                <c:ptCount val="1"/>
                <c:pt idx="0">
                  <c:v>Total</c:v>
                </c:pt>
              </c:strCache>
            </c:strRef>
          </c:tx>
          <c:spPr>
            <a:solidFill>
              <a:schemeClr val="accent2"/>
            </a:solidFill>
          </c:spPr>
          <c:invertIfNegative val="0"/>
          <c:dLbls>
            <c:numFmt formatCode="0%" sourceLinked="0"/>
            <c:txPr>
              <a:bodyPr/>
              <a:lstStyle/>
              <a:p>
                <a:pPr>
                  <a:defRPr sz="1000" baseline="0"/>
                </a:pPr>
                <a:endParaRPr lang="en-US"/>
              </a:p>
            </c:txPr>
            <c:showLegendKey val="0"/>
            <c:showVal val="1"/>
            <c:showCatName val="0"/>
            <c:showSerName val="0"/>
            <c:showPercent val="0"/>
            <c:showBubbleSize val="0"/>
            <c:showLeaderLines val="0"/>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Sheet1!$B$3:$N$3</c:f>
              <c:numCache>
                <c:formatCode>0%</c:formatCode>
                <c:ptCount val="13"/>
                <c:pt idx="0">
                  <c:v>0.11604427679217189</c:v>
                </c:pt>
                <c:pt idx="1">
                  <c:v>3.1879808543875579E-2</c:v>
                </c:pt>
                <c:pt idx="2">
                  <c:v>0.10554341362216156</c:v>
                </c:pt>
                <c:pt idx="3">
                  <c:v>0.10091998824281653</c:v>
                </c:pt>
                <c:pt idx="4">
                  <c:v>0.21765952857173976</c:v>
                </c:pt>
                <c:pt idx="5">
                  <c:v>0.13595228794837888</c:v>
                </c:pt>
                <c:pt idx="6">
                  <c:v>8.3309618668572991E-2</c:v>
                </c:pt>
                <c:pt idx="7">
                  <c:v>3.2958689878061755E-2</c:v>
                </c:pt>
                <c:pt idx="8">
                  <c:v>4.9217091692579047E-2</c:v>
                </c:pt>
                <c:pt idx="9">
                  <c:v>4.5056372045831961E-2</c:v>
                </c:pt>
                <c:pt idx="10">
                  <c:v>2.4959576252079597E-2</c:v>
                </c:pt>
                <c:pt idx="11">
                  <c:v>8.7647063234752663E-3</c:v>
                </c:pt>
                <c:pt idx="12">
                  <c:v>4.7734641418255244E-2</c:v>
                </c:pt>
              </c:numCache>
            </c:numRef>
          </c:val>
        </c:ser>
        <c:dLbls>
          <c:showLegendKey val="0"/>
          <c:showVal val="0"/>
          <c:showCatName val="0"/>
          <c:showSerName val="0"/>
          <c:showPercent val="0"/>
          <c:showBubbleSize val="0"/>
        </c:dLbls>
        <c:gapWidth val="150"/>
        <c:axId val="21152128"/>
        <c:axId val="21154048"/>
      </c:barChart>
      <c:catAx>
        <c:axId val="21152128"/>
        <c:scaling>
          <c:orientation val="minMax"/>
        </c:scaling>
        <c:delete val="0"/>
        <c:axPos val="l"/>
        <c:title>
          <c:tx>
            <c:rich>
              <a:bodyPr rot="-5400000" vert="horz"/>
              <a:lstStyle/>
              <a:p>
                <a:pPr>
                  <a:defRPr/>
                </a:pPr>
                <a:r>
                  <a:rPr lang="en-US" dirty="0" smtClean="0"/>
                  <a:t>Region of Residence</a:t>
                </a:r>
                <a:endParaRPr lang="en-US" dirty="0"/>
              </a:p>
            </c:rich>
          </c:tx>
          <c:layout/>
          <c:overlay val="0"/>
        </c:title>
        <c:numFmt formatCode="General" sourceLinked="1"/>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1154048"/>
        <c:crosses val="autoZero"/>
        <c:auto val="1"/>
        <c:lblAlgn val="ctr"/>
        <c:lblOffset val="100"/>
        <c:tickLblSkip val="1"/>
        <c:tickMarkSkip val="1"/>
        <c:noMultiLvlLbl val="0"/>
      </c:catAx>
      <c:valAx>
        <c:axId val="21154048"/>
        <c:scaling>
          <c:orientation val="minMax"/>
        </c:scaling>
        <c:delete val="0"/>
        <c:axPos val="b"/>
        <c:numFmt formatCode="0%" sourceLinked="0"/>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1152128"/>
        <c:crosses val="autoZero"/>
        <c:crossBetween val="between"/>
        <c:majorUnit val="0.05"/>
      </c:valAx>
      <c:spPr>
        <a:noFill/>
        <a:ln w="25404">
          <a:noFill/>
        </a:ln>
      </c:spPr>
    </c:plotArea>
    <c:legend>
      <c:legendPos val="r"/>
      <c:layout>
        <c:manualLayout>
          <c:xMode val="edge"/>
          <c:yMode val="edge"/>
          <c:x val="0.44763749534231168"/>
          <c:y val="7.5366444579042999E-2"/>
          <c:w val="0.23288143052592303"/>
          <c:h val="0.177202258808558"/>
        </c:manualLayout>
      </c:layout>
      <c:overlay val="0"/>
    </c:legend>
    <c:plotVisOnly val="1"/>
    <c:dispBlanksAs val="gap"/>
    <c:showDLblsOverMax val="0"/>
  </c:chart>
  <c:spPr>
    <a:noFill/>
    <a:ln>
      <a:noFill/>
    </a:ln>
  </c:spPr>
  <c:txPr>
    <a:bodyPr/>
    <a:lstStyle/>
    <a:p>
      <a:pPr>
        <a:defRPr sz="1436"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23973362930077"/>
          <c:y val="2.0283975659229209E-2"/>
          <c:w val="0.79134295227524976"/>
          <c:h val="0.87829614604462469"/>
        </c:manualLayout>
      </c:layout>
      <c:barChart>
        <c:barDir val="bar"/>
        <c:grouping val="clustered"/>
        <c:varyColors val="0"/>
        <c:ser>
          <c:idx val="0"/>
          <c:order val="0"/>
          <c:tx>
            <c:strRef>
              <c:f>Sheet1!$A$2</c:f>
              <c:strCache>
                <c:ptCount val="1"/>
                <c:pt idx="0">
                  <c:v>Theme Park</c:v>
                </c:pt>
              </c:strCache>
            </c:strRef>
          </c:tx>
          <c:spPr>
            <a:solidFill>
              <a:srgbClr val="FF0000"/>
            </a:solidFill>
            <a:ln w="8587">
              <a:solidFill>
                <a:schemeClr val="tx1"/>
              </a:solidFill>
              <a:prstDash val="solid"/>
            </a:ln>
          </c:spPr>
          <c:invertIfNegative val="0"/>
          <c:dLbls>
            <c:numFmt formatCode="0%" sourceLinked="0"/>
            <c:spPr>
              <a:noFill/>
              <a:ln w="17175">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Sheet1!$B$1:$J$1</c:f>
              <c:strCache>
                <c:ptCount val="9"/>
                <c:pt idx="0">
                  <c:v>South Korea</c:v>
                </c:pt>
                <c:pt idx="1">
                  <c:v>Germany</c:v>
                </c:pt>
                <c:pt idx="2">
                  <c:v>Japan</c:v>
                </c:pt>
                <c:pt idx="3">
                  <c:v>India</c:v>
                </c:pt>
                <c:pt idx="4">
                  <c:v>Brazil</c:v>
                </c:pt>
                <c:pt idx="5">
                  <c:v>Mainland China</c:v>
                </c:pt>
                <c:pt idx="6">
                  <c:v>Mexico</c:v>
                </c:pt>
                <c:pt idx="7">
                  <c:v>France</c:v>
                </c:pt>
                <c:pt idx="8">
                  <c:v>UK</c:v>
                </c:pt>
              </c:strCache>
            </c:strRef>
          </c:cat>
          <c:val>
            <c:numRef>
              <c:f>Sheet1!$B$2:$J$2</c:f>
              <c:numCache>
                <c:formatCode>0.0%</c:formatCode>
                <c:ptCount val="9"/>
                <c:pt idx="0">
                  <c:v>1.0607616617600952E-2</c:v>
                </c:pt>
                <c:pt idx="1">
                  <c:v>1.8271126307497547E-2</c:v>
                </c:pt>
                <c:pt idx="2">
                  <c:v>2.2538523196921123E-2</c:v>
                </c:pt>
                <c:pt idx="3">
                  <c:v>5.0613947323444014E-2</c:v>
                </c:pt>
                <c:pt idx="4">
                  <c:v>7.0401199978212883E-2</c:v>
                </c:pt>
                <c:pt idx="5">
                  <c:v>8.2676314375389137E-2</c:v>
                </c:pt>
                <c:pt idx="6">
                  <c:v>9.5826395568470418E-2</c:v>
                </c:pt>
                <c:pt idx="7">
                  <c:v>0.10308721031760125</c:v>
                </c:pt>
                <c:pt idx="8">
                  <c:v>0.14926257576060825</c:v>
                </c:pt>
              </c:numCache>
            </c:numRef>
          </c:val>
        </c:ser>
        <c:ser>
          <c:idx val="1"/>
          <c:order val="1"/>
          <c:tx>
            <c:strRef>
              <c:f>Sheet1!$A$3</c:f>
              <c:strCache>
                <c:ptCount val="1"/>
                <c:pt idx="0">
                  <c:v>Total</c:v>
                </c:pt>
              </c:strCache>
            </c:strRef>
          </c:tx>
          <c:spPr>
            <a:solidFill>
              <a:schemeClr val="accent2"/>
            </a:solidFill>
          </c:spPr>
          <c:invertIfNegative val="0"/>
          <c:dLbls>
            <c:numFmt formatCode="0%" sourceLinked="0"/>
            <c:txPr>
              <a:bodyPr/>
              <a:lstStyle/>
              <a:p>
                <a:pPr>
                  <a:defRPr sz="1000" baseline="0"/>
                </a:pPr>
                <a:endParaRPr lang="en-US"/>
              </a:p>
            </c:txPr>
            <c:showLegendKey val="0"/>
            <c:showVal val="1"/>
            <c:showCatName val="0"/>
            <c:showSerName val="0"/>
            <c:showPercent val="0"/>
            <c:showBubbleSize val="0"/>
            <c:showLeaderLines val="0"/>
          </c:dLbls>
          <c:cat>
            <c:strRef>
              <c:f>Sheet1!$B$1:$J$1</c:f>
              <c:strCache>
                <c:ptCount val="9"/>
                <c:pt idx="0">
                  <c:v>South Korea</c:v>
                </c:pt>
                <c:pt idx="1">
                  <c:v>Germany</c:v>
                </c:pt>
                <c:pt idx="2">
                  <c:v>Japan</c:v>
                </c:pt>
                <c:pt idx="3">
                  <c:v>India</c:v>
                </c:pt>
                <c:pt idx="4">
                  <c:v>Brazil</c:v>
                </c:pt>
                <c:pt idx="5">
                  <c:v>Mainland China</c:v>
                </c:pt>
                <c:pt idx="6">
                  <c:v>Mexico</c:v>
                </c:pt>
                <c:pt idx="7">
                  <c:v>France</c:v>
                </c:pt>
                <c:pt idx="8">
                  <c:v>UK</c:v>
                </c:pt>
              </c:strCache>
            </c:strRef>
          </c:cat>
          <c:val>
            <c:numRef>
              <c:f>Sheet1!$B$3:$J$3</c:f>
              <c:numCache>
                <c:formatCode>0.0%</c:formatCode>
                <c:ptCount val="9"/>
                <c:pt idx="0">
                  <c:v>3.2973392469303107E-2</c:v>
                </c:pt>
                <c:pt idx="1">
                  <c:v>4.4788141436341813E-2</c:v>
                </c:pt>
                <c:pt idx="2">
                  <c:v>4.7950417256108019E-2</c:v>
                </c:pt>
                <c:pt idx="3">
                  <c:v>5.6094008802133319E-2</c:v>
                </c:pt>
                <c:pt idx="4">
                  <c:v>3.2204708306671333E-2</c:v>
                </c:pt>
                <c:pt idx="5">
                  <c:v>8.4864849346230495E-2</c:v>
                </c:pt>
                <c:pt idx="6">
                  <c:v>2.733667826136817E-2</c:v>
                </c:pt>
                <c:pt idx="7">
                  <c:v>8.3265132057492058E-2</c:v>
                </c:pt>
                <c:pt idx="8">
                  <c:v>0.12937153709141536</c:v>
                </c:pt>
              </c:numCache>
            </c:numRef>
          </c:val>
        </c:ser>
        <c:dLbls>
          <c:showLegendKey val="0"/>
          <c:showVal val="0"/>
          <c:showCatName val="0"/>
          <c:showSerName val="0"/>
          <c:showPercent val="0"/>
          <c:showBubbleSize val="0"/>
        </c:dLbls>
        <c:gapWidth val="150"/>
        <c:axId val="21214720"/>
        <c:axId val="21216256"/>
      </c:barChart>
      <c:catAx>
        <c:axId val="21214720"/>
        <c:scaling>
          <c:orientation val="minMax"/>
        </c:scaling>
        <c:delete val="0"/>
        <c:axPos val="l"/>
        <c:numFmt formatCode="General" sourceLinked="1"/>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1216256"/>
        <c:crosses val="autoZero"/>
        <c:auto val="1"/>
        <c:lblAlgn val="ctr"/>
        <c:lblOffset val="100"/>
        <c:tickLblSkip val="1"/>
        <c:tickMarkSkip val="1"/>
        <c:noMultiLvlLbl val="0"/>
      </c:catAx>
      <c:valAx>
        <c:axId val="21216256"/>
        <c:scaling>
          <c:orientation val="minMax"/>
        </c:scaling>
        <c:delete val="0"/>
        <c:axPos val="b"/>
        <c:numFmt formatCode="0%" sourceLinked="0"/>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1214720"/>
        <c:crosses val="autoZero"/>
        <c:crossBetween val="between"/>
        <c:majorUnit val="0.05"/>
      </c:valAx>
      <c:spPr>
        <a:noFill/>
        <a:ln w="25404">
          <a:noFill/>
        </a:ln>
      </c:spPr>
    </c:plotArea>
    <c:legend>
      <c:legendPos val="r"/>
      <c:layout>
        <c:manualLayout>
          <c:xMode val="edge"/>
          <c:yMode val="edge"/>
          <c:x val="0.72333177064896048"/>
          <c:y val="0.3020870118507914"/>
          <c:w val="0.23288143052592303"/>
          <c:h val="0.177202258808558"/>
        </c:manualLayout>
      </c:layout>
      <c:overlay val="0"/>
    </c:legend>
    <c:plotVisOnly val="1"/>
    <c:dispBlanksAs val="gap"/>
    <c:showDLblsOverMax val="0"/>
  </c:chart>
  <c:spPr>
    <a:noFill/>
    <a:ln>
      <a:noFill/>
    </a:ln>
  </c:spPr>
  <c:txPr>
    <a:bodyPr/>
    <a:lstStyle/>
    <a:p>
      <a:pPr>
        <a:defRPr sz="1436" b="1"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74130577427821"/>
          <c:y val="3.4375000000000003E-2"/>
          <c:w val="0.76189583333333333"/>
          <c:h val="0.86414566929133863"/>
        </c:manualLayout>
      </c:layout>
      <c:barChart>
        <c:barDir val="col"/>
        <c:grouping val="clustered"/>
        <c:varyColors val="0"/>
        <c:ser>
          <c:idx val="0"/>
          <c:order val="0"/>
          <c:tx>
            <c:strRef>
              <c:f>Sheet1!$B$1</c:f>
              <c:strCache>
                <c:ptCount val="1"/>
                <c:pt idx="0">
                  <c:v>Theme Park</c:v>
                </c:pt>
              </c:strCache>
            </c:strRef>
          </c:tx>
          <c:spPr>
            <a:solidFill>
              <a:srgbClr val="FF0000"/>
            </a:solidFill>
          </c:spPr>
          <c:invertIfNegative val="0"/>
          <c:dLbls>
            <c:numFmt formatCode="0%" sourceLinked="0"/>
            <c:txPr>
              <a:bodyPr/>
              <a:lstStyle/>
              <a:p>
                <a:pPr>
                  <a:defRPr sz="800" baseline="0">
                    <a:latin typeface="Arial" panose="020B0604020202020204" pitchFamily="34" charset="0"/>
                  </a:defRPr>
                </a:pPr>
                <a:endParaRPr lang="en-US"/>
              </a:p>
            </c:txPr>
            <c:showLegendKey val="0"/>
            <c:showVal val="1"/>
            <c:showCatName val="0"/>
            <c:showSerName val="0"/>
            <c:showPercent val="0"/>
            <c:showBubbleSize val="0"/>
            <c:showLeaderLines val="0"/>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Sheet1!$B$2:$B$14</c:f>
              <c:numCache>
                <c:formatCode>0.0%</c:formatCode>
                <c:ptCount val="13"/>
                <c:pt idx="0">
                  <c:v>5.3816173460626372E-2</c:v>
                </c:pt>
                <c:pt idx="1">
                  <c:v>0.35149464819656451</c:v>
                </c:pt>
                <c:pt idx="2">
                  <c:v>1.9793033030853752E-2</c:v>
                </c:pt>
                <c:pt idx="3">
                  <c:v>3.6814069408369517E-2</c:v>
                </c:pt>
                <c:pt idx="4">
                  <c:v>0.27574987006975443</c:v>
                </c:pt>
                <c:pt idx="5">
                  <c:v>0.16130453503599218</c:v>
                </c:pt>
                <c:pt idx="6">
                  <c:v>6.1198891578577608E-2</c:v>
                </c:pt>
                <c:pt idx="7">
                  <c:v>8.5916763650214847E-3</c:v>
                </c:pt>
                <c:pt idx="8">
                  <c:v>4.7076506846105488E-2</c:v>
                </c:pt>
                <c:pt idx="9">
                  <c:v>0.11942472941061015</c:v>
                </c:pt>
                <c:pt idx="10">
                  <c:v>8.5831988441317213E-3</c:v>
                </c:pt>
                <c:pt idx="11">
                  <c:v>2.5789401741887229E-2</c:v>
                </c:pt>
                <c:pt idx="12">
                  <c:v>2.604657911671069E-2</c:v>
                </c:pt>
              </c:numCache>
            </c:numRef>
          </c:val>
        </c:ser>
        <c:ser>
          <c:idx val="1"/>
          <c:order val="1"/>
          <c:tx>
            <c:strRef>
              <c:f>Sheet1!$C$1</c:f>
              <c:strCache>
                <c:ptCount val="1"/>
                <c:pt idx="0">
                  <c:v>Total</c:v>
                </c:pt>
              </c:strCache>
            </c:strRef>
          </c:tx>
          <c:spPr>
            <a:solidFill>
              <a:srgbClr val="0070C0"/>
            </a:solidFill>
          </c:spPr>
          <c:invertIfNegative val="0"/>
          <c:dLbls>
            <c:numFmt formatCode="0%" sourceLinked="0"/>
            <c:txPr>
              <a:bodyPr/>
              <a:lstStyle/>
              <a:p>
                <a:pPr>
                  <a:defRPr sz="800" baseline="0">
                    <a:latin typeface="Arial" panose="020B0604020202020204" pitchFamily="34" charset="0"/>
                  </a:defRPr>
                </a:pPr>
                <a:endParaRPr lang="en-US"/>
              </a:p>
            </c:txPr>
            <c:dLblPos val="outEnd"/>
            <c:showLegendKey val="0"/>
            <c:showVal val="1"/>
            <c:showCatName val="0"/>
            <c:showSerName val="0"/>
            <c:showPercent val="0"/>
            <c:showBubbleSize val="0"/>
            <c:showLeaderLines val="0"/>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Sheet1!$C$2:$C$14</c:f>
              <c:numCache>
                <c:formatCode>0.0%</c:formatCode>
                <c:ptCount val="13"/>
                <c:pt idx="0">
                  <c:v>0.1121654730849707</c:v>
                </c:pt>
                <c:pt idx="1">
                  <c:v>9.3624700451403309E-2</c:v>
                </c:pt>
                <c:pt idx="2">
                  <c:v>7.8514507317498844E-2</c:v>
                </c:pt>
                <c:pt idx="3">
                  <c:v>7.9221072630691142E-2</c:v>
                </c:pt>
                <c:pt idx="4">
                  <c:v>0.20301249343773622</c:v>
                </c:pt>
                <c:pt idx="5">
                  <c:v>8.0097564771452287E-2</c:v>
                </c:pt>
                <c:pt idx="6">
                  <c:v>8.878737995068002E-2</c:v>
                </c:pt>
                <c:pt idx="7">
                  <c:v>4.0342468215574585E-2</c:v>
                </c:pt>
                <c:pt idx="8">
                  <c:v>5.7046547019084827E-2</c:v>
                </c:pt>
                <c:pt idx="9">
                  <c:v>6.5944516714675605E-2</c:v>
                </c:pt>
                <c:pt idx="10">
                  <c:v>3.8605069898647086E-2</c:v>
                </c:pt>
                <c:pt idx="11">
                  <c:v>3.2035953282140345E-2</c:v>
                </c:pt>
                <c:pt idx="12">
                  <c:v>6.3896916100974616E-2</c:v>
                </c:pt>
              </c:numCache>
            </c:numRef>
          </c:val>
        </c:ser>
        <c:dLbls>
          <c:showLegendKey val="0"/>
          <c:showVal val="0"/>
          <c:showCatName val="0"/>
          <c:showSerName val="0"/>
          <c:showPercent val="0"/>
          <c:showBubbleSize val="0"/>
        </c:dLbls>
        <c:gapWidth val="150"/>
        <c:axId val="22306816"/>
        <c:axId val="22308736"/>
      </c:barChart>
      <c:catAx>
        <c:axId val="22306816"/>
        <c:scaling>
          <c:orientation val="minMax"/>
        </c:scaling>
        <c:delete val="0"/>
        <c:axPos val="b"/>
        <c:title>
          <c:tx>
            <c:rich>
              <a:bodyPr/>
              <a:lstStyle/>
              <a:p>
                <a:pPr>
                  <a:defRPr/>
                </a:pPr>
                <a:r>
                  <a:rPr lang="en-US" sz="1000" baseline="0" dirty="0" smtClean="0">
                    <a:latin typeface="Arial" panose="020B0604020202020204" pitchFamily="34" charset="0"/>
                  </a:rPr>
                  <a:t>Region</a:t>
                </a:r>
                <a:endParaRPr lang="en-US" sz="1000" baseline="0" dirty="0">
                  <a:latin typeface="Arial" panose="020B0604020202020204" pitchFamily="34" charset="0"/>
                </a:endParaRPr>
              </a:p>
            </c:rich>
          </c:tx>
          <c:layout/>
          <c:overlay val="0"/>
        </c:title>
        <c:numFmt formatCode="General" sourceLinked="1"/>
        <c:majorTickMark val="out"/>
        <c:minorTickMark val="none"/>
        <c:tickLblPos val="nextTo"/>
        <c:txPr>
          <a:bodyPr/>
          <a:lstStyle/>
          <a:p>
            <a:pPr>
              <a:defRPr sz="1000" b="1" i="0" baseline="0">
                <a:latin typeface="Arial" panose="020B0604020202020204" pitchFamily="34" charset="0"/>
              </a:defRPr>
            </a:pPr>
            <a:endParaRPr lang="en-US"/>
          </a:p>
        </c:txPr>
        <c:crossAx val="22308736"/>
        <c:crosses val="autoZero"/>
        <c:auto val="1"/>
        <c:lblAlgn val="ctr"/>
        <c:lblOffset val="100"/>
        <c:noMultiLvlLbl val="0"/>
      </c:catAx>
      <c:valAx>
        <c:axId val="22308736"/>
        <c:scaling>
          <c:orientation val="minMax"/>
        </c:scaling>
        <c:delete val="0"/>
        <c:axPos val="l"/>
        <c:majorGridlines/>
        <c:title>
          <c:tx>
            <c:rich>
              <a:bodyPr rot="-5400000" vert="horz"/>
              <a:lstStyle/>
              <a:p>
                <a:pPr>
                  <a:defRPr/>
                </a:pPr>
                <a:r>
                  <a:rPr lang="en-US" sz="1000" baseline="0" dirty="0" smtClean="0">
                    <a:latin typeface="Arial" panose="020B0604020202020204" pitchFamily="34" charset="0"/>
                  </a:rPr>
                  <a:t>% of Ontario</a:t>
                </a:r>
                <a:endParaRPr lang="en-US" sz="1000" baseline="0" dirty="0">
                  <a:latin typeface="Arial" panose="020B0604020202020204" pitchFamily="34" charset="0"/>
                </a:endParaRPr>
              </a:p>
            </c:rich>
          </c:tx>
          <c:layout/>
          <c:overlay val="0"/>
        </c:title>
        <c:numFmt formatCode="0%" sourceLinked="0"/>
        <c:majorTickMark val="out"/>
        <c:minorTickMark val="none"/>
        <c:tickLblPos val="nextTo"/>
        <c:txPr>
          <a:bodyPr/>
          <a:lstStyle/>
          <a:p>
            <a:pPr>
              <a:defRPr sz="1000" b="1" i="0" baseline="0">
                <a:latin typeface="Arial" panose="020B0604020202020204" pitchFamily="34" charset="0"/>
              </a:defRPr>
            </a:pPr>
            <a:endParaRPr lang="en-US"/>
          </a:p>
        </c:txPr>
        <c:crossAx val="22306816"/>
        <c:crosses val="autoZero"/>
        <c:crossBetween val="between"/>
      </c:valAx>
    </c:plotArea>
    <c:legend>
      <c:legendPos val="r"/>
      <c:layout>
        <c:manualLayout>
          <c:xMode val="edge"/>
          <c:yMode val="edge"/>
          <c:x val="0.24963713910761154"/>
          <c:y val="3.4659694881889802E-2"/>
          <c:w val="0.58577952755905516"/>
          <c:h val="0.10664517716535434"/>
        </c:manualLayout>
      </c:layout>
      <c:overlay val="0"/>
      <c:txPr>
        <a:bodyPr/>
        <a:lstStyle/>
        <a:p>
          <a:pPr>
            <a:defRPr sz="1000" b="1" i="0" baseline="0">
              <a:latin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5.2738336713995942E-2"/>
          <c:w val="0.65260821309655936"/>
          <c:h val="0.69371196754563891"/>
        </c:manualLayout>
      </c:layout>
      <c:barChart>
        <c:barDir val="col"/>
        <c:grouping val="clustered"/>
        <c:varyColors val="0"/>
        <c:ser>
          <c:idx val="0"/>
          <c:order val="0"/>
          <c:tx>
            <c:strRef>
              <c:f>Sheet1!$B$1</c:f>
              <c:strCache>
                <c:ptCount val="1"/>
                <c:pt idx="0">
                  <c:v>Same-day</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Sheet1!$A$2:$A$3</c:f>
              <c:strCache>
                <c:ptCount val="2"/>
                <c:pt idx="0">
                  <c:v>Theme Park</c:v>
                </c:pt>
                <c:pt idx="1">
                  <c:v>Total</c:v>
                </c:pt>
              </c:strCache>
            </c:strRef>
          </c:cat>
          <c:val>
            <c:numRef>
              <c:f>Sheet1!$B$2:$B$3</c:f>
              <c:numCache>
                <c:formatCode>0.0%</c:formatCode>
                <c:ptCount val="2"/>
                <c:pt idx="0">
                  <c:v>0.3716773199188228</c:v>
                </c:pt>
                <c:pt idx="1">
                  <c:v>0.63594997951150345</c:v>
                </c:pt>
              </c:numCache>
            </c:numRef>
          </c:val>
        </c:ser>
        <c:ser>
          <c:idx val="1"/>
          <c:order val="1"/>
          <c:tx>
            <c:strRef>
              <c:f>Sheet1!$C$1</c:f>
              <c:strCache>
                <c:ptCount val="1"/>
                <c:pt idx="0">
                  <c:v>Overnight</c:v>
                </c:pt>
              </c:strCache>
            </c:strRef>
          </c:tx>
          <c:spPr>
            <a:solidFill>
              <a:srgbClr val="3366FF"/>
            </a:solidFill>
            <a:ln w="9403">
              <a:solidFill>
                <a:schemeClr val="tx1"/>
              </a:solidFill>
              <a:prstDash val="solid"/>
            </a:ln>
          </c:spPr>
          <c:invertIfNegative val="0"/>
          <c:dLbls>
            <c:dLbl>
              <c:idx val="0"/>
              <c:layout>
                <c:manualLayout>
                  <c:x val="1.2339669197590842E-2"/>
                  <c:y val="-4.7832450672577985E-3"/>
                </c:manualLayout>
              </c:layout>
              <c:dLblPos val="outEnd"/>
              <c:showLegendKey val="0"/>
              <c:showVal val="1"/>
              <c:showCatName val="0"/>
              <c:showSerName val="0"/>
              <c:showPercent val="0"/>
              <c:showBubbleSize val="0"/>
            </c:dLbl>
            <c:dLbl>
              <c:idx val="1"/>
              <c:layout>
                <c:manualLayout>
                  <c:x val="6.1244493313323415E-3"/>
                  <c:y val="-6.8034609208079714E-3"/>
                </c:manualLayout>
              </c:layout>
              <c:dLblPos val="outEnd"/>
              <c:showLegendKey val="0"/>
              <c:showVal val="1"/>
              <c:showCatName val="0"/>
              <c:showSerName val="0"/>
              <c:showPercent val="0"/>
              <c:showBubbleSize val="0"/>
            </c:dLbl>
            <c:dLbl>
              <c:idx val="3"/>
              <c:layout>
                <c:manualLayout>
                  <c:x val="1.2561790963194422E-2"/>
                  <c:y val="-4.5357147363740526E-3"/>
                </c:manualLayout>
              </c:layout>
              <c:dLblPos val="outEnd"/>
              <c:showLegendKey val="0"/>
              <c:showVal val="1"/>
              <c:showCatName val="0"/>
              <c:showSerName val="0"/>
              <c:showPercent val="0"/>
              <c:showBubbleSize val="0"/>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Sheet1!$A$2:$A$3</c:f>
              <c:strCache>
                <c:ptCount val="2"/>
                <c:pt idx="0">
                  <c:v>Theme Park</c:v>
                </c:pt>
                <c:pt idx="1">
                  <c:v>Total</c:v>
                </c:pt>
              </c:strCache>
            </c:strRef>
          </c:cat>
          <c:val>
            <c:numRef>
              <c:f>Sheet1!$C$2:$C$3</c:f>
              <c:numCache>
                <c:formatCode>0.0%</c:formatCode>
                <c:ptCount val="2"/>
                <c:pt idx="0">
                  <c:v>0.62832268002097313</c:v>
                </c:pt>
                <c:pt idx="1">
                  <c:v>0.36405002048849655</c:v>
                </c:pt>
              </c:numCache>
            </c:numRef>
          </c:val>
        </c:ser>
        <c:dLbls>
          <c:showLegendKey val="0"/>
          <c:showVal val="0"/>
          <c:showCatName val="0"/>
          <c:showSerName val="0"/>
          <c:showPercent val="0"/>
          <c:showBubbleSize val="0"/>
        </c:dLbls>
        <c:gapWidth val="150"/>
        <c:axId val="22365312"/>
        <c:axId val="22366848"/>
      </c:barChart>
      <c:catAx>
        <c:axId val="22365312"/>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22366848"/>
        <c:crosses val="autoZero"/>
        <c:auto val="1"/>
        <c:lblAlgn val="ctr"/>
        <c:lblOffset val="100"/>
        <c:tickLblSkip val="1"/>
        <c:tickMarkSkip val="1"/>
        <c:noMultiLvlLbl val="0"/>
      </c:catAx>
      <c:valAx>
        <c:axId val="22366848"/>
        <c:scaling>
          <c:orientation val="minMax"/>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22365312"/>
        <c:crosses val="autoZero"/>
        <c:crossBetween val="between"/>
        <c:majorUnit val="0.2"/>
      </c:valAx>
      <c:spPr>
        <a:noFill/>
        <a:ln w="25409">
          <a:noFill/>
        </a:ln>
      </c:spPr>
    </c:plotArea>
    <c:legend>
      <c:legendPos val="r"/>
      <c:layout>
        <c:manualLayout>
          <c:xMode val="edge"/>
          <c:yMode val="edge"/>
          <c:x val="0.15167185164524735"/>
          <c:y val="2.5349269357859191E-2"/>
          <c:w val="0.31630909090909093"/>
          <c:h val="8.3377271211264342E-2"/>
        </c:manualLayout>
      </c:layout>
      <c:overlay val="0"/>
      <c:spPr>
        <a:noFill/>
        <a:ln w="18805">
          <a:noFill/>
        </a:ln>
      </c:spPr>
      <c:txPr>
        <a:bodyPr/>
        <a:lstStyle/>
        <a:p>
          <a:pPr>
            <a:defRPr sz="1100"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70144284128746"/>
          <c:y val="2.2267206477732792E-2"/>
          <c:w val="0.5760266370699223"/>
          <c:h val="0.77732793522267207"/>
        </c:manualLayout>
      </c:layout>
      <c:barChart>
        <c:barDir val="bar"/>
        <c:grouping val="clustered"/>
        <c:varyColors val="0"/>
        <c:ser>
          <c:idx val="0"/>
          <c:order val="0"/>
          <c:tx>
            <c:strRef>
              <c:f>Sheet1!$A$2</c:f>
              <c:strCache>
                <c:ptCount val="1"/>
                <c:pt idx="0">
                  <c:v>Overnight</c:v>
                </c:pt>
              </c:strCache>
            </c:strRef>
          </c:tx>
          <c:spPr>
            <a:solidFill>
              <a:srgbClr val="FF00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Total</c:v>
                </c:pt>
                <c:pt idx="1">
                  <c:v>Theme Park</c:v>
                </c:pt>
              </c:strCache>
            </c:strRef>
          </c:cat>
          <c:val>
            <c:numRef>
              <c:f>Sheet1!$B$2:$C$2</c:f>
              <c:numCache>
                <c:formatCode>0</c:formatCode>
                <c:ptCount val="2"/>
                <c:pt idx="0">
                  <c:v>348.00498199999998</c:v>
                </c:pt>
                <c:pt idx="1">
                  <c:v>777.46880399999998</c:v>
                </c:pt>
              </c:numCache>
            </c:numRef>
          </c:val>
        </c:ser>
        <c:ser>
          <c:idx val="1"/>
          <c:order val="1"/>
          <c:tx>
            <c:strRef>
              <c:f>Sheet1!$A$3</c:f>
              <c:strCache>
                <c:ptCount val="1"/>
                <c:pt idx="0">
                  <c:v>Same-day</c:v>
                </c:pt>
              </c:strCache>
            </c:strRef>
          </c:tx>
          <c:spPr>
            <a:solidFill>
              <a:srgbClr val="3366FF"/>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dLbls>
          <c:cat>
            <c:strRef>
              <c:f>Sheet1!$B$1:$C$1</c:f>
              <c:strCache>
                <c:ptCount val="2"/>
                <c:pt idx="0">
                  <c:v>Total</c:v>
                </c:pt>
                <c:pt idx="1">
                  <c:v>Theme Park</c:v>
                </c:pt>
              </c:strCache>
            </c:strRef>
          </c:cat>
          <c:val>
            <c:numRef>
              <c:f>Sheet1!$B$3:$C$3</c:f>
              <c:numCache>
                <c:formatCode>0</c:formatCode>
                <c:ptCount val="2"/>
                <c:pt idx="0">
                  <c:v>82.607040999999995</c:v>
                </c:pt>
                <c:pt idx="1">
                  <c:v>185.91599199999999</c:v>
                </c:pt>
              </c:numCache>
            </c:numRef>
          </c:val>
        </c:ser>
        <c:ser>
          <c:idx val="2"/>
          <c:order val="2"/>
          <c:tx>
            <c:strRef>
              <c:f>Sheet1!$A$4</c:f>
              <c:strCache>
                <c:ptCount val="1"/>
                <c:pt idx="0">
                  <c:v>Total</c:v>
                </c:pt>
              </c:strCache>
            </c:strRef>
          </c:tx>
          <c:spPr>
            <a:solidFill>
              <a:srgbClr val="99CC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Total</c:v>
                </c:pt>
                <c:pt idx="1">
                  <c:v>Theme Park</c:v>
                </c:pt>
              </c:strCache>
            </c:strRef>
          </c:cat>
          <c:val>
            <c:numRef>
              <c:f>Sheet1!$B$4:$C$4</c:f>
              <c:numCache>
                <c:formatCode>0</c:formatCode>
                <c:ptCount val="2"/>
                <c:pt idx="0">
                  <c:v>179.225167</c:v>
                </c:pt>
                <c:pt idx="1">
                  <c:v>557.60204099999999</c:v>
                </c:pt>
              </c:numCache>
            </c:numRef>
          </c:val>
        </c:ser>
        <c:dLbls>
          <c:showLegendKey val="0"/>
          <c:showVal val="0"/>
          <c:showCatName val="0"/>
          <c:showSerName val="0"/>
          <c:showPercent val="0"/>
          <c:showBubbleSize val="0"/>
        </c:dLbls>
        <c:gapWidth val="150"/>
        <c:axId val="22441984"/>
        <c:axId val="22443520"/>
      </c:barChart>
      <c:catAx>
        <c:axId val="22441984"/>
        <c:scaling>
          <c:orientation val="minMax"/>
        </c:scaling>
        <c:delete val="0"/>
        <c:axPos val="l"/>
        <c:numFmt formatCode="General" sourceLinked="1"/>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2443520"/>
        <c:crosses val="autoZero"/>
        <c:auto val="1"/>
        <c:lblAlgn val="ctr"/>
        <c:lblOffset val="100"/>
        <c:tickLblSkip val="1"/>
        <c:tickMarkSkip val="1"/>
        <c:noMultiLvlLbl val="0"/>
      </c:catAx>
      <c:valAx>
        <c:axId val="22443520"/>
        <c:scaling>
          <c:orientation val="minMax"/>
        </c:scaling>
        <c:delete val="0"/>
        <c:axPos val="b"/>
        <c:numFmt formatCode="\$#,##0" sourceLinked="0"/>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22441984"/>
        <c:crosses val="autoZero"/>
        <c:crossBetween val="between"/>
      </c:valAx>
      <c:spPr>
        <a:noFill/>
        <a:ln w="25394">
          <a:noFill/>
        </a:ln>
      </c:spPr>
    </c:plotArea>
    <c:legend>
      <c:legendPos val="b"/>
      <c:layout>
        <c:manualLayout>
          <c:xMode val="edge"/>
          <c:yMode val="edge"/>
          <c:x val="6.3263087964626818E-2"/>
          <c:y val="0.90485842900922298"/>
          <c:w val="0.81354054809538856"/>
          <c:h val="6.6801566005366686E-2"/>
        </c:manualLayout>
      </c:layout>
      <c:overlay val="0"/>
      <c:spPr>
        <a:noFill/>
        <a:ln w="18563">
          <a:noFill/>
        </a:ln>
      </c:spPr>
      <c:txPr>
        <a:bodyPr/>
        <a:lstStyle/>
        <a:p>
          <a:pPr>
            <a:defRPr sz="93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54"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58723" name="Rectangle 3"/>
          <p:cNvSpPr>
            <a:spLocks noGrp="1" noChangeArrowheads="1"/>
          </p:cNvSpPr>
          <p:nvPr>
            <p:ph type="dt" sz="quarter"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158724" name="Rectangle 4"/>
          <p:cNvSpPr>
            <a:spLocks noGrp="1" noChangeArrowheads="1"/>
          </p:cNvSpPr>
          <p:nvPr>
            <p:ph type="ftr" sz="quarter" idx="2"/>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58725" name="Rectangle 5"/>
          <p:cNvSpPr>
            <a:spLocks noGrp="1" noChangeArrowheads="1"/>
          </p:cNvSpPr>
          <p:nvPr>
            <p:ph type="sldNum" sz="quarter" idx="3"/>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8B21F3A8-3C23-4BD8-BE1D-903101C5F96C}" type="slidenum">
              <a:rPr lang="en-CA"/>
              <a:pPr>
                <a:defRPr/>
              </a:pPr>
              <a:t>‹#›</a:t>
            </a:fld>
            <a:endParaRPr lang="en-CA"/>
          </a:p>
        </p:txBody>
      </p:sp>
    </p:spTree>
    <p:extLst>
      <p:ext uri="{BB962C8B-B14F-4D97-AF65-F5344CB8AC3E}">
        <p14:creationId xmlns:p14="http://schemas.microsoft.com/office/powerpoint/2010/main" val="28633161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8435" name="Rectangle 3"/>
          <p:cNvSpPr>
            <a:spLocks noGrp="1" noChangeArrowheads="1"/>
          </p:cNvSpPr>
          <p:nvPr>
            <p:ph type="dt"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389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18438" name="Rectangle 6"/>
          <p:cNvSpPr>
            <a:spLocks noGrp="1" noChangeArrowheads="1"/>
          </p:cNvSpPr>
          <p:nvPr>
            <p:ph type="ftr" sz="quarter" idx="4"/>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8439" name="Rectangle 7"/>
          <p:cNvSpPr>
            <a:spLocks noGrp="1" noChangeArrowheads="1"/>
          </p:cNvSpPr>
          <p:nvPr>
            <p:ph type="sldNum" sz="quarter" idx="5"/>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31A8437E-9350-41A2-B46C-B0846B3ED911}" type="slidenum">
              <a:rPr lang="en-CA"/>
              <a:pPr>
                <a:defRPr/>
              </a:pPr>
              <a:t>‹#›</a:t>
            </a:fld>
            <a:endParaRPr lang="en-CA"/>
          </a:p>
        </p:txBody>
      </p:sp>
    </p:spTree>
    <p:extLst>
      <p:ext uri="{BB962C8B-B14F-4D97-AF65-F5344CB8AC3E}">
        <p14:creationId xmlns:p14="http://schemas.microsoft.com/office/powerpoint/2010/main" val="198628337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pPr lvl="1" eaLnBrk="1" hangingPunct="1">
              <a:spcAft>
                <a:spcPct val="50000"/>
              </a:spcAft>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3540713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80691709-C42F-41A9-8D52-BFB10204D10E}" type="slidenum">
              <a:rPr lang="en-CA"/>
              <a:pPr>
                <a:defRPr/>
              </a:pPr>
              <a:t>‹#›</a:t>
            </a:fld>
            <a:endParaRPr lang="en-CA"/>
          </a:p>
        </p:txBody>
      </p:sp>
    </p:spTree>
    <p:extLst>
      <p:ext uri="{BB962C8B-B14F-4D97-AF65-F5344CB8AC3E}">
        <p14:creationId xmlns:p14="http://schemas.microsoft.com/office/powerpoint/2010/main" val="346806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EACAB522-39F6-4AEC-9606-05AC03C74E5E}" type="slidenum">
              <a:rPr lang="en-CA"/>
              <a:pPr>
                <a:defRPr/>
              </a:pPr>
              <a:t>‹#›</a:t>
            </a:fld>
            <a:endParaRPr lang="en-CA"/>
          </a:p>
        </p:txBody>
      </p:sp>
    </p:spTree>
    <p:extLst>
      <p:ext uri="{BB962C8B-B14F-4D97-AF65-F5344CB8AC3E}">
        <p14:creationId xmlns:p14="http://schemas.microsoft.com/office/powerpoint/2010/main" val="3744616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B1EAC12-9ACD-43F3-9EBD-4394363BC937}" type="slidenum">
              <a:rPr lang="en-CA"/>
              <a:pPr>
                <a:defRPr/>
              </a:pPr>
              <a:t>‹#›</a:t>
            </a:fld>
            <a:endParaRPr lang="en-CA"/>
          </a:p>
        </p:txBody>
      </p:sp>
    </p:spTree>
    <p:extLst>
      <p:ext uri="{BB962C8B-B14F-4D97-AF65-F5344CB8AC3E}">
        <p14:creationId xmlns:p14="http://schemas.microsoft.com/office/powerpoint/2010/main" val="1138613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8F5B622-7B7C-43D0-86E8-B6DE91FCE022}" type="slidenum">
              <a:rPr lang="en-CA"/>
              <a:pPr>
                <a:defRPr/>
              </a:pPr>
              <a:t>‹#›</a:t>
            </a:fld>
            <a:endParaRPr lang="en-CA"/>
          </a:p>
        </p:txBody>
      </p:sp>
    </p:spTree>
    <p:extLst>
      <p:ext uri="{BB962C8B-B14F-4D97-AF65-F5344CB8AC3E}">
        <p14:creationId xmlns:p14="http://schemas.microsoft.com/office/powerpoint/2010/main" val="1806824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033D1D8-0330-4AC9-BA2F-B69899E11B55}" type="slidenum">
              <a:rPr lang="en-CA"/>
              <a:pPr>
                <a:defRPr/>
              </a:pPr>
              <a:t>‹#›</a:t>
            </a:fld>
            <a:endParaRPr lang="en-CA"/>
          </a:p>
        </p:txBody>
      </p:sp>
    </p:spTree>
    <p:extLst>
      <p:ext uri="{BB962C8B-B14F-4D97-AF65-F5344CB8AC3E}">
        <p14:creationId xmlns:p14="http://schemas.microsoft.com/office/powerpoint/2010/main" val="1378898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9A703F9-687D-43D6-967A-618E650C0AF5}" type="slidenum">
              <a:rPr lang="en-CA"/>
              <a:pPr>
                <a:defRPr/>
              </a:pPr>
              <a:t>‹#›</a:t>
            </a:fld>
            <a:endParaRPr lang="en-CA"/>
          </a:p>
        </p:txBody>
      </p:sp>
    </p:spTree>
    <p:extLst>
      <p:ext uri="{BB962C8B-B14F-4D97-AF65-F5344CB8AC3E}">
        <p14:creationId xmlns:p14="http://schemas.microsoft.com/office/powerpoint/2010/main" val="49568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83C58D12-3407-46BD-B74B-7F5D07EAFA5D}" type="slidenum">
              <a:rPr lang="en-CA"/>
              <a:pPr>
                <a:defRPr/>
              </a:pPr>
              <a:t>‹#›</a:t>
            </a:fld>
            <a:endParaRPr lang="en-CA"/>
          </a:p>
        </p:txBody>
      </p:sp>
    </p:spTree>
    <p:extLst>
      <p:ext uri="{BB962C8B-B14F-4D97-AF65-F5344CB8AC3E}">
        <p14:creationId xmlns:p14="http://schemas.microsoft.com/office/powerpoint/2010/main" val="3704971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49CC8BC-8A44-4A80-8C20-64E7B335A5CC}" type="slidenum">
              <a:rPr lang="en-CA"/>
              <a:pPr>
                <a:defRPr/>
              </a:pPr>
              <a:t>‹#›</a:t>
            </a:fld>
            <a:endParaRPr lang="en-CA"/>
          </a:p>
        </p:txBody>
      </p:sp>
    </p:spTree>
    <p:extLst>
      <p:ext uri="{BB962C8B-B14F-4D97-AF65-F5344CB8AC3E}">
        <p14:creationId xmlns:p14="http://schemas.microsoft.com/office/powerpoint/2010/main" val="2437397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E8E0B448-F9E2-4FC6-B2CD-D85BAE1BCD60}" type="slidenum">
              <a:rPr lang="en-CA"/>
              <a:pPr>
                <a:defRPr/>
              </a:pPr>
              <a:t>‹#›</a:t>
            </a:fld>
            <a:endParaRPr lang="en-CA"/>
          </a:p>
        </p:txBody>
      </p:sp>
    </p:spTree>
    <p:extLst>
      <p:ext uri="{BB962C8B-B14F-4D97-AF65-F5344CB8AC3E}">
        <p14:creationId xmlns:p14="http://schemas.microsoft.com/office/powerpoint/2010/main" val="4202552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2F765B95-AA99-456D-93AC-7E8C04FF961B}" type="slidenum">
              <a:rPr lang="en-CA"/>
              <a:pPr>
                <a:defRPr/>
              </a:pPr>
              <a:t>‹#›</a:t>
            </a:fld>
            <a:endParaRPr lang="en-CA"/>
          </a:p>
        </p:txBody>
      </p:sp>
    </p:spTree>
    <p:extLst>
      <p:ext uri="{BB962C8B-B14F-4D97-AF65-F5344CB8AC3E}">
        <p14:creationId xmlns:p14="http://schemas.microsoft.com/office/powerpoint/2010/main" val="373131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3688914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762F7D18-3CEC-4117-B1BE-CE9081E622E1}" type="slidenum">
              <a:rPr lang="en-CA"/>
              <a:pPr>
                <a:defRPr/>
              </a:pPr>
              <a:t>‹#›</a:t>
            </a:fld>
            <a:endParaRPr lang="en-CA"/>
          </a:p>
        </p:txBody>
      </p:sp>
    </p:spTree>
    <p:extLst>
      <p:ext uri="{BB962C8B-B14F-4D97-AF65-F5344CB8AC3E}">
        <p14:creationId xmlns:p14="http://schemas.microsoft.com/office/powerpoint/2010/main" val="1795118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609C2D6-B4D8-41EE-9702-CBA688B327B3}" type="slidenum">
              <a:rPr lang="en-CA"/>
              <a:pPr>
                <a:defRPr/>
              </a:pPr>
              <a:t>‹#›</a:t>
            </a:fld>
            <a:endParaRPr lang="en-CA"/>
          </a:p>
        </p:txBody>
      </p:sp>
    </p:spTree>
    <p:extLst>
      <p:ext uri="{BB962C8B-B14F-4D97-AF65-F5344CB8AC3E}">
        <p14:creationId xmlns:p14="http://schemas.microsoft.com/office/powerpoint/2010/main" val="2804673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1229407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54B5553-17F3-4793-9382-18739225CFD6}" type="slidenum">
              <a:rPr lang="en-CA"/>
              <a:pPr>
                <a:defRPr/>
              </a:pPr>
              <a:t>‹#›</a:t>
            </a:fld>
            <a:endParaRPr lang="en-CA"/>
          </a:p>
        </p:txBody>
      </p:sp>
    </p:spTree>
    <p:extLst>
      <p:ext uri="{BB962C8B-B14F-4D97-AF65-F5344CB8AC3E}">
        <p14:creationId xmlns:p14="http://schemas.microsoft.com/office/powerpoint/2010/main" val="38067404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A2F3ED1F-532E-4090-B9DB-EB373664E88D}" type="slidenum">
              <a:rPr lang="en-CA"/>
              <a:pPr>
                <a:defRPr/>
              </a:pPr>
              <a:t>‹#›</a:t>
            </a:fld>
            <a:endParaRPr lang="en-CA"/>
          </a:p>
        </p:txBody>
      </p:sp>
    </p:spTree>
    <p:extLst>
      <p:ext uri="{BB962C8B-B14F-4D97-AF65-F5344CB8AC3E}">
        <p14:creationId xmlns:p14="http://schemas.microsoft.com/office/powerpoint/2010/main" val="11854937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E12029EC-51F3-47E2-84A1-825EC67D2455}" type="slidenum">
              <a:rPr lang="en-CA"/>
              <a:pPr>
                <a:defRPr/>
              </a:pPr>
              <a:t>‹#›</a:t>
            </a:fld>
            <a:endParaRPr lang="en-CA"/>
          </a:p>
        </p:txBody>
      </p:sp>
    </p:spTree>
    <p:extLst>
      <p:ext uri="{BB962C8B-B14F-4D97-AF65-F5344CB8AC3E}">
        <p14:creationId xmlns:p14="http://schemas.microsoft.com/office/powerpoint/2010/main" val="21017420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0590040-086C-4041-ACF2-096DF93AA110}" type="slidenum">
              <a:rPr lang="en-CA"/>
              <a:pPr>
                <a:defRPr/>
              </a:pPr>
              <a:t>‹#›</a:t>
            </a:fld>
            <a:endParaRPr lang="en-CA"/>
          </a:p>
        </p:txBody>
      </p:sp>
    </p:spTree>
    <p:extLst>
      <p:ext uri="{BB962C8B-B14F-4D97-AF65-F5344CB8AC3E}">
        <p14:creationId xmlns:p14="http://schemas.microsoft.com/office/powerpoint/2010/main" val="1113786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4F7509BA-7086-4EB2-9D96-C05F25F1E1FA}" type="slidenum">
              <a:rPr lang="en-CA"/>
              <a:pPr>
                <a:defRPr/>
              </a:pPr>
              <a:t>‹#›</a:t>
            </a:fld>
            <a:endParaRPr lang="en-CA"/>
          </a:p>
        </p:txBody>
      </p:sp>
    </p:spTree>
    <p:extLst>
      <p:ext uri="{BB962C8B-B14F-4D97-AF65-F5344CB8AC3E}">
        <p14:creationId xmlns:p14="http://schemas.microsoft.com/office/powerpoint/2010/main" val="27689977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4D0BBEAA-59BC-45FB-BA84-BA44FFA376BA}" type="slidenum">
              <a:rPr lang="en-CA"/>
              <a:pPr>
                <a:defRPr/>
              </a:pPr>
              <a:t>‹#›</a:t>
            </a:fld>
            <a:endParaRPr lang="en-CA"/>
          </a:p>
        </p:txBody>
      </p:sp>
    </p:spTree>
    <p:extLst>
      <p:ext uri="{BB962C8B-B14F-4D97-AF65-F5344CB8AC3E}">
        <p14:creationId xmlns:p14="http://schemas.microsoft.com/office/powerpoint/2010/main" val="19291156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F2C4B626-85B4-400E-AF10-53FB7BBFC9BF}" type="slidenum">
              <a:rPr lang="en-CA"/>
              <a:pPr>
                <a:defRPr/>
              </a:pPr>
              <a:t>‹#›</a:t>
            </a:fld>
            <a:endParaRPr lang="en-CA"/>
          </a:p>
        </p:txBody>
      </p:sp>
    </p:spTree>
    <p:extLst>
      <p:ext uri="{BB962C8B-B14F-4D97-AF65-F5344CB8AC3E}">
        <p14:creationId xmlns:p14="http://schemas.microsoft.com/office/powerpoint/2010/main" val="2913487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26204153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pPr>
                <a:defRPr/>
              </a:pPr>
              <a:t>‹#›</a:t>
            </a:fld>
            <a:endParaRPr lang="en-CA"/>
          </a:p>
        </p:txBody>
      </p:sp>
    </p:spTree>
    <p:extLst>
      <p:ext uri="{BB962C8B-B14F-4D97-AF65-F5344CB8AC3E}">
        <p14:creationId xmlns:p14="http://schemas.microsoft.com/office/powerpoint/2010/main" val="21948544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639FC7B-6897-4D59-BCAB-4685B44A5059}" type="slidenum">
              <a:rPr lang="en-CA"/>
              <a:pPr>
                <a:defRPr/>
              </a:pPr>
              <a:t>‹#›</a:t>
            </a:fld>
            <a:endParaRPr lang="en-CA"/>
          </a:p>
        </p:txBody>
      </p:sp>
    </p:spTree>
    <p:extLst>
      <p:ext uri="{BB962C8B-B14F-4D97-AF65-F5344CB8AC3E}">
        <p14:creationId xmlns:p14="http://schemas.microsoft.com/office/powerpoint/2010/main" val="20424634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8639A7-568D-4C0E-984D-A1CC3C42E368}" type="slidenum">
              <a:rPr lang="en-CA"/>
              <a:pPr>
                <a:defRPr/>
              </a:pPr>
              <a:t>‹#›</a:t>
            </a:fld>
            <a:endParaRPr lang="en-CA"/>
          </a:p>
        </p:txBody>
      </p:sp>
    </p:spTree>
    <p:extLst>
      <p:ext uri="{BB962C8B-B14F-4D97-AF65-F5344CB8AC3E}">
        <p14:creationId xmlns:p14="http://schemas.microsoft.com/office/powerpoint/2010/main" val="23306879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0A252BD5-3421-4BAF-8753-328B546ADB65}" type="slidenum">
              <a:rPr lang="en-CA"/>
              <a:pPr>
                <a:defRPr/>
              </a:pPr>
              <a:t>‹#›</a:t>
            </a:fld>
            <a:endParaRPr lang="en-CA"/>
          </a:p>
        </p:txBody>
      </p:sp>
    </p:spTree>
    <p:extLst>
      <p:ext uri="{BB962C8B-B14F-4D97-AF65-F5344CB8AC3E}">
        <p14:creationId xmlns:p14="http://schemas.microsoft.com/office/powerpoint/2010/main" val="32052153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FFAEA7CE-7C95-4ABC-894A-7B4E5593AB9F}" type="slidenum">
              <a:rPr lang="en-CA"/>
              <a:pPr>
                <a:defRPr/>
              </a:pPr>
              <a:t>‹#›</a:t>
            </a:fld>
            <a:endParaRPr lang="en-CA"/>
          </a:p>
        </p:txBody>
      </p:sp>
    </p:spTree>
    <p:extLst>
      <p:ext uri="{BB962C8B-B14F-4D97-AF65-F5344CB8AC3E}">
        <p14:creationId xmlns:p14="http://schemas.microsoft.com/office/powerpoint/2010/main" val="41507838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695A5BC5-C606-4C95-99C2-47D56F27CA09}" type="slidenum">
              <a:rPr lang="en-CA"/>
              <a:pPr>
                <a:defRPr/>
              </a:pPr>
              <a:t>‹#›</a:t>
            </a:fld>
            <a:endParaRPr lang="en-CA"/>
          </a:p>
        </p:txBody>
      </p:sp>
    </p:spTree>
    <p:extLst>
      <p:ext uri="{BB962C8B-B14F-4D97-AF65-F5344CB8AC3E}">
        <p14:creationId xmlns:p14="http://schemas.microsoft.com/office/powerpoint/2010/main" val="347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F1EE746-E6B9-4E32-95F0-29FC584E2475}" type="slidenum">
              <a:rPr lang="en-CA"/>
              <a:pPr>
                <a:defRPr/>
              </a:pPr>
              <a:t>‹#›</a:t>
            </a:fld>
            <a:endParaRPr lang="en-CA"/>
          </a:p>
        </p:txBody>
      </p:sp>
    </p:spTree>
    <p:extLst>
      <p:ext uri="{BB962C8B-B14F-4D97-AF65-F5344CB8AC3E}">
        <p14:creationId xmlns:p14="http://schemas.microsoft.com/office/powerpoint/2010/main" val="30732063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68EACCF7-52C0-477C-B7B7-4A60D64136A2}" type="slidenum">
              <a:rPr lang="en-CA"/>
              <a:pPr>
                <a:defRPr/>
              </a:pPr>
              <a:t>‹#›</a:t>
            </a:fld>
            <a:endParaRPr lang="en-CA"/>
          </a:p>
        </p:txBody>
      </p:sp>
    </p:spTree>
    <p:extLst>
      <p:ext uri="{BB962C8B-B14F-4D97-AF65-F5344CB8AC3E}">
        <p14:creationId xmlns:p14="http://schemas.microsoft.com/office/powerpoint/2010/main" val="4858203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0407401E-89E2-410A-B7AB-83074D2986F3}" type="slidenum">
              <a:rPr lang="en-CA"/>
              <a:pPr>
                <a:defRPr/>
              </a:pPr>
              <a:t>‹#›</a:t>
            </a:fld>
            <a:endParaRPr lang="en-CA"/>
          </a:p>
        </p:txBody>
      </p:sp>
    </p:spTree>
    <p:extLst>
      <p:ext uri="{BB962C8B-B14F-4D97-AF65-F5344CB8AC3E}">
        <p14:creationId xmlns:p14="http://schemas.microsoft.com/office/powerpoint/2010/main" val="2610191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7DCE07FD-8886-4606-9EF2-900E391C4AE6}" type="slidenum">
              <a:rPr lang="en-CA"/>
              <a:pPr>
                <a:defRPr/>
              </a:pPr>
              <a:t>‹#›</a:t>
            </a:fld>
            <a:endParaRPr lang="en-CA"/>
          </a:p>
        </p:txBody>
      </p:sp>
    </p:spTree>
    <p:extLst>
      <p:ext uri="{BB962C8B-B14F-4D97-AF65-F5344CB8AC3E}">
        <p14:creationId xmlns:p14="http://schemas.microsoft.com/office/powerpoint/2010/main" val="469490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8351445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F59CAD0B-B16A-4258-A5F4-FEDDCE33A292}" type="slidenum">
              <a:rPr lang="en-CA"/>
              <a:pPr>
                <a:defRPr/>
              </a:pPr>
              <a:t>‹#›</a:t>
            </a:fld>
            <a:endParaRPr lang="en-CA"/>
          </a:p>
        </p:txBody>
      </p:sp>
    </p:spTree>
    <p:extLst>
      <p:ext uri="{BB962C8B-B14F-4D97-AF65-F5344CB8AC3E}">
        <p14:creationId xmlns:p14="http://schemas.microsoft.com/office/powerpoint/2010/main" val="9970070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28214522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41038597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18880920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29417965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0591580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15201757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solidFill>
                  <a:srgbClr val="FFFFFF"/>
                </a:solidFill>
              </a:rPr>
              <a:pPr>
                <a:defRPr/>
              </a:pPr>
              <a:t>‹#›</a:t>
            </a:fld>
            <a:endParaRPr lang="en-CA">
              <a:solidFill>
                <a:srgbClr val="FFFFFF"/>
              </a:solidFill>
            </a:endParaRPr>
          </a:p>
        </p:txBody>
      </p:sp>
    </p:spTree>
    <p:extLst>
      <p:ext uri="{BB962C8B-B14F-4D97-AF65-F5344CB8AC3E}">
        <p14:creationId xmlns:p14="http://schemas.microsoft.com/office/powerpoint/2010/main" val="26380742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248293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50995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22047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C700ADE-7B9C-4358-AEED-CB662BFD2E3C}" type="slidenum">
              <a:rPr lang="en-CA"/>
              <a:pPr>
                <a:defRPr/>
              </a:pPr>
              <a:t>‹#›</a:t>
            </a:fld>
            <a:endParaRPr lang="en-CA"/>
          </a:p>
        </p:txBody>
      </p:sp>
    </p:spTree>
    <p:extLst>
      <p:ext uri="{BB962C8B-B14F-4D97-AF65-F5344CB8AC3E}">
        <p14:creationId xmlns:p14="http://schemas.microsoft.com/office/powerpoint/2010/main" val="316007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765CE9C5-04B7-4EB0-B7E6-851EBB176A00}" type="slidenum">
              <a:rPr lang="en-CA"/>
              <a:pPr>
                <a:defRPr/>
              </a:pPr>
              <a:t>‹#›</a:t>
            </a:fld>
            <a:endParaRPr lang="en-CA"/>
          </a:p>
        </p:txBody>
      </p:sp>
    </p:spTree>
    <p:extLst>
      <p:ext uri="{BB962C8B-B14F-4D97-AF65-F5344CB8AC3E}">
        <p14:creationId xmlns:p14="http://schemas.microsoft.com/office/powerpoint/2010/main" val="84324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18ED821-F9A7-41B1-82D5-DAE7A0A46504}" type="slidenum">
              <a:rPr lang="en-CA"/>
              <a:pPr>
                <a:defRPr/>
              </a:pPr>
              <a:t>‹#›</a:t>
            </a:fld>
            <a:endParaRPr lang="en-CA"/>
          </a:p>
        </p:txBody>
      </p:sp>
    </p:spTree>
    <p:extLst>
      <p:ext uri="{BB962C8B-B14F-4D97-AF65-F5344CB8AC3E}">
        <p14:creationId xmlns:p14="http://schemas.microsoft.com/office/powerpoint/2010/main" val="249205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19" Type="http://schemas.openxmlformats.org/officeDocument/2006/relationships/image" Target="../media/image1.jpeg"/><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image" Target="../media/image2.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19" Type="http://schemas.openxmlformats.org/officeDocument/2006/relationships/image" Target="../media/image1.jpeg"/><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image" Target="../media/image2.jpeg"/><Relationship Id="rId5" Type="http://schemas.openxmlformats.org/officeDocument/2006/relationships/slideLayout" Target="../slideLayouts/slideLayout45.xml"/><Relationship Id="rId10" Type="http://schemas.openxmlformats.org/officeDocument/2006/relationships/image" Target="../media/image1.jpeg"/><Relationship Id="rId4" Type="http://schemas.openxmlformats.org/officeDocument/2006/relationships/slideLayout" Target="../slideLayouts/slideLayout44.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pPr>
                <a:defRPr/>
              </a:pPr>
              <a:t>‹#›</a:t>
            </a:fld>
            <a:endParaRPr lang="en-CA"/>
          </a:p>
        </p:txBody>
      </p:sp>
      <p:pic>
        <p:nvPicPr>
          <p:cNvPr id="1029" name="Picture 7" descr="researc footer.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59" r:id="rId1"/>
    <p:sldLayoutId id="2147484360" r:id="rId2"/>
    <p:sldLayoutId id="2147484361" r:id="rId3"/>
    <p:sldLayoutId id="2147484362" r:id="rId4"/>
    <p:sldLayoutId id="2147484363" r:id="rId5"/>
    <p:sldLayoutId id="2147484364"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FD86C53-516D-45DD-8C94-9C7B27026D19}" type="slidenum">
              <a:rPr lang="en-CA"/>
              <a:pPr>
                <a:defRPr/>
              </a:pPr>
              <a:t>‹#›</a:t>
            </a:fld>
            <a:endParaRPr lang="en-CA"/>
          </a:p>
        </p:txBody>
      </p:sp>
      <p:pic>
        <p:nvPicPr>
          <p:cNvPr id="3076"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2" r:id="rId1"/>
    <p:sldLayoutId id="2147484343" r:id="rId2"/>
    <p:sldLayoutId id="2147484344" r:id="rId3"/>
    <p:sldLayoutId id="2147484345" r:id="rId4"/>
    <p:sldLayoutId id="2147484346" r:id="rId5"/>
    <p:sldLayoutId id="2147484347" r:id="rId6"/>
    <p:sldLayoutId id="2147484348" r:id="rId7"/>
    <p:sldLayoutId id="2147484349" r:id="rId8"/>
    <p:sldLayoutId id="2147484350" r:id="rId9"/>
    <p:sldLayoutId id="2147484351" r:id="rId10"/>
    <p:sldLayoutId id="2147484352" r:id="rId11"/>
    <p:sldLayoutId id="2147484353" r:id="rId12"/>
    <p:sldLayoutId id="2147484354" r:id="rId13"/>
    <p:sldLayoutId id="2147484355" r:id="rId14"/>
    <p:sldLayoutId id="2147484356" r:id="rId15"/>
    <p:sldLayoutId id="2147484357" r:id="rId16"/>
    <p:sldLayoutId id="2147484358"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12763BB-8F64-425C-9329-39E02FD1377A}" type="slidenum">
              <a:rPr lang="en-CA"/>
              <a:pPr>
                <a:defRPr/>
              </a:pPr>
              <a:t>‹#›</a:t>
            </a:fld>
            <a:endParaRPr lang="en-CA"/>
          </a:p>
        </p:txBody>
      </p:sp>
      <p:pic>
        <p:nvPicPr>
          <p:cNvPr id="1028"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6324232"/>
      </p:ext>
    </p:extLst>
  </p:cSld>
  <p:clrMap bg1="lt1" tx1="dk1" bg2="lt2" tx2="dk2" accent1="accent1" accent2="accent2" accent3="accent3" accent4="accent4" accent5="accent5" accent6="accent6" hlink="hlink" folHlink="folHlink"/>
  <p:sldLayoutIdLst>
    <p:sldLayoutId id="2147484384"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 id="2147484395" r:id="rId12"/>
    <p:sldLayoutId id="2147484396" r:id="rId13"/>
    <p:sldLayoutId id="2147484397" r:id="rId14"/>
    <p:sldLayoutId id="2147484398" r:id="rId15"/>
    <p:sldLayoutId id="2147484399" r:id="rId16"/>
    <p:sldLayoutId id="2147484400"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solidFill>
                  <a:srgbClr val="FFFFFF"/>
                </a:solidFill>
              </a:rPr>
              <a:pPr>
                <a:defRPr/>
              </a:pPr>
              <a:t>‹#›</a:t>
            </a:fld>
            <a:endParaRPr lang="en-CA">
              <a:solidFill>
                <a:srgbClr val="FFFFFF"/>
              </a:solidFill>
            </a:endParaRPr>
          </a:p>
        </p:txBody>
      </p:sp>
      <p:pic>
        <p:nvPicPr>
          <p:cNvPr id="1029" name="Picture 7" descr="researc footer.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866291"/>
      </p:ext>
    </p:extLst>
  </p:cSld>
  <p:clrMap bg1="lt1" tx1="dk1" bg2="lt2" tx2="dk2" accent1="accent1" accent2="accent2" accent3="accent3" accent4="accent4" accent5="accent5" accent6="accent6" hlink="hlink" folHlink="folHlink"/>
  <p:sldLayoutIdLst>
    <p:sldLayoutId id="2147484403" r:id="rId1"/>
    <p:sldLayoutId id="2147484404" r:id="rId2"/>
    <p:sldLayoutId id="2147484405" r:id="rId3"/>
    <p:sldLayoutId id="2147484406" r:id="rId4"/>
    <p:sldLayoutId id="2147484407" r:id="rId5"/>
    <p:sldLayoutId id="2147484408" r:id="rId6"/>
    <p:sldLayoutId id="2147484409" r:id="rId7"/>
    <p:sldLayoutId id="2147484410" r:id="rId8"/>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45.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4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1752600"/>
            <a:ext cx="7772400" cy="1470025"/>
          </a:xfrm>
        </p:spPr>
        <p:txBody>
          <a:bodyPr/>
          <a:lstStyle/>
          <a:p>
            <a:pPr eaLnBrk="1" hangingPunct="1"/>
            <a:r>
              <a:rPr lang="en-CA" sz="3600" b="1" dirty="0" smtClean="0"/>
              <a:t>Ontario Theme Park</a:t>
            </a:r>
            <a:r>
              <a:rPr lang="en-CA" sz="3600" b="1" dirty="0" smtClean="0">
                <a:latin typeface="Century Gothic" pitchFamily="34" charset="0"/>
              </a:rPr>
              <a:t> </a:t>
            </a:r>
            <a:r>
              <a:rPr lang="en-CA" sz="3600" b="1" dirty="0"/>
              <a:t>Tourism </a:t>
            </a:r>
            <a:r>
              <a:rPr lang="en-CA" sz="3600" b="1" dirty="0" smtClean="0"/>
              <a:t>Statistics 2015 </a:t>
            </a:r>
            <a:br>
              <a:rPr lang="en-CA" sz="3600" b="1" dirty="0" smtClean="0"/>
            </a:br>
            <a:r>
              <a:rPr lang="en-CA" sz="3600" b="1" dirty="0" smtClean="0">
                <a:latin typeface="Century Gothic" pitchFamily="34" charset="0"/>
              </a:rPr>
              <a:t/>
            </a:r>
            <a:br>
              <a:rPr lang="en-CA" sz="3600" b="1" dirty="0" smtClean="0">
                <a:latin typeface="Century Gothic" pitchFamily="34" charset="0"/>
              </a:rPr>
            </a:br>
            <a:endParaRPr lang="en-CA" sz="3600" b="1" dirty="0" smtClean="0">
              <a:latin typeface="Century Gothic" pitchFamily="34" charset="0"/>
            </a:endParaRPr>
          </a:p>
        </p:txBody>
      </p:sp>
      <p:sp>
        <p:nvSpPr>
          <p:cNvPr id="10243" name="Rectangle 3"/>
          <p:cNvSpPr>
            <a:spLocks noGrp="1" noChangeArrowheads="1"/>
          </p:cNvSpPr>
          <p:nvPr>
            <p:ph type="subTitle" idx="1"/>
          </p:nvPr>
        </p:nvSpPr>
        <p:spPr>
          <a:xfrm>
            <a:off x="1606550" y="4267200"/>
            <a:ext cx="5929313" cy="1363663"/>
          </a:xfrm>
        </p:spPr>
        <p:txBody>
          <a:bodyPr/>
          <a:lstStyle/>
          <a:p>
            <a:pPr eaLnBrk="1" hangingPunct="1"/>
            <a:r>
              <a:rPr lang="en-CA" sz="2000" dirty="0" smtClean="0"/>
              <a:t>Fall </a:t>
            </a:r>
            <a:r>
              <a:rPr lang="en-CA" sz="2000" dirty="0" smtClean="0"/>
              <a:t>2017</a:t>
            </a:r>
            <a:endParaRPr lang="en-CA"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914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Destination – Theme Park Visits by Region </a:t>
            </a:r>
          </a:p>
        </p:txBody>
      </p:sp>
      <p:sp>
        <p:nvSpPr>
          <p:cNvPr id="7"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10</a:t>
            </a:fld>
            <a:endParaRPr lang="en-CA" sz="100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4" name="Rectangle 3"/>
          <p:cNvSpPr/>
          <p:nvPr/>
        </p:nvSpPr>
        <p:spPr>
          <a:xfrm>
            <a:off x="228599" y="5449668"/>
            <a:ext cx="8507413" cy="584775"/>
          </a:xfrm>
          <a:prstGeom prst="rect">
            <a:avLst/>
          </a:prstGeom>
        </p:spPr>
        <p:txBody>
          <a:bodyPr wrap="square">
            <a:spAutoFit/>
          </a:bodyPr>
          <a:lstStyle/>
          <a:p>
            <a:pPr marL="285750" indent="-285750" algn="l">
              <a:buFont typeface="Arial" panose="020B0604020202020204" pitchFamily="34" charset="0"/>
              <a:buChar char="•"/>
            </a:pPr>
            <a:r>
              <a:rPr lang="en-CA" sz="1600" dirty="0" smtClean="0"/>
              <a:t>35% of Theme Park visits took place in Region 2 compared to 9% of total visits, 28% in Region 5 (20% total), and 16% in </a:t>
            </a:r>
            <a:r>
              <a:rPr lang="en-CA" sz="1600" dirty="0"/>
              <a:t>Region </a:t>
            </a:r>
            <a:r>
              <a:rPr lang="en-CA" sz="1600" dirty="0" smtClean="0"/>
              <a:t>6 (8% total)</a:t>
            </a:r>
            <a:endParaRPr lang="en-CA" sz="1600" dirty="0"/>
          </a:p>
        </p:txBody>
      </p:sp>
      <p:graphicFrame>
        <p:nvGraphicFramePr>
          <p:cNvPr id="2" name="Chart 1"/>
          <p:cNvGraphicFramePr/>
          <p:nvPr>
            <p:extLst>
              <p:ext uri="{D42A27DB-BD31-4B8C-83A1-F6EECF244321}">
                <p14:modId xmlns:p14="http://schemas.microsoft.com/office/powerpoint/2010/main" val="3656125635"/>
              </p:ext>
            </p:extLst>
          </p:nvPr>
        </p:nvGraphicFramePr>
        <p:xfrm>
          <a:off x="609600" y="1385668"/>
          <a:ext cx="6096000"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oup 33"/>
          <p:cNvGraphicFramePr>
            <a:graphicFrameLocks noGrp="1"/>
          </p:cNvGraphicFramePr>
          <p:nvPr>
            <p:extLst>
              <p:ext uri="{D42A27DB-BD31-4B8C-83A1-F6EECF244321}">
                <p14:modId xmlns:p14="http://schemas.microsoft.com/office/powerpoint/2010/main" val="1618301059"/>
              </p:ext>
            </p:extLst>
          </p:nvPr>
        </p:nvGraphicFramePr>
        <p:xfrm>
          <a:off x="7212012" y="1524000"/>
          <a:ext cx="1627188" cy="3717720"/>
        </p:xfrm>
        <a:graphic>
          <a:graphicData uri="http://schemas.openxmlformats.org/drawingml/2006/table">
            <a:tbl>
              <a:tblPr/>
              <a:tblGrid>
                <a:gridCol w="685800"/>
                <a:gridCol w="941388"/>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Theme Park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Destination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48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375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25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46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136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201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69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21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83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181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22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81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dirty="0">
                          <a:solidFill>
                            <a:srgbClr val="000000"/>
                          </a:solidFill>
                          <a:effectLst/>
                          <a:latin typeface="Arial"/>
                        </a:rPr>
                        <a:t>41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Tree>
    <p:extLst>
      <p:ext uri="{BB962C8B-B14F-4D97-AF65-F5344CB8AC3E}">
        <p14:creationId xmlns:p14="http://schemas.microsoft.com/office/powerpoint/2010/main" val="2434797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Theme Park Visits by Length of Stay</a:t>
            </a:r>
          </a:p>
        </p:txBody>
      </p:sp>
      <p:graphicFrame>
        <p:nvGraphicFramePr>
          <p:cNvPr id="474119" name="Group 7"/>
          <p:cNvGraphicFramePr>
            <a:graphicFrameLocks noGrp="1"/>
          </p:cNvGraphicFramePr>
          <p:nvPr>
            <p:ph sz="half" idx="1"/>
            <p:extLst>
              <p:ext uri="{D42A27DB-BD31-4B8C-83A1-F6EECF244321}">
                <p14:modId xmlns:p14="http://schemas.microsoft.com/office/powerpoint/2010/main" val="3232845875"/>
              </p:ext>
            </p:extLst>
          </p:nvPr>
        </p:nvGraphicFramePr>
        <p:xfrm>
          <a:off x="6569075" y="2063750"/>
          <a:ext cx="2209800" cy="1676400"/>
        </p:xfrm>
        <a:graphic>
          <a:graphicData uri="http://schemas.openxmlformats.org/drawingml/2006/table">
            <a:tbl>
              <a:tblPr/>
              <a:tblGrid>
                <a:gridCol w="1139825"/>
                <a:gridCol w="1069975"/>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Theme Park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Length of Stay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58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173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Avg # nights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a:solidFill>
                            <a:srgbClr val="000000"/>
                          </a:solidFill>
                          <a:effectLst/>
                          <a:latin typeface="Arial"/>
                        </a:rPr>
                        <a:t>167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0500" name="Rectangle 3"/>
          <p:cNvSpPr>
            <a:spLocks noGrp="1" noChangeArrowheads="1"/>
          </p:cNvSpPr>
          <p:nvPr>
            <p:ph type="body" sz="half" idx="3"/>
          </p:nvPr>
        </p:nvSpPr>
        <p:spPr>
          <a:xfrm>
            <a:off x="228600" y="4659313"/>
            <a:ext cx="8686800" cy="1524000"/>
          </a:xfrm>
        </p:spPr>
        <p:txBody>
          <a:bodyPr/>
          <a:lstStyle/>
          <a:p>
            <a:pPr eaLnBrk="1" hangingPunct="1">
              <a:lnSpc>
                <a:spcPct val="80000"/>
              </a:lnSpc>
            </a:pPr>
            <a:r>
              <a:rPr lang="en-CA" sz="1600" dirty="0" smtClean="0"/>
              <a:t>The majority (63%) of Theme Park visits were overnight visits.  For comparison, 36% of total visits in Ontario were overnight visits</a:t>
            </a:r>
          </a:p>
          <a:p>
            <a:pPr eaLnBrk="1" hangingPunct="1">
              <a:lnSpc>
                <a:spcPct val="80000"/>
              </a:lnSpc>
              <a:spcBef>
                <a:spcPct val="50000"/>
              </a:spcBef>
            </a:pPr>
            <a:r>
              <a:rPr lang="en-CA" sz="1600" dirty="0" smtClean="0"/>
              <a:t>The average number of nights spent on Theme Park visits was 5.3, above Ontario’s average of 3.2 nights</a:t>
            </a:r>
          </a:p>
          <a:p>
            <a:pPr eaLnBrk="1" hangingPunct="1">
              <a:lnSpc>
                <a:spcPct val="80000"/>
              </a:lnSpc>
              <a:spcBef>
                <a:spcPct val="50000"/>
              </a:spcBef>
              <a:buFontTx/>
              <a:buNone/>
            </a:pPr>
            <a:endParaRPr lang="en-CA" sz="1600" i="1" dirty="0" smtClean="0"/>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11</a:t>
            </a:fld>
            <a:endParaRPr lang="en-CA" smtClean="0">
              <a:solidFill>
                <a:srgbClr val="660033"/>
              </a:solidFill>
            </a:endParaRPr>
          </a:p>
        </p:txBody>
      </p:sp>
      <p:graphicFrame>
        <p:nvGraphicFramePr>
          <p:cNvPr id="2" name="Object 3"/>
          <p:cNvGraphicFramePr>
            <a:graphicFrameLocks noGrp="1" noChangeAspect="1"/>
          </p:cNvGraphicFramePr>
          <p:nvPr>
            <p:extLst>
              <p:ext uri="{D42A27DB-BD31-4B8C-83A1-F6EECF244321}">
                <p14:modId xmlns:p14="http://schemas.microsoft.com/office/powerpoint/2010/main" val="523826867"/>
              </p:ext>
            </p:extLst>
          </p:nvPr>
        </p:nvGraphicFramePr>
        <p:xfrm>
          <a:off x="762000" y="1371600"/>
          <a:ext cx="6985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Theme Park $/Trip by Length of Stay</a:t>
            </a:r>
          </a:p>
        </p:txBody>
      </p:sp>
      <p:sp>
        <p:nvSpPr>
          <p:cNvPr id="21507" name="Rectangle 3"/>
          <p:cNvSpPr>
            <a:spLocks noGrp="1" noChangeArrowheads="1"/>
          </p:cNvSpPr>
          <p:nvPr>
            <p:ph type="body" sz="half" idx="3"/>
          </p:nvPr>
        </p:nvSpPr>
        <p:spPr>
          <a:xfrm>
            <a:off x="138113" y="4887913"/>
            <a:ext cx="8686800" cy="1447800"/>
          </a:xfrm>
        </p:spPr>
        <p:txBody>
          <a:bodyPr/>
          <a:lstStyle/>
          <a:p>
            <a:pPr eaLnBrk="1" hangingPunct="1">
              <a:lnSpc>
                <a:spcPct val="80000"/>
              </a:lnSpc>
            </a:pPr>
            <a:r>
              <a:rPr lang="en-CA" sz="1600" dirty="0" smtClean="0"/>
              <a:t>Theme Park visitors spent an average of $558/trip ($179/trip for total trips)</a:t>
            </a:r>
          </a:p>
          <a:p>
            <a:pPr eaLnBrk="1" hangingPunct="1">
              <a:lnSpc>
                <a:spcPct val="80000"/>
              </a:lnSpc>
              <a:spcBef>
                <a:spcPct val="50000"/>
              </a:spcBef>
            </a:pPr>
            <a:r>
              <a:rPr lang="en-CA" sz="1600" dirty="0" smtClean="0"/>
              <a:t>On average, overnight visitors spent over 4 times as much per trip as same-day visitors</a:t>
            </a:r>
          </a:p>
        </p:txBody>
      </p:sp>
      <p:graphicFrame>
        <p:nvGraphicFramePr>
          <p:cNvPr id="475164" name="Group 28"/>
          <p:cNvGraphicFramePr>
            <a:graphicFrameLocks noGrp="1"/>
          </p:cNvGraphicFramePr>
          <p:nvPr>
            <p:ph sz="quarter" idx="2"/>
            <p:extLst>
              <p:ext uri="{D42A27DB-BD31-4B8C-83A1-F6EECF244321}">
                <p14:modId xmlns:p14="http://schemas.microsoft.com/office/powerpoint/2010/main" val="684005292"/>
              </p:ext>
            </p:extLst>
          </p:nvPr>
        </p:nvGraphicFramePr>
        <p:xfrm>
          <a:off x="5740400" y="1600200"/>
          <a:ext cx="2946400" cy="1408114"/>
        </p:xfrm>
        <a:graphic>
          <a:graphicData uri="http://schemas.openxmlformats.org/drawingml/2006/table">
            <a:tbl>
              <a:tblPr/>
              <a:tblGrid>
                <a:gridCol w="1422400"/>
                <a:gridCol w="1524000"/>
              </a:tblGrid>
              <a:tr h="45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Theme Park vs. 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$/Trip Index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CA" sz="1200" b="0" i="0" u="none" strike="noStrike">
                          <a:solidFill>
                            <a:srgbClr val="000000"/>
                          </a:solidFill>
                          <a:effectLst/>
                          <a:latin typeface="Arial"/>
                        </a:rPr>
                        <a:t>311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CA" sz="1200" b="0" i="0" u="none" strike="noStrike">
                          <a:solidFill>
                            <a:srgbClr val="000000"/>
                          </a:solidFill>
                          <a:effectLst/>
                          <a:latin typeface="Arial"/>
                        </a:rPr>
                        <a:t>225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CA" sz="1200" b="0" i="0" u="none" strike="noStrike" dirty="0">
                          <a:solidFill>
                            <a:srgbClr val="000000"/>
                          </a:solidFill>
                          <a:effectLst/>
                          <a:latin typeface="Arial"/>
                        </a:rPr>
                        <a:t>223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153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D3C2AF9-A413-45A3-A10F-27A29F855ECF}" type="slidenum">
              <a:rPr lang="en-CA" smtClean="0">
                <a:solidFill>
                  <a:srgbClr val="660033"/>
                </a:solidFill>
              </a:rPr>
              <a:pPr eaLnBrk="1" hangingPunct="1"/>
              <a:t>12</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3272699353"/>
              </p:ext>
            </p:extLst>
          </p:nvPr>
        </p:nvGraphicFramePr>
        <p:xfrm>
          <a:off x="29817" y="1447800"/>
          <a:ext cx="6883400" cy="340518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8" name="Text Box 8"/>
          <p:cNvSpPr txBox="1">
            <a:spLocks noChangeArrowheads="1"/>
          </p:cNvSpPr>
          <p:nvPr/>
        </p:nvSpPr>
        <p:spPr bwMode="auto">
          <a:xfrm>
            <a:off x="0" y="5838781"/>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smtClean="0"/>
              <a:t>Total trip spending, not just spending on Theme Park</a:t>
            </a:r>
            <a:endParaRPr lang="en-CA" sz="10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Theme Park Spending by Category</a:t>
            </a:r>
          </a:p>
        </p:txBody>
      </p:sp>
      <p:sp>
        <p:nvSpPr>
          <p:cNvPr id="22531" name="Rectangle 3"/>
          <p:cNvSpPr>
            <a:spLocks noGrp="1" noChangeArrowheads="1"/>
          </p:cNvSpPr>
          <p:nvPr>
            <p:ph type="body" sz="half" idx="3"/>
          </p:nvPr>
        </p:nvSpPr>
        <p:spPr>
          <a:xfrm>
            <a:off x="228600" y="4876800"/>
            <a:ext cx="8686800" cy="1295400"/>
          </a:xfrm>
        </p:spPr>
        <p:txBody>
          <a:bodyPr/>
          <a:lstStyle/>
          <a:p>
            <a:pPr eaLnBrk="1" hangingPunct="1">
              <a:lnSpc>
                <a:spcPct val="80000"/>
              </a:lnSpc>
            </a:pPr>
            <a:r>
              <a:rPr lang="en-CA" sz="1600" dirty="0" smtClean="0"/>
              <a:t>The largest proportions of expenditures were spent on Transportation (29% Theme Park, 36% total) and Food &amp; Beverage (24% Theme Park, 27% total)</a:t>
            </a:r>
          </a:p>
          <a:p>
            <a:pPr eaLnBrk="1" hangingPunct="1">
              <a:lnSpc>
                <a:spcPct val="80000"/>
              </a:lnSpc>
            </a:pPr>
            <a:r>
              <a:rPr lang="en-CA" sz="1600" dirty="0" smtClean="0"/>
              <a:t>Theme Park visitors spent a larger proportion on accommodations, 20%, than total visitors, 17%</a:t>
            </a:r>
          </a:p>
        </p:txBody>
      </p:sp>
      <p:graphicFrame>
        <p:nvGraphicFramePr>
          <p:cNvPr id="476164" name="Group 4"/>
          <p:cNvGraphicFramePr>
            <a:graphicFrameLocks noGrp="1"/>
          </p:cNvGraphicFramePr>
          <p:nvPr>
            <p:ph sz="half" idx="2"/>
            <p:extLst>
              <p:ext uri="{D42A27DB-BD31-4B8C-83A1-F6EECF244321}">
                <p14:modId xmlns:p14="http://schemas.microsoft.com/office/powerpoint/2010/main" val="1051153238"/>
              </p:ext>
            </p:extLst>
          </p:nvPr>
        </p:nvGraphicFramePr>
        <p:xfrm>
          <a:off x="6602413" y="1752600"/>
          <a:ext cx="2362200" cy="2206626"/>
        </p:xfrm>
        <a:graphic>
          <a:graphicData uri="http://schemas.openxmlformats.org/drawingml/2006/table">
            <a:tbl>
              <a:tblPr/>
              <a:tblGrid>
                <a:gridCol w="1447800"/>
                <a:gridCol w="9144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Theme Park vs. Ontario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Spending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Transportation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81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Accommodation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119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82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Food &amp; Beverage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90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Rec./Entertain.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183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Retail/Other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a:solidFill>
                            <a:srgbClr val="000000"/>
                          </a:solidFill>
                          <a:effectLst/>
                          <a:latin typeface="Arial"/>
                        </a:rPr>
                        <a:t>102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255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6669C88-ED84-428E-B089-30336CF3AD1A}" type="slidenum">
              <a:rPr lang="en-CA" smtClean="0">
                <a:solidFill>
                  <a:srgbClr val="660033"/>
                </a:solidFill>
              </a:rPr>
              <a:pPr eaLnBrk="1" hangingPunct="1"/>
              <a:t>13</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1422122429"/>
              </p:ext>
            </p:extLst>
          </p:nvPr>
        </p:nvGraphicFramePr>
        <p:xfrm>
          <a:off x="279400" y="1646238"/>
          <a:ext cx="6010275" cy="3470275"/>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09600" y="762000"/>
            <a:ext cx="8229600" cy="685800"/>
          </a:xfrm>
          <a:noFill/>
        </p:spPr>
        <p:txBody>
          <a:bodyPr/>
          <a:lstStyle/>
          <a:p>
            <a:pPr eaLnBrk="1" hangingPunct="1"/>
            <a:r>
              <a:rPr lang="en-CA" sz="2800" b="1" dirty="0" smtClean="0"/>
              <a:t>Other Activities done by Theme Park Visitors </a:t>
            </a:r>
          </a:p>
        </p:txBody>
      </p:sp>
      <p:sp>
        <p:nvSpPr>
          <p:cNvPr id="23556" name="Rectangle 3"/>
          <p:cNvSpPr>
            <a:spLocks noGrp="1" noChangeArrowheads="1"/>
          </p:cNvSpPr>
          <p:nvPr>
            <p:ph type="body" sz="half" idx="3"/>
          </p:nvPr>
        </p:nvSpPr>
        <p:spPr>
          <a:xfrm>
            <a:off x="295275" y="5562600"/>
            <a:ext cx="8839200" cy="838200"/>
          </a:xfrm>
        </p:spPr>
        <p:txBody>
          <a:bodyPr/>
          <a:lstStyle/>
          <a:p>
            <a:pPr eaLnBrk="1" hangingPunct="1">
              <a:lnSpc>
                <a:spcPct val="80000"/>
              </a:lnSpc>
            </a:pPr>
            <a:r>
              <a:rPr lang="en-CA" sz="1600" dirty="0" smtClean="0"/>
              <a:t>21% of Theme Park visitors went to sightseeing, 21% went to a historic site, and 19% went to a park</a:t>
            </a:r>
          </a:p>
        </p:txBody>
      </p:sp>
      <p:graphicFrame>
        <p:nvGraphicFramePr>
          <p:cNvPr id="477437" name="Group 253"/>
          <p:cNvGraphicFramePr>
            <a:graphicFrameLocks noGrp="1"/>
          </p:cNvGraphicFramePr>
          <p:nvPr>
            <p:ph sz="half" idx="1"/>
            <p:extLst>
              <p:ext uri="{D42A27DB-BD31-4B8C-83A1-F6EECF244321}">
                <p14:modId xmlns:p14="http://schemas.microsoft.com/office/powerpoint/2010/main" val="1189868897"/>
              </p:ext>
            </p:extLst>
          </p:nvPr>
        </p:nvGraphicFramePr>
        <p:xfrm>
          <a:off x="76200" y="1600200"/>
          <a:ext cx="2895601" cy="3819502"/>
        </p:xfrm>
        <a:graphic>
          <a:graphicData uri="http://schemas.openxmlformats.org/drawingml/2006/table">
            <a:tbl>
              <a:tblPr firstRow="1" bandRow="1">
                <a:tableStyleId>{9DCAF9ED-07DC-4A11-8D7F-57B35C25682E}</a:tableStyleId>
              </a:tblPr>
              <a:tblGrid>
                <a:gridCol w="1143000"/>
                <a:gridCol w="10080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Theme Park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CA" sz="1000" b="0" i="0" u="none" strike="noStrike" dirty="0">
                          <a:solidFill>
                            <a:srgbClr val="000000"/>
                          </a:solidFill>
                          <a:effectLst/>
                          <a:latin typeface="Arial"/>
                        </a:rPr>
                        <a:t>Theme Parks</a:t>
                      </a:r>
                    </a:p>
                  </a:txBody>
                  <a:tcPr marL="85725" marR="0" marT="0" marB="0" anchor="ctr"/>
                </a:tc>
                <a:tc>
                  <a:txBody>
                    <a:bodyPr/>
                    <a:lstStyle/>
                    <a:p>
                      <a:pPr algn="ctr" fontAlgn="b"/>
                      <a:r>
                        <a:rPr lang="en-CA" sz="1000" b="0" i="0" u="none" strike="noStrike">
                          <a:solidFill>
                            <a:srgbClr val="000000"/>
                          </a:solidFill>
                          <a:effectLst/>
                          <a:latin typeface="Arial"/>
                        </a:rPr>
                        <a:t>100%</a:t>
                      </a:r>
                    </a:p>
                  </a:txBody>
                  <a:tcPr marL="0" marR="0" marT="0" marB="0" anchor="ctr"/>
                </a:tc>
                <a:tc>
                  <a:txBody>
                    <a:bodyPr/>
                    <a:lstStyle/>
                    <a:p>
                      <a:pPr algn="ctr" fontAlgn="ctr"/>
                      <a:r>
                        <a:rPr lang="en-CA" sz="1000" b="0" i="0" u="none" strike="noStrike">
                          <a:solidFill>
                            <a:srgbClr val="000000"/>
                          </a:solidFill>
                          <a:effectLst/>
                          <a:latin typeface="Arial"/>
                        </a:rPr>
                        <a:t>8543</a:t>
                      </a:r>
                    </a:p>
                  </a:txBody>
                  <a:tcPr marL="0" marR="0" marT="0" marB="0" anchor="ctr"/>
                </a:tc>
              </a:tr>
              <a:tr h="304800">
                <a:tc>
                  <a:txBody>
                    <a:bodyPr/>
                    <a:lstStyle/>
                    <a:p>
                      <a:pPr algn="l" fontAlgn="b"/>
                      <a:r>
                        <a:rPr lang="en-CA" sz="1000" b="0" i="0" u="none" strike="noStrike">
                          <a:solidFill>
                            <a:srgbClr val="000000"/>
                          </a:solidFill>
                          <a:effectLst/>
                          <a:latin typeface="Arial"/>
                        </a:rPr>
                        <a:t>Any Outdoor/Sports Activity</a:t>
                      </a:r>
                    </a:p>
                  </a:txBody>
                  <a:tcPr marL="85725" marR="0" marT="0" marB="0" anchor="ctr"/>
                </a:tc>
                <a:tc>
                  <a:txBody>
                    <a:bodyPr/>
                    <a:lstStyle/>
                    <a:p>
                      <a:pPr algn="ctr" fontAlgn="b"/>
                      <a:r>
                        <a:rPr lang="en-CA" sz="1000" b="0" i="0" u="none" strike="noStrike">
                          <a:solidFill>
                            <a:srgbClr val="000000"/>
                          </a:solidFill>
                          <a:effectLst/>
                          <a:latin typeface="Arial"/>
                        </a:rPr>
                        <a:t>25%</a:t>
                      </a:r>
                    </a:p>
                  </a:txBody>
                  <a:tcPr marL="0" marR="0" marT="0" marB="0" anchor="ctr"/>
                </a:tc>
                <a:tc>
                  <a:txBody>
                    <a:bodyPr/>
                    <a:lstStyle/>
                    <a:p>
                      <a:pPr algn="ctr" fontAlgn="ctr"/>
                      <a:r>
                        <a:rPr lang="en-CA" sz="1000" b="0" i="0" u="none" strike="noStrike">
                          <a:solidFill>
                            <a:srgbClr val="000000"/>
                          </a:solidFill>
                          <a:effectLst/>
                          <a:latin typeface="Arial"/>
                        </a:rPr>
                        <a:t>144</a:t>
                      </a:r>
                    </a:p>
                  </a:txBody>
                  <a:tcPr marL="0" marR="0" marT="0" marB="0" anchor="ctr"/>
                </a:tc>
              </a:tr>
              <a:tr h="228600">
                <a:tc>
                  <a:txBody>
                    <a:bodyPr/>
                    <a:lstStyle/>
                    <a:p>
                      <a:pPr algn="l" fontAlgn="b"/>
                      <a:r>
                        <a:rPr lang="en-CA" sz="1000" b="0" i="0" u="none" strike="noStrike">
                          <a:solidFill>
                            <a:srgbClr val="000000"/>
                          </a:solidFill>
                          <a:effectLst/>
                          <a:latin typeface="Arial"/>
                        </a:rPr>
                        <a:t>Sightseeing</a:t>
                      </a:r>
                    </a:p>
                  </a:txBody>
                  <a:tcPr marL="85725" marR="0" marT="0" marB="0" anchor="ctr"/>
                </a:tc>
                <a:tc>
                  <a:txBody>
                    <a:bodyPr/>
                    <a:lstStyle/>
                    <a:p>
                      <a:pPr algn="ctr" fontAlgn="b"/>
                      <a:r>
                        <a:rPr lang="en-CA" sz="1000" b="0" i="0" u="none" strike="noStrike">
                          <a:solidFill>
                            <a:srgbClr val="000000"/>
                          </a:solidFill>
                          <a:effectLst/>
                          <a:latin typeface="Arial"/>
                        </a:rPr>
                        <a:t>21%</a:t>
                      </a:r>
                    </a:p>
                  </a:txBody>
                  <a:tcPr marL="0" marR="0" marT="0" marB="0" anchor="ctr"/>
                </a:tc>
                <a:tc>
                  <a:txBody>
                    <a:bodyPr/>
                    <a:lstStyle/>
                    <a:p>
                      <a:pPr algn="ctr" fontAlgn="ctr"/>
                      <a:r>
                        <a:rPr lang="en-CA" sz="1000" b="0" i="0" u="none" strike="noStrike">
                          <a:solidFill>
                            <a:srgbClr val="000000"/>
                          </a:solidFill>
                          <a:effectLst/>
                          <a:latin typeface="Arial"/>
                        </a:rPr>
                        <a:t>352</a:t>
                      </a:r>
                    </a:p>
                  </a:txBody>
                  <a:tcPr marL="0" marR="0" marT="0" marB="0" anchor="ctr"/>
                </a:tc>
              </a:tr>
              <a:tr h="325847">
                <a:tc>
                  <a:txBody>
                    <a:bodyPr/>
                    <a:lstStyle/>
                    <a:p>
                      <a:pPr algn="l" fontAlgn="b"/>
                      <a:r>
                        <a:rPr lang="en-CA" sz="1000" b="0" i="0" u="none" strike="noStrike">
                          <a:solidFill>
                            <a:srgbClr val="000000"/>
                          </a:solidFill>
                          <a:effectLst/>
                          <a:latin typeface="Arial"/>
                        </a:rPr>
                        <a:t>Historic Sites</a:t>
                      </a:r>
                    </a:p>
                  </a:txBody>
                  <a:tcPr marL="85725" marR="0" marT="0" marB="0" anchor="ctr"/>
                </a:tc>
                <a:tc>
                  <a:txBody>
                    <a:bodyPr/>
                    <a:lstStyle/>
                    <a:p>
                      <a:pPr algn="ctr" fontAlgn="b"/>
                      <a:r>
                        <a:rPr lang="en-CA" sz="1000" b="0" i="0" u="none" strike="noStrike">
                          <a:solidFill>
                            <a:srgbClr val="000000"/>
                          </a:solidFill>
                          <a:effectLst/>
                          <a:latin typeface="Arial"/>
                        </a:rPr>
                        <a:t>21%</a:t>
                      </a:r>
                    </a:p>
                  </a:txBody>
                  <a:tcPr marL="0" marR="0" marT="0" marB="0" anchor="ctr"/>
                </a:tc>
                <a:tc>
                  <a:txBody>
                    <a:bodyPr/>
                    <a:lstStyle/>
                    <a:p>
                      <a:pPr algn="ctr" fontAlgn="ctr"/>
                      <a:r>
                        <a:rPr lang="en-CA" sz="1000" b="0" i="0" u="none" strike="noStrike">
                          <a:solidFill>
                            <a:srgbClr val="000000"/>
                          </a:solidFill>
                          <a:effectLst/>
                          <a:latin typeface="Arial"/>
                        </a:rPr>
                        <a:t>627</a:t>
                      </a:r>
                    </a:p>
                  </a:txBody>
                  <a:tcPr marL="0" marR="0" marT="0" marB="0" anchor="ctr"/>
                </a:tc>
              </a:tr>
              <a:tr h="283753">
                <a:tc>
                  <a:txBody>
                    <a:bodyPr/>
                    <a:lstStyle/>
                    <a:p>
                      <a:pPr algn="l" fontAlgn="b"/>
                      <a:r>
                        <a:rPr lang="en-CA" sz="1000" b="0" i="0" u="none" strike="noStrike">
                          <a:solidFill>
                            <a:srgbClr val="000000"/>
                          </a:solidFill>
                          <a:effectLst/>
                          <a:latin typeface="Arial"/>
                        </a:rPr>
                        <a:t>Shopping</a:t>
                      </a:r>
                    </a:p>
                  </a:txBody>
                  <a:tcPr marL="171450" marR="0" marT="0" marB="0" anchor="ctr"/>
                </a:tc>
                <a:tc>
                  <a:txBody>
                    <a:bodyPr/>
                    <a:lstStyle/>
                    <a:p>
                      <a:pPr algn="ctr" fontAlgn="b"/>
                      <a:r>
                        <a:rPr lang="en-CA" sz="1000" b="0" i="0" u="none" strike="noStrike">
                          <a:solidFill>
                            <a:srgbClr val="000000"/>
                          </a:solidFill>
                          <a:effectLst/>
                          <a:latin typeface="Arial"/>
                        </a:rPr>
                        <a:t>19%</a:t>
                      </a:r>
                    </a:p>
                  </a:txBody>
                  <a:tcPr marL="0" marR="0" marT="0" marB="0" anchor="ctr"/>
                </a:tc>
                <a:tc>
                  <a:txBody>
                    <a:bodyPr/>
                    <a:lstStyle/>
                    <a:p>
                      <a:pPr algn="ctr" fontAlgn="ctr"/>
                      <a:r>
                        <a:rPr lang="en-CA" sz="1000" b="0" i="0" u="none" strike="noStrike">
                          <a:solidFill>
                            <a:srgbClr val="000000"/>
                          </a:solidFill>
                          <a:effectLst/>
                          <a:latin typeface="Arial"/>
                        </a:rPr>
                        <a:t>214</a:t>
                      </a:r>
                    </a:p>
                  </a:txBody>
                  <a:tcPr marL="0" marR="0" marT="0" marB="0" anchor="ctr"/>
                </a:tc>
              </a:tr>
              <a:tr h="304800">
                <a:tc>
                  <a:txBody>
                    <a:bodyPr/>
                    <a:lstStyle/>
                    <a:p>
                      <a:pPr algn="l" fontAlgn="b"/>
                      <a:r>
                        <a:rPr lang="en-CA" sz="1000" b="0" i="0" u="none" strike="noStrike">
                          <a:solidFill>
                            <a:srgbClr val="000000"/>
                          </a:solidFill>
                          <a:effectLst/>
                          <a:latin typeface="Arial"/>
                        </a:rPr>
                        <a:t>National/Provincial Nature Parks</a:t>
                      </a:r>
                    </a:p>
                  </a:txBody>
                  <a:tcPr marL="85725" marR="0" marT="0" marB="0" anchor="ctr"/>
                </a:tc>
                <a:tc>
                  <a:txBody>
                    <a:bodyPr/>
                    <a:lstStyle/>
                    <a:p>
                      <a:pPr algn="ctr" fontAlgn="b"/>
                      <a:r>
                        <a:rPr lang="en-CA" sz="1000" b="0" i="0" u="none" strike="noStrike">
                          <a:solidFill>
                            <a:srgbClr val="000000"/>
                          </a:solidFill>
                          <a:effectLst/>
                          <a:latin typeface="Arial"/>
                        </a:rPr>
                        <a:t>19%</a:t>
                      </a:r>
                    </a:p>
                  </a:txBody>
                  <a:tcPr marL="0" marR="0" marT="0" marB="0" anchor="ctr"/>
                </a:tc>
                <a:tc>
                  <a:txBody>
                    <a:bodyPr/>
                    <a:lstStyle/>
                    <a:p>
                      <a:pPr algn="ctr" fontAlgn="ctr"/>
                      <a:r>
                        <a:rPr lang="en-CA" sz="1000" b="0" i="0" u="none" strike="noStrike">
                          <a:solidFill>
                            <a:srgbClr val="000000"/>
                          </a:solidFill>
                          <a:effectLst/>
                          <a:latin typeface="Arial"/>
                        </a:rPr>
                        <a:t>684</a:t>
                      </a:r>
                    </a:p>
                  </a:txBody>
                  <a:tcPr marL="0" marR="0" marT="0" marB="0" anchor="ctr"/>
                </a:tc>
              </a:tr>
              <a:tr h="243783">
                <a:tc>
                  <a:txBody>
                    <a:bodyPr/>
                    <a:lstStyle/>
                    <a:p>
                      <a:pPr algn="l" fontAlgn="b"/>
                      <a:r>
                        <a:rPr lang="en-CA" sz="1000" b="0" i="0" u="none" strike="noStrike">
                          <a:solidFill>
                            <a:srgbClr val="000000"/>
                          </a:solidFill>
                          <a:effectLst/>
                          <a:latin typeface="Arial"/>
                        </a:rPr>
                        <a:t>Museums/Art Galleries</a:t>
                      </a:r>
                    </a:p>
                  </a:txBody>
                  <a:tcPr marL="171450" marR="0" marT="0" marB="0" anchor="ctr"/>
                </a:tc>
                <a:tc>
                  <a:txBody>
                    <a:bodyPr/>
                    <a:lstStyle/>
                    <a:p>
                      <a:pPr algn="ctr" fontAlgn="b"/>
                      <a:r>
                        <a:rPr lang="en-CA" sz="1000" b="0" i="0" u="none" strike="noStrike">
                          <a:solidFill>
                            <a:srgbClr val="000000"/>
                          </a:solidFill>
                          <a:effectLst/>
                          <a:latin typeface="Arial"/>
                        </a:rPr>
                        <a:t>18%</a:t>
                      </a:r>
                    </a:p>
                  </a:txBody>
                  <a:tcPr marL="0" marR="0" marT="0" marB="0" anchor="ctr"/>
                </a:tc>
                <a:tc>
                  <a:txBody>
                    <a:bodyPr/>
                    <a:lstStyle/>
                    <a:p>
                      <a:pPr algn="ctr" fontAlgn="ctr"/>
                      <a:r>
                        <a:rPr lang="en-CA" sz="1000" b="0" i="0" u="none" strike="noStrike">
                          <a:solidFill>
                            <a:srgbClr val="000000"/>
                          </a:solidFill>
                          <a:effectLst/>
                          <a:latin typeface="Arial"/>
                        </a:rPr>
                        <a:t>625</a:t>
                      </a:r>
                    </a:p>
                  </a:txBody>
                  <a:tcPr marL="0" marR="0" marT="0" marB="0" anchor="ctr"/>
                </a:tc>
              </a:tr>
              <a:tr h="213417">
                <a:tc>
                  <a:txBody>
                    <a:bodyPr/>
                    <a:lstStyle/>
                    <a:p>
                      <a:pPr algn="l" fontAlgn="b"/>
                      <a:r>
                        <a:rPr lang="en-CA" sz="1000" b="0" i="0" u="none" strike="noStrike">
                          <a:solidFill>
                            <a:srgbClr val="000000"/>
                          </a:solidFill>
                          <a:effectLst/>
                          <a:latin typeface="Arial"/>
                        </a:rPr>
                        <a:t>Restaurant or bar</a:t>
                      </a:r>
                    </a:p>
                  </a:txBody>
                  <a:tcPr marL="171450" marR="0" marT="0" marB="0" anchor="ctr"/>
                </a:tc>
                <a:tc>
                  <a:txBody>
                    <a:bodyPr/>
                    <a:lstStyle/>
                    <a:p>
                      <a:pPr algn="ctr" fontAlgn="b"/>
                      <a:r>
                        <a:rPr lang="en-CA" sz="1000" b="0" i="0" u="none" strike="noStrike">
                          <a:solidFill>
                            <a:srgbClr val="000000"/>
                          </a:solidFill>
                          <a:effectLst/>
                          <a:latin typeface="Arial"/>
                        </a:rPr>
                        <a:t>17%</a:t>
                      </a:r>
                    </a:p>
                  </a:txBody>
                  <a:tcPr marL="0" marR="0" marT="0" marB="0" anchor="ctr"/>
                </a:tc>
                <a:tc>
                  <a:txBody>
                    <a:bodyPr/>
                    <a:lstStyle/>
                    <a:p>
                      <a:pPr algn="ctr" fontAlgn="ctr"/>
                      <a:r>
                        <a:rPr lang="en-CA" sz="1000" b="0" i="0" u="none" strike="noStrike">
                          <a:solidFill>
                            <a:srgbClr val="000000"/>
                          </a:solidFill>
                          <a:effectLst/>
                          <a:latin typeface="Arial"/>
                        </a:rPr>
                        <a:t>266</a:t>
                      </a:r>
                    </a:p>
                  </a:txBody>
                  <a:tcPr marL="0" marR="0" marT="0" marB="0" anchor="ctr"/>
                </a:tc>
              </a:tr>
              <a:tr h="203906">
                <a:tc>
                  <a:txBody>
                    <a:bodyPr/>
                    <a:lstStyle/>
                    <a:p>
                      <a:pPr algn="l" fontAlgn="b"/>
                      <a:r>
                        <a:rPr lang="en-CA" sz="1000" b="0" i="0" u="none" strike="noStrike">
                          <a:solidFill>
                            <a:srgbClr val="000000"/>
                          </a:solidFill>
                          <a:effectLst/>
                          <a:latin typeface="Arial"/>
                        </a:rPr>
                        <a:t>Zoos/Aquariums/Botanical Gardens</a:t>
                      </a:r>
                    </a:p>
                  </a:txBody>
                  <a:tcPr marL="171450" marR="0" marT="0" marB="0" anchor="ctr"/>
                </a:tc>
                <a:tc>
                  <a:txBody>
                    <a:bodyPr/>
                    <a:lstStyle/>
                    <a:p>
                      <a:pPr algn="ctr" fontAlgn="b"/>
                      <a:r>
                        <a:rPr lang="en-CA" sz="1000" b="0" i="0" u="none" strike="noStrike">
                          <a:solidFill>
                            <a:srgbClr val="000000"/>
                          </a:solidFill>
                          <a:effectLst/>
                          <a:latin typeface="Arial"/>
                        </a:rPr>
                        <a:t>16%</a:t>
                      </a:r>
                    </a:p>
                  </a:txBody>
                  <a:tcPr marL="0" marR="0" marT="0" marB="0" anchor="ctr"/>
                </a:tc>
                <a:tc>
                  <a:txBody>
                    <a:bodyPr/>
                    <a:lstStyle/>
                    <a:p>
                      <a:pPr algn="ctr" fontAlgn="ctr"/>
                      <a:r>
                        <a:rPr lang="en-CA" sz="1000" b="0" i="0" u="none" strike="noStrike">
                          <a:solidFill>
                            <a:srgbClr val="000000"/>
                          </a:solidFill>
                          <a:effectLst/>
                          <a:latin typeface="Arial"/>
                        </a:rPr>
                        <a:t>1008</a:t>
                      </a:r>
                    </a:p>
                  </a:txBody>
                  <a:tcPr marL="0" marR="0" marT="0" marB="0" anchor="ctr"/>
                </a:tc>
              </a:tr>
              <a:tr h="314302">
                <a:tc>
                  <a:txBody>
                    <a:bodyPr/>
                    <a:lstStyle/>
                    <a:p>
                      <a:pPr algn="l" fontAlgn="b"/>
                      <a:r>
                        <a:rPr lang="en-CA" sz="1000" b="0" i="0" u="none" strike="noStrike" dirty="0">
                          <a:solidFill>
                            <a:srgbClr val="000000"/>
                          </a:solidFill>
                          <a:effectLst/>
                          <a:latin typeface="Arial"/>
                        </a:rPr>
                        <a:t>Visit Friends or Relatives</a:t>
                      </a:r>
                    </a:p>
                  </a:txBody>
                  <a:tcPr marL="85725" marR="0" marT="0" marB="0" anchor="ctr"/>
                </a:tc>
                <a:tc>
                  <a:txBody>
                    <a:bodyPr/>
                    <a:lstStyle/>
                    <a:p>
                      <a:pPr algn="ctr" fontAlgn="b"/>
                      <a:r>
                        <a:rPr lang="en-CA" sz="1000" b="0" i="0" u="none" strike="noStrike">
                          <a:solidFill>
                            <a:srgbClr val="000000"/>
                          </a:solidFill>
                          <a:effectLst/>
                          <a:latin typeface="Arial"/>
                        </a:rPr>
                        <a:t>13%</a:t>
                      </a:r>
                    </a:p>
                  </a:txBody>
                  <a:tcPr marL="0" marR="0" marT="0" marB="0" anchor="ctr"/>
                </a:tc>
                <a:tc>
                  <a:txBody>
                    <a:bodyPr/>
                    <a:lstStyle/>
                    <a:p>
                      <a:pPr algn="ctr" fontAlgn="ctr"/>
                      <a:r>
                        <a:rPr lang="en-CA" sz="1000" b="0" i="0" u="none" strike="noStrike" dirty="0">
                          <a:solidFill>
                            <a:srgbClr val="000000"/>
                          </a:solidFill>
                          <a:effectLst/>
                          <a:latin typeface="Arial"/>
                        </a:rPr>
                        <a:t>40</a:t>
                      </a:r>
                    </a:p>
                  </a:txBody>
                  <a:tcPr marL="0" marR="0" marT="0" marB="0" anchor="ctr"/>
                </a:tc>
              </a:tr>
            </a:tbl>
          </a:graphicData>
        </a:graphic>
      </p:graphicFrame>
      <p:sp>
        <p:nvSpPr>
          <p:cNvPr id="2359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5BBE368-0A35-448C-9E48-A5D8E5B00CDA}" type="slidenum">
              <a:rPr lang="en-CA" smtClean="0">
                <a:solidFill>
                  <a:srgbClr val="660033"/>
                </a:solidFill>
              </a:rPr>
              <a:pPr eaLnBrk="1" hangingPunct="1"/>
              <a:t>14</a:t>
            </a:fld>
            <a:endParaRPr lang="en-CA" smtClean="0">
              <a:solidFill>
                <a:srgbClr val="660033"/>
              </a:solidFill>
            </a:endParaRPr>
          </a:p>
        </p:txBody>
      </p:sp>
      <p:sp>
        <p:nvSpPr>
          <p:cNvPr id="11"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graphicFrame>
        <p:nvGraphicFramePr>
          <p:cNvPr id="8" name="Group 253"/>
          <p:cNvGraphicFramePr>
            <a:graphicFrameLocks noGrp="1"/>
          </p:cNvGraphicFramePr>
          <p:nvPr>
            <p:ph sz="half" idx="1"/>
            <p:extLst>
              <p:ext uri="{D42A27DB-BD31-4B8C-83A1-F6EECF244321}">
                <p14:modId xmlns:p14="http://schemas.microsoft.com/office/powerpoint/2010/main" val="301148846"/>
              </p:ext>
            </p:extLst>
          </p:nvPr>
        </p:nvGraphicFramePr>
        <p:xfrm>
          <a:off x="3048000" y="1600200"/>
          <a:ext cx="2971800" cy="3413805"/>
        </p:xfrm>
        <a:graphic>
          <a:graphicData uri="http://schemas.openxmlformats.org/drawingml/2006/table">
            <a:tbl>
              <a:tblPr firstRow="1" bandRow="1">
                <a:tableStyleId>{9DCAF9ED-07DC-4A11-8D7F-57B35C25682E}</a:tableStyleId>
              </a:tblPr>
              <a:tblGrid>
                <a:gridCol w="1219200"/>
                <a:gridCol w="990600"/>
                <a:gridCol w="762000"/>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Theme Park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CA" sz="1000" b="0" i="0" u="none" strike="noStrike" dirty="0">
                          <a:solidFill>
                            <a:srgbClr val="000000"/>
                          </a:solidFill>
                          <a:effectLst/>
                          <a:latin typeface="Arial"/>
                        </a:rPr>
                        <a:t>Visit a beach</a:t>
                      </a:r>
                    </a:p>
                  </a:txBody>
                  <a:tcPr marL="85725" marR="0" marT="0" marB="0" anchor="ctr"/>
                </a:tc>
                <a:tc>
                  <a:txBody>
                    <a:bodyPr/>
                    <a:lstStyle/>
                    <a:p>
                      <a:pPr algn="ctr" fontAlgn="b"/>
                      <a:r>
                        <a:rPr lang="en-CA" sz="1000" b="0" i="0" u="none" strike="noStrike" dirty="0">
                          <a:solidFill>
                            <a:srgbClr val="000000"/>
                          </a:solidFill>
                          <a:effectLst/>
                          <a:latin typeface="Arial"/>
                        </a:rPr>
                        <a:t>10%</a:t>
                      </a:r>
                    </a:p>
                  </a:txBody>
                  <a:tcPr marL="0" marR="0" marT="0" marB="0" anchor="ctr"/>
                </a:tc>
                <a:tc>
                  <a:txBody>
                    <a:bodyPr/>
                    <a:lstStyle/>
                    <a:p>
                      <a:pPr algn="ctr" fontAlgn="ctr"/>
                      <a:r>
                        <a:rPr lang="en-CA" sz="1000" b="0" i="0" u="none" strike="noStrike">
                          <a:solidFill>
                            <a:srgbClr val="000000"/>
                          </a:solidFill>
                          <a:effectLst/>
                          <a:latin typeface="Arial"/>
                        </a:rPr>
                        <a:t>224</a:t>
                      </a:r>
                    </a:p>
                  </a:txBody>
                  <a:tcPr marL="0" marR="0" marT="0" marB="0" anchor="ctr"/>
                </a:tc>
              </a:tr>
              <a:tr h="304800">
                <a:tc>
                  <a:txBody>
                    <a:bodyPr/>
                    <a:lstStyle/>
                    <a:p>
                      <a:pPr algn="l" fontAlgn="b"/>
                      <a:r>
                        <a:rPr lang="en-CA" sz="1000" b="0" i="0" u="none" strike="noStrike">
                          <a:solidFill>
                            <a:srgbClr val="000000"/>
                          </a:solidFill>
                          <a:effectLst/>
                          <a:latin typeface="Arial"/>
                        </a:rPr>
                        <a:t>Hiking</a:t>
                      </a:r>
                    </a:p>
                  </a:txBody>
                  <a:tcPr marL="85725" marR="0" marT="0" marB="0" anchor="ctr"/>
                </a:tc>
                <a:tc>
                  <a:txBody>
                    <a:bodyPr/>
                    <a:lstStyle/>
                    <a:p>
                      <a:pPr algn="ctr" fontAlgn="b"/>
                      <a:r>
                        <a:rPr lang="en-CA" sz="1000" b="0" i="0" u="none" strike="noStrike" dirty="0">
                          <a:solidFill>
                            <a:srgbClr val="000000"/>
                          </a:solidFill>
                          <a:effectLst/>
                          <a:latin typeface="Arial"/>
                        </a:rPr>
                        <a:t>10%</a:t>
                      </a:r>
                    </a:p>
                  </a:txBody>
                  <a:tcPr marL="0" marR="0" marT="0" marB="0" anchor="ctr"/>
                </a:tc>
                <a:tc>
                  <a:txBody>
                    <a:bodyPr/>
                    <a:lstStyle/>
                    <a:p>
                      <a:pPr algn="ctr" fontAlgn="ctr"/>
                      <a:r>
                        <a:rPr lang="en-CA" sz="1000" b="0" i="0" u="none" strike="noStrike" dirty="0">
                          <a:solidFill>
                            <a:srgbClr val="000000"/>
                          </a:solidFill>
                          <a:effectLst/>
                          <a:latin typeface="Arial"/>
                        </a:rPr>
                        <a:t>219</a:t>
                      </a:r>
                    </a:p>
                  </a:txBody>
                  <a:tcPr marL="0" marR="0" marT="0" marB="0" anchor="ctr"/>
                </a:tc>
              </a:tr>
              <a:tr h="228600">
                <a:tc>
                  <a:txBody>
                    <a:bodyPr/>
                    <a:lstStyle/>
                    <a:p>
                      <a:pPr algn="l" fontAlgn="b"/>
                      <a:r>
                        <a:rPr lang="en-CA" sz="1000" b="0" i="0" u="none" strike="noStrike">
                          <a:solidFill>
                            <a:srgbClr val="000000"/>
                          </a:solidFill>
                          <a:effectLst/>
                          <a:latin typeface="Arial"/>
                        </a:rPr>
                        <a:t>Wildlife/Bird watching</a:t>
                      </a:r>
                    </a:p>
                  </a:txBody>
                  <a:tcPr marL="85725" marR="0" marT="0" marB="0" anchor="ctr"/>
                </a:tc>
                <a:tc>
                  <a:txBody>
                    <a:bodyPr/>
                    <a:lstStyle/>
                    <a:p>
                      <a:pPr algn="ctr" fontAlgn="b"/>
                      <a:r>
                        <a:rPr lang="en-CA" sz="1000" b="0" i="0" u="none" strike="noStrike">
                          <a:solidFill>
                            <a:srgbClr val="000000"/>
                          </a:solidFill>
                          <a:effectLst/>
                          <a:latin typeface="Arial"/>
                        </a:rPr>
                        <a:t>9%</a:t>
                      </a:r>
                    </a:p>
                  </a:txBody>
                  <a:tcPr marL="0" marR="0" marT="0" marB="0" anchor="ctr"/>
                </a:tc>
                <a:tc>
                  <a:txBody>
                    <a:bodyPr/>
                    <a:lstStyle/>
                    <a:p>
                      <a:pPr algn="ctr" fontAlgn="ctr"/>
                      <a:r>
                        <a:rPr lang="en-CA" sz="1000" b="0" i="0" u="none" strike="noStrike" dirty="0">
                          <a:solidFill>
                            <a:srgbClr val="000000"/>
                          </a:solidFill>
                          <a:effectLst/>
                          <a:latin typeface="Arial"/>
                        </a:rPr>
                        <a:t>390</a:t>
                      </a:r>
                    </a:p>
                  </a:txBody>
                  <a:tcPr marL="0" marR="0" marT="0" marB="0" anchor="ctr"/>
                </a:tc>
              </a:tr>
              <a:tr h="325847">
                <a:tc>
                  <a:txBody>
                    <a:bodyPr/>
                    <a:lstStyle/>
                    <a:p>
                      <a:pPr algn="l" fontAlgn="b"/>
                      <a:r>
                        <a:rPr lang="en-CA" sz="1000" b="0" i="0" u="none" strike="noStrike">
                          <a:solidFill>
                            <a:srgbClr val="000000"/>
                          </a:solidFill>
                          <a:effectLst/>
                          <a:latin typeface="Arial"/>
                        </a:rPr>
                        <a:t>Casinos</a:t>
                      </a:r>
                    </a:p>
                  </a:txBody>
                  <a:tcPr marL="85725" marR="0" marT="0" marB="0" anchor="ctr"/>
                </a:tc>
                <a:tc>
                  <a:txBody>
                    <a:bodyPr/>
                    <a:lstStyle/>
                    <a:p>
                      <a:pPr algn="ctr" fontAlgn="b"/>
                      <a:r>
                        <a:rPr lang="en-CA" sz="1000" b="0" i="0" u="none" strike="noStrike">
                          <a:solidFill>
                            <a:srgbClr val="000000"/>
                          </a:solidFill>
                          <a:effectLst/>
                          <a:latin typeface="Arial"/>
                        </a:rPr>
                        <a:t>8%</a:t>
                      </a:r>
                    </a:p>
                  </a:txBody>
                  <a:tcPr marL="0" marR="0" marT="0" marB="0" anchor="ctr"/>
                </a:tc>
                <a:tc>
                  <a:txBody>
                    <a:bodyPr/>
                    <a:lstStyle/>
                    <a:p>
                      <a:pPr algn="ctr" fontAlgn="ctr"/>
                      <a:r>
                        <a:rPr lang="en-CA" sz="1000" b="0" i="0" u="none" strike="noStrike" dirty="0">
                          <a:solidFill>
                            <a:srgbClr val="000000"/>
                          </a:solidFill>
                          <a:effectLst/>
                          <a:latin typeface="Arial"/>
                        </a:rPr>
                        <a:t>316</a:t>
                      </a:r>
                    </a:p>
                  </a:txBody>
                  <a:tcPr marL="0" marR="0" marT="0" marB="0" anchor="ctr"/>
                </a:tc>
              </a:tr>
              <a:tr h="259056">
                <a:tc>
                  <a:txBody>
                    <a:bodyPr/>
                    <a:lstStyle/>
                    <a:p>
                      <a:pPr algn="l" fontAlgn="b"/>
                      <a:r>
                        <a:rPr lang="en-CA" sz="1000" b="0" i="0" u="none" strike="noStrike">
                          <a:solidFill>
                            <a:srgbClr val="000000"/>
                          </a:solidFill>
                          <a:effectLst/>
                          <a:latin typeface="Arial"/>
                        </a:rPr>
                        <a:t>Boating</a:t>
                      </a:r>
                    </a:p>
                  </a:txBody>
                  <a:tcPr marL="85725" marR="0" marT="0" marB="0" anchor="ctr"/>
                </a:tc>
                <a:tc>
                  <a:txBody>
                    <a:bodyPr/>
                    <a:lstStyle/>
                    <a:p>
                      <a:pPr algn="ctr" fontAlgn="b"/>
                      <a:r>
                        <a:rPr lang="en-CA" sz="1000" b="0" i="0" u="none" strike="noStrike">
                          <a:solidFill>
                            <a:srgbClr val="000000"/>
                          </a:solidFill>
                          <a:effectLst/>
                          <a:latin typeface="Arial"/>
                        </a:rPr>
                        <a:t>8%</a:t>
                      </a:r>
                    </a:p>
                  </a:txBody>
                  <a:tcPr marL="0" marR="0" marT="0" marB="0" anchor="ctr"/>
                </a:tc>
                <a:tc>
                  <a:txBody>
                    <a:bodyPr/>
                    <a:lstStyle/>
                    <a:p>
                      <a:pPr algn="ctr" fontAlgn="ctr"/>
                      <a:r>
                        <a:rPr lang="en-CA" sz="1000" b="0" i="0" u="none" strike="noStrike" dirty="0">
                          <a:solidFill>
                            <a:srgbClr val="000000"/>
                          </a:solidFill>
                          <a:effectLst/>
                          <a:latin typeface="Arial"/>
                        </a:rPr>
                        <a:t>190</a:t>
                      </a:r>
                    </a:p>
                  </a:txBody>
                  <a:tcPr marL="0" marR="0" marT="0" marB="0" anchor="ctr"/>
                </a:tc>
              </a:tr>
              <a:tr h="304800">
                <a:tc>
                  <a:txBody>
                    <a:bodyPr/>
                    <a:lstStyle/>
                    <a:p>
                      <a:pPr algn="l" fontAlgn="b"/>
                      <a:r>
                        <a:rPr lang="en-CA" sz="1000" b="0" i="0" u="none" strike="noStrike">
                          <a:solidFill>
                            <a:srgbClr val="000000"/>
                          </a:solidFill>
                          <a:effectLst/>
                          <a:latin typeface="Arial"/>
                        </a:rPr>
                        <a:t>Sports Events</a:t>
                      </a:r>
                    </a:p>
                  </a:txBody>
                  <a:tcPr marL="171450" marR="0" marT="0" marB="0" anchor="ctr"/>
                </a:tc>
                <a:tc>
                  <a:txBody>
                    <a:bodyPr/>
                    <a:lstStyle/>
                    <a:p>
                      <a:pPr algn="ctr" fontAlgn="b"/>
                      <a:r>
                        <a:rPr lang="en-CA" sz="1000" b="0" i="0" u="none" strike="noStrike">
                          <a:solidFill>
                            <a:srgbClr val="000000"/>
                          </a:solidFill>
                          <a:effectLst/>
                          <a:latin typeface="Arial"/>
                        </a:rPr>
                        <a:t>6%</a:t>
                      </a:r>
                    </a:p>
                  </a:txBody>
                  <a:tcPr marL="0" marR="0" marT="0" marB="0" anchor="ctr"/>
                </a:tc>
                <a:tc>
                  <a:txBody>
                    <a:bodyPr/>
                    <a:lstStyle/>
                    <a:p>
                      <a:pPr algn="ctr" fontAlgn="ctr"/>
                      <a:r>
                        <a:rPr lang="en-CA" sz="1000" b="0" i="0" u="none" strike="noStrike" dirty="0">
                          <a:solidFill>
                            <a:srgbClr val="000000"/>
                          </a:solidFill>
                          <a:effectLst/>
                          <a:latin typeface="Arial"/>
                        </a:rPr>
                        <a:t>139</a:t>
                      </a:r>
                    </a:p>
                  </a:txBody>
                  <a:tcPr marL="0" marR="0" marT="0" marB="0" anchor="ctr"/>
                </a:tc>
              </a:tr>
              <a:tr h="243783">
                <a:tc>
                  <a:txBody>
                    <a:bodyPr/>
                    <a:lstStyle/>
                    <a:p>
                      <a:pPr algn="l" fontAlgn="b"/>
                      <a:r>
                        <a:rPr lang="en-CA" sz="1000" b="0" i="0" u="none" strike="noStrike">
                          <a:solidFill>
                            <a:srgbClr val="000000"/>
                          </a:solidFill>
                          <a:effectLst/>
                          <a:latin typeface="Arial"/>
                        </a:rPr>
                        <a:t>Festivals/Fairs</a:t>
                      </a:r>
                    </a:p>
                  </a:txBody>
                  <a:tcPr marL="171450" marR="0" marT="0" marB="0" anchor="ctr"/>
                </a:tc>
                <a:tc>
                  <a:txBody>
                    <a:bodyPr/>
                    <a:lstStyle/>
                    <a:p>
                      <a:pPr algn="ctr" fontAlgn="b"/>
                      <a:r>
                        <a:rPr lang="en-CA" sz="1000" b="0" i="0" u="none" strike="noStrike">
                          <a:solidFill>
                            <a:srgbClr val="000000"/>
                          </a:solidFill>
                          <a:effectLst/>
                          <a:latin typeface="Arial"/>
                        </a:rPr>
                        <a:t>6%</a:t>
                      </a:r>
                    </a:p>
                  </a:txBody>
                  <a:tcPr marL="0" marR="0" marT="0" marB="0" anchor="ctr"/>
                </a:tc>
                <a:tc>
                  <a:txBody>
                    <a:bodyPr/>
                    <a:lstStyle/>
                    <a:p>
                      <a:pPr algn="ctr" fontAlgn="ctr"/>
                      <a:r>
                        <a:rPr lang="en-CA" sz="1000" b="0" i="0" u="none" strike="noStrike" dirty="0">
                          <a:solidFill>
                            <a:srgbClr val="000000"/>
                          </a:solidFill>
                          <a:effectLst/>
                          <a:latin typeface="Arial"/>
                        </a:rPr>
                        <a:t>204</a:t>
                      </a:r>
                    </a:p>
                  </a:txBody>
                  <a:tcPr marL="0" marR="0" marT="0" marB="0" anchor="ctr"/>
                </a:tc>
              </a:tr>
              <a:tr h="213417">
                <a:tc>
                  <a:txBody>
                    <a:bodyPr/>
                    <a:lstStyle/>
                    <a:p>
                      <a:pPr algn="l" fontAlgn="b"/>
                      <a:r>
                        <a:rPr lang="en-CA" sz="1000" b="0" i="0" u="none" strike="noStrike">
                          <a:solidFill>
                            <a:srgbClr val="000000"/>
                          </a:solidFill>
                          <a:effectLst/>
                          <a:latin typeface="Arial"/>
                        </a:rPr>
                        <a:t>Cycling</a:t>
                      </a:r>
                    </a:p>
                  </a:txBody>
                  <a:tcPr marL="171450" marR="0" marT="0" marB="0" anchor="ctr"/>
                </a:tc>
                <a:tc>
                  <a:txBody>
                    <a:bodyPr/>
                    <a:lstStyle/>
                    <a:p>
                      <a:pPr algn="ctr" fontAlgn="b"/>
                      <a:r>
                        <a:rPr lang="en-CA" sz="1000" b="0" i="0" u="none" strike="noStrike">
                          <a:solidFill>
                            <a:srgbClr val="000000"/>
                          </a:solidFill>
                          <a:effectLst/>
                          <a:latin typeface="Arial"/>
                        </a:rPr>
                        <a:t>6%</a:t>
                      </a:r>
                    </a:p>
                  </a:txBody>
                  <a:tcPr marL="0" marR="0" marT="0" marB="0" anchor="ctr"/>
                </a:tc>
                <a:tc>
                  <a:txBody>
                    <a:bodyPr/>
                    <a:lstStyle/>
                    <a:p>
                      <a:pPr algn="ctr" fontAlgn="ctr"/>
                      <a:r>
                        <a:rPr lang="en-CA" sz="1000" b="0" i="0" u="none" strike="noStrike" dirty="0">
                          <a:solidFill>
                            <a:srgbClr val="000000"/>
                          </a:solidFill>
                          <a:effectLst/>
                          <a:latin typeface="Arial"/>
                        </a:rPr>
                        <a:t>480</a:t>
                      </a:r>
                    </a:p>
                  </a:txBody>
                  <a:tcPr marL="0" marR="0" marT="0" marB="0" anchor="ctr"/>
                </a:tc>
              </a:tr>
              <a:tr h="203906">
                <a:tc>
                  <a:txBody>
                    <a:bodyPr/>
                    <a:lstStyle/>
                    <a:p>
                      <a:pPr algn="l" fontAlgn="b"/>
                      <a:r>
                        <a:rPr lang="en-CA" sz="1000" b="0" i="0" u="none" strike="noStrike">
                          <a:solidFill>
                            <a:srgbClr val="000000"/>
                          </a:solidFill>
                          <a:effectLst/>
                          <a:latin typeface="Arial"/>
                        </a:rPr>
                        <a:t>Cultural Performances</a:t>
                      </a:r>
                    </a:p>
                  </a:txBody>
                  <a:tcPr marL="85725" marR="0" marT="0" marB="0" anchor="ctr"/>
                </a:tc>
                <a:tc>
                  <a:txBody>
                    <a:bodyPr/>
                    <a:lstStyle/>
                    <a:p>
                      <a:pPr algn="ctr" fontAlgn="b"/>
                      <a:r>
                        <a:rPr lang="en-CA" sz="1000" b="0" i="0" u="none" strike="noStrike">
                          <a:solidFill>
                            <a:srgbClr val="000000"/>
                          </a:solidFill>
                          <a:effectLst/>
                          <a:latin typeface="Arial"/>
                        </a:rPr>
                        <a:t>5%</a:t>
                      </a:r>
                    </a:p>
                  </a:txBody>
                  <a:tcPr marL="0" marR="0" marT="0" marB="0" anchor="ctr"/>
                </a:tc>
                <a:tc>
                  <a:txBody>
                    <a:bodyPr/>
                    <a:lstStyle/>
                    <a:p>
                      <a:pPr algn="ctr" fontAlgn="ctr"/>
                      <a:r>
                        <a:rPr lang="en-CA" sz="1000" b="0" i="0" u="none" strike="noStrike" dirty="0">
                          <a:solidFill>
                            <a:srgbClr val="000000"/>
                          </a:solidFill>
                          <a:effectLst/>
                          <a:latin typeface="Arial"/>
                        </a:rPr>
                        <a:t>133</a:t>
                      </a:r>
                    </a:p>
                  </a:txBody>
                  <a:tcPr marL="0" marR="0" marT="0" marB="0" anchor="ctr"/>
                </a:tc>
              </a:tr>
              <a:tr h="314302">
                <a:tc>
                  <a:txBody>
                    <a:bodyPr/>
                    <a:lstStyle/>
                    <a:p>
                      <a:pPr algn="l" fontAlgn="b"/>
                      <a:r>
                        <a:rPr lang="en-CA" sz="1000" b="0" i="0" u="none" strike="noStrike">
                          <a:solidFill>
                            <a:srgbClr val="000000"/>
                          </a:solidFill>
                          <a:effectLst/>
                          <a:latin typeface="Arial"/>
                        </a:rPr>
                        <a:t>Camping </a:t>
                      </a:r>
                    </a:p>
                  </a:txBody>
                  <a:tcPr marL="171450" marR="0" marT="0" marB="0" anchor="ctr"/>
                </a:tc>
                <a:tc>
                  <a:txBody>
                    <a:bodyPr/>
                    <a:lstStyle/>
                    <a:p>
                      <a:pPr algn="ctr" fontAlgn="b"/>
                      <a:r>
                        <a:rPr lang="en-CA" sz="1000" b="0" i="0" u="none" strike="noStrike">
                          <a:solidFill>
                            <a:srgbClr val="000000"/>
                          </a:solidFill>
                          <a:effectLst/>
                          <a:latin typeface="Arial"/>
                        </a:rPr>
                        <a:t>5%</a:t>
                      </a:r>
                    </a:p>
                  </a:txBody>
                  <a:tcPr marL="0" marR="0" marT="0" marB="0" anchor="ctr"/>
                </a:tc>
                <a:tc>
                  <a:txBody>
                    <a:bodyPr/>
                    <a:lstStyle/>
                    <a:p>
                      <a:pPr algn="ctr" fontAlgn="ctr"/>
                      <a:r>
                        <a:rPr lang="en-CA" sz="1000" b="0" i="0" u="none" strike="noStrike" dirty="0">
                          <a:solidFill>
                            <a:srgbClr val="000000"/>
                          </a:solidFill>
                          <a:effectLst/>
                          <a:latin typeface="Arial"/>
                        </a:rPr>
                        <a:t>164</a:t>
                      </a:r>
                    </a:p>
                  </a:txBody>
                  <a:tcPr marL="0" marR="0" marT="0" marB="0" anchor="ctr"/>
                </a:tc>
              </a:tr>
            </a:tbl>
          </a:graphicData>
        </a:graphic>
      </p:graphicFrame>
      <p:graphicFrame>
        <p:nvGraphicFramePr>
          <p:cNvPr id="12" name="Group 253"/>
          <p:cNvGraphicFramePr>
            <a:graphicFrameLocks noGrp="1"/>
          </p:cNvGraphicFramePr>
          <p:nvPr>
            <p:ph sz="half" idx="1"/>
            <p:extLst>
              <p:ext uri="{D42A27DB-BD31-4B8C-83A1-F6EECF244321}">
                <p14:modId xmlns:p14="http://schemas.microsoft.com/office/powerpoint/2010/main" val="3666669136"/>
              </p:ext>
            </p:extLst>
          </p:nvPr>
        </p:nvGraphicFramePr>
        <p:xfrm>
          <a:off x="6172200" y="1600200"/>
          <a:ext cx="2895601" cy="3779532"/>
        </p:xfrm>
        <a:graphic>
          <a:graphicData uri="http://schemas.openxmlformats.org/drawingml/2006/table">
            <a:tbl>
              <a:tblPr firstRow="1" bandRow="1">
                <a:tableStyleId>{9DCAF9ED-07DC-4A11-8D7F-57B35C25682E}</a:tableStyleId>
              </a:tblPr>
              <a:tblGrid>
                <a:gridCol w="990600"/>
                <a:gridCol w="11604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Theme Park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CA" sz="1000" b="0" i="0" u="none" strike="noStrike">
                          <a:solidFill>
                            <a:srgbClr val="000000"/>
                          </a:solidFill>
                          <a:effectLst/>
                          <a:latin typeface="Arial"/>
                        </a:rPr>
                        <a:t>Play a sport</a:t>
                      </a:r>
                    </a:p>
                  </a:txBody>
                  <a:tcPr marL="85725" marR="0" marT="0" marB="0" anchor="ctr"/>
                </a:tc>
                <a:tc>
                  <a:txBody>
                    <a:bodyPr/>
                    <a:lstStyle/>
                    <a:p>
                      <a:pPr algn="ctr" fontAlgn="b"/>
                      <a:r>
                        <a:rPr lang="en-CA" sz="1000" b="0" i="0" u="none" strike="noStrike">
                          <a:solidFill>
                            <a:srgbClr val="000000"/>
                          </a:solidFill>
                          <a:effectLst/>
                          <a:latin typeface="Arial"/>
                        </a:rPr>
                        <a:t>4%</a:t>
                      </a:r>
                    </a:p>
                  </a:txBody>
                  <a:tcPr marL="0" marR="0" marT="0" marB="0" anchor="ctr"/>
                </a:tc>
                <a:tc>
                  <a:txBody>
                    <a:bodyPr/>
                    <a:lstStyle/>
                    <a:p>
                      <a:pPr algn="ctr" fontAlgn="ctr"/>
                      <a:r>
                        <a:rPr lang="en-CA" sz="1000" b="0" i="0" u="none" strike="noStrike">
                          <a:solidFill>
                            <a:srgbClr val="000000"/>
                          </a:solidFill>
                          <a:effectLst/>
                          <a:latin typeface="Arial"/>
                        </a:rPr>
                        <a:t>200</a:t>
                      </a:r>
                    </a:p>
                  </a:txBody>
                  <a:tcPr marL="0" marR="0" marT="0" marB="0" anchor="ctr"/>
                </a:tc>
              </a:tr>
              <a:tr h="304800">
                <a:tc>
                  <a:txBody>
                    <a:bodyPr/>
                    <a:lstStyle/>
                    <a:p>
                      <a:pPr algn="l" fontAlgn="b"/>
                      <a:r>
                        <a:rPr lang="en-CA" sz="1000" b="0" i="0" u="none" strike="noStrike">
                          <a:solidFill>
                            <a:srgbClr val="000000"/>
                          </a:solidFill>
                          <a:effectLst/>
                          <a:latin typeface="Arial"/>
                        </a:rPr>
                        <a:t>Canoeing</a:t>
                      </a:r>
                    </a:p>
                  </a:txBody>
                  <a:tcPr marL="171450" marR="0" marT="0" marB="0" anchor="ctr"/>
                </a:tc>
                <a:tc>
                  <a:txBody>
                    <a:bodyPr/>
                    <a:lstStyle/>
                    <a:p>
                      <a:pPr algn="ctr" fontAlgn="b"/>
                      <a:r>
                        <a:rPr lang="en-CA" sz="1000" b="0" i="0" u="none" strike="noStrike">
                          <a:solidFill>
                            <a:srgbClr val="000000"/>
                          </a:solidFill>
                          <a:effectLst/>
                          <a:latin typeface="Arial"/>
                        </a:rPr>
                        <a:t>4%</a:t>
                      </a:r>
                    </a:p>
                  </a:txBody>
                  <a:tcPr marL="0" marR="0" marT="0" marB="0" anchor="ctr"/>
                </a:tc>
                <a:tc>
                  <a:txBody>
                    <a:bodyPr/>
                    <a:lstStyle/>
                    <a:p>
                      <a:pPr algn="ctr" fontAlgn="ctr"/>
                      <a:r>
                        <a:rPr lang="en-CA" sz="1000" b="0" i="0" u="none" strike="noStrike">
                          <a:solidFill>
                            <a:srgbClr val="000000"/>
                          </a:solidFill>
                          <a:effectLst/>
                          <a:latin typeface="Arial"/>
                        </a:rPr>
                        <a:t>170</a:t>
                      </a:r>
                    </a:p>
                  </a:txBody>
                  <a:tcPr marL="0" marR="0" marT="0" marB="0" anchor="ctr"/>
                </a:tc>
              </a:tr>
              <a:tr h="228600">
                <a:tc>
                  <a:txBody>
                    <a:bodyPr/>
                    <a:lstStyle/>
                    <a:p>
                      <a:pPr algn="l" fontAlgn="b"/>
                      <a:r>
                        <a:rPr lang="en-CA" sz="1000" b="0" i="0" u="none" strike="noStrike">
                          <a:solidFill>
                            <a:srgbClr val="000000"/>
                          </a:solidFill>
                          <a:effectLst/>
                          <a:latin typeface="Arial"/>
                        </a:rPr>
                        <a:t>Movies</a:t>
                      </a:r>
                    </a:p>
                  </a:txBody>
                  <a:tcPr marL="85725" marR="0" marT="0" marB="0" anchor="ctr"/>
                </a:tc>
                <a:tc>
                  <a:txBody>
                    <a:bodyPr/>
                    <a:lstStyle/>
                    <a:p>
                      <a:pPr algn="ctr" fontAlgn="b"/>
                      <a:r>
                        <a:rPr lang="en-CA" sz="1000" b="0" i="0" u="none" strike="noStrike">
                          <a:solidFill>
                            <a:srgbClr val="000000"/>
                          </a:solidFill>
                          <a:effectLst/>
                          <a:latin typeface="Arial"/>
                        </a:rPr>
                        <a:t>4%</a:t>
                      </a:r>
                    </a:p>
                  </a:txBody>
                  <a:tcPr marL="0" marR="0" marT="0" marB="0" anchor="ctr"/>
                </a:tc>
                <a:tc>
                  <a:txBody>
                    <a:bodyPr/>
                    <a:lstStyle/>
                    <a:p>
                      <a:pPr algn="ctr" fontAlgn="ctr"/>
                      <a:r>
                        <a:rPr lang="en-CA" sz="1000" b="0" i="0" u="none" strike="noStrike">
                          <a:solidFill>
                            <a:srgbClr val="000000"/>
                          </a:solidFill>
                          <a:effectLst/>
                          <a:latin typeface="Arial"/>
                        </a:rPr>
                        <a:t>422</a:t>
                      </a:r>
                    </a:p>
                  </a:txBody>
                  <a:tcPr marL="0" marR="0" marT="0" marB="0" anchor="ctr"/>
                </a:tc>
              </a:tr>
              <a:tr h="325847">
                <a:tc>
                  <a:txBody>
                    <a:bodyPr/>
                    <a:lstStyle/>
                    <a:p>
                      <a:pPr algn="l" fontAlgn="b"/>
                      <a:r>
                        <a:rPr lang="en-CA" sz="1000" b="0" i="0" u="none" strike="noStrike">
                          <a:solidFill>
                            <a:srgbClr val="000000"/>
                          </a:solidFill>
                          <a:effectLst/>
                          <a:latin typeface="Arial"/>
                        </a:rPr>
                        <a:t>Golfing</a:t>
                      </a:r>
                    </a:p>
                  </a:txBody>
                  <a:tcPr marL="171450" marR="0" marT="0" marB="0" anchor="ctr"/>
                </a:tc>
                <a:tc>
                  <a:txBody>
                    <a:bodyPr/>
                    <a:lstStyle/>
                    <a:p>
                      <a:pPr algn="ctr" fontAlgn="b"/>
                      <a:r>
                        <a:rPr lang="en-CA" sz="1000" b="0" i="0" u="none" strike="noStrike">
                          <a:solidFill>
                            <a:srgbClr val="000000"/>
                          </a:solidFill>
                          <a:effectLst/>
                          <a:latin typeface="Arial"/>
                        </a:rPr>
                        <a:t>3%</a:t>
                      </a:r>
                    </a:p>
                  </a:txBody>
                  <a:tcPr marL="0" marR="0" marT="0" marB="0" anchor="ctr"/>
                </a:tc>
                <a:tc>
                  <a:txBody>
                    <a:bodyPr/>
                    <a:lstStyle/>
                    <a:p>
                      <a:pPr algn="ctr" fontAlgn="ctr"/>
                      <a:r>
                        <a:rPr lang="en-CA" sz="1000" b="0" i="0" u="none" strike="noStrike">
                          <a:solidFill>
                            <a:srgbClr val="000000"/>
                          </a:solidFill>
                          <a:effectLst/>
                          <a:latin typeface="Arial"/>
                        </a:rPr>
                        <a:t>225</a:t>
                      </a:r>
                    </a:p>
                  </a:txBody>
                  <a:tcPr marL="0" marR="0" marT="0" marB="0" anchor="ctr"/>
                </a:tc>
              </a:tr>
              <a:tr h="283753">
                <a:tc>
                  <a:txBody>
                    <a:bodyPr/>
                    <a:lstStyle/>
                    <a:p>
                      <a:pPr algn="l" fontAlgn="b"/>
                      <a:r>
                        <a:rPr lang="en-CA" sz="1000" b="0" i="0" u="none" strike="noStrike">
                          <a:solidFill>
                            <a:srgbClr val="000000"/>
                          </a:solidFill>
                          <a:effectLst/>
                          <a:latin typeface="Arial"/>
                        </a:rPr>
                        <a:t>Skiing/Snowboarding</a:t>
                      </a:r>
                    </a:p>
                  </a:txBody>
                  <a:tcPr marL="85725" marR="0" marT="0" marB="0" anchor="ctr"/>
                </a:tc>
                <a:tc>
                  <a:txBody>
                    <a:bodyPr/>
                    <a:lstStyle/>
                    <a:p>
                      <a:pPr algn="ctr" fontAlgn="b"/>
                      <a:r>
                        <a:rPr lang="en-CA" sz="1000" b="0" i="0" u="none" strike="noStrike">
                          <a:solidFill>
                            <a:srgbClr val="000000"/>
                          </a:solidFill>
                          <a:effectLst/>
                          <a:latin typeface="Arial"/>
                        </a:rPr>
                        <a:t>2%</a:t>
                      </a:r>
                    </a:p>
                  </a:txBody>
                  <a:tcPr marL="0" marR="0" marT="0" marB="0" anchor="ctr"/>
                </a:tc>
                <a:tc>
                  <a:txBody>
                    <a:bodyPr/>
                    <a:lstStyle/>
                    <a:p>
                      <a:pPr algn="ctr" fontAlgn="ctr"/>
                      <a:r>
                        <a:rPr lang="en-CA" sz="1000" b="0" i="0" u="none" strike="noStrike">
                          <a:solidFill>
                            <a:srgbClr val="000000"/>
                          </a:solidFill>
                          <a:effectLst/>
                          <a:latin typeface="Arial"/>
                        </a:rPr>
                        <a:t>337</a:t>
                      </a:r>
                    </a:p>
                  </a:txBody>
                  <a:tcPr marL="0" marR="0" marT="0" marB="0" anchor="ctr"/>
                </a:tc>
              </a:tr>
              <a:tr h="304800">
                <a:tc>
                  <a:txBody>
                    <a:bodyPr/>
                    <a:lstStyle/>
                    <a:p>
                      <a:pPr algn="l" fontAlgn="b"/>
                      <a:r>
                        <a:rPr lang="en-CA" sz="1000" b="0" i="0" u="none" strike="noStrike">
                          <a:solidFill>
                            <a:srgbClr val="000000"/>
                          </a:solidFill>
                          <a:effectLst/>
                          <a:latin typeface="Arial"/>
                        </a:rPr>
                        <a:t>Fishing</a:t>
                      </a:r>
                    </a:p>
                  </a:txBody>
                  <a:tcPr marL="85725" marR="0" marT="0" marB="0" anchor="ctr"/>
                </a:tc>
                <a:tc>
                  <a:txBody>
                    <a:bodyPr/>
                    <a:lstStyle/>
                    <a:p>
                      <a:pPr algn="ctr" fontAlgn="b"/>
                      <a:r>
                        <a:rPr lang="en-CA" sz="1000" b="0" i="0" u="none" strike="noStrike">
                          <a:solidFill>
                            <a:srgbClr val="000000"/>
                          </a:solidFill>
                          <a:effectLst/>
                          <a:latin typeface="Arial"/>
                        </a:rPr>
                        <a:t>2%</a:t>
                      </a:r>
                    </a:p>
                  </a:txBody>
                  <a:tcPr marL="0" marR="0" marT="0" marB="0" anchor="ctr"/>
                </a:tc>
                <a:tc>
                  <a:txBody>
                    <a:bodyPr/>
                    <a:lstStyle/>
                    <a:p>
                      <a:pPr algn="ctr" fontAlgn="ctr"/>
                      <a:r>
                        <a:rPr lang="en-CA" sz="1000" b="0" i="0" u="none" strike="noStrike">
                          <a:solidFill>
                            <a:srgbClr val="000000"/>
                          </a:solidFill>
                          <a:effectLst/>
                          <a:latin typeface="Arial"/>
                        </a:rPr>
                        <a:t>58</a:t>
                      </a:r>
                    </a:p>
                  </a:txBody>
                  <a:tcPr marL="0" marR="0" marT="0" marB="0" anchor="ctr"/>
                </a:tc>
              </a:tr>
              <a:tr h="243783">
                <a:tc>
                  <a:txBody>
                    <a:bodyPr/>
                    <a:lstStyle/>
                    <a:p>
                      <a:pPr algn="l" fontAlgn="b"/>
                      <a:r>
                        <a:rPr lang="en-CA" sz="1000" b="0" i="0" u="none" strike="noStrike">
                          <a:solidFill>
                            <a:srgbClr val="000000"/>
                          </a:solidFill>
                          <a:effectLst/>
                          <a:latin typeface="Arial"/>
                        </a:rPr>
                        <a:t>Indigenous</a:t>
                      </a:r>
                    </a:p>
                  </a:txBody>
                  <a:tcPr marL="171450" marR="0" marT="0" marB="0" anchor="ctr"/>
                </a:tc>
                <a:tc>
                  <a:txBody>
                    <a:bodyPr/>
                    <a:lstStyle/>
                    <a:p>
                      <a:pPr algn="ctr" fontAlgn="b"/>
                      <a:r>
                        <a:rPr lang="en-CA" sz="1000" b="0" i="0" u="none" strike="noStrike">
                          <a:solidFill>
                            <a:srgbClr val="000000"/>
                          </a:solidFill>
                          <a:effectLst/>
                          <a:latin typeface="Arial"/>
                        </a:rPr>
                        <a:t>2%</a:t>
                      </a:r>
                    </a:p>
                  </a:txBody>
                  <a:tcPr marL="0" marR="0" marT="0" marB="0" anchor="ctr"/>
                </a:tc>
                <a:tc>
                  <a:txBody>
                    <a:bodyPr/>
                    <a:lstStyle/>
                    <a:p>
                      <a:pPr algn="ctr" fontAlgn="ctr"/>
                      <a:r>
                        <a:rPr lang="en-CA" sz="1000" b="0" i="0" u="none" strike="noStrike">
                          <a:solidFill>
                            <a:srgbClr val="000000"/>
                          </a:solidFill>
                          <a:effectLst/>
                          <a:latin typeface="Arial"/>
                        </a:rPr>
                        <a:t>878</a:t>
                      </a:r>
                    </a:p>
                  </a:txBody>
                  <a:tcPr marL="0" marR="0" marT="0" marB="0" anchor="ctr"/>
                </a:tc>
              </a:tr>
              <a:tr h="213417">
                <a:tc>
                  <a:txBody>
                    <a:bodyPr/>
                    <a:lstStyle/>
                    <a:p>
                      <a:pPr algn="l" fontAlgn="b"/>
                      <a:r>
                        <a:rPr lang="en-CA" sz="1000" b="0" i="0" u="none" strike="noStrike">
                          <a:solidFill>
                            <a:srgbClr val="000000"/>
                          </a:solidFill>
                          <a:effectLst/>
                          <a:latin typeface="Arial"/>
                        </a:rPr>
                        <a:t>Medical/Dental appointment</a:t>
                      </a:r>
                    </a:p>
                  </a:txBody>
                  <a:tcPr marL="85725" marR="0" marT="0" marB="0" anchor="ctr"/>
                </a:tc>
                <a:tc>
                  <a:txBody>
                    <a:bodyPr/>
                    <a:lstStyle/>
                    <a:p>
                      <a:pPr algn="ctr" fontAlgn="b"/>
                      <a:r>
                        <a:rPr lang="en-CA" sz="1000" b="0" i="0" u="none" strike="noStrike">
                          <a:solidFill>
                            <a:srgbClr val="000000"/>
                          </a:solidFill>
                          <a:effectLst/>
                          <a:latin typeface="Arial"/>
                        </a:rPr>
                        <a:t>1%</a:t>
                      </a:r>
                    </a:p>
                  </a:txBody>
                  <a:tcPr marL="0" marR="0" marT="0" marB="0" anchor="ctr"/>
                </a:tc>
                <a:tc>
                  <a:txBody>
                    <a:bodyPr/>
                    <a:lstStyle/>
                    <a:p>
                      <a:pPr algn="ctr" fontAlgn="ctr"/>
                      <a:r>
                        <a:rPr lang="en-CA" sz="1000" b="0" i="0" u="none" strike="noStrike">
                          <a:solidFill>
                            <a:srgbClr val="000000"/>
                          </a:solidFill>
                          <a:effectLst/>
                          <a:latin typeface="Arial"/>
                        </a:rPr>
                        <a:t>109</a:t>
                      </a:r>
                    </a:p>
                  </a:txBody>
                  <a:tcPr marL="0" marR="0" marT="0" marB="0" anchor="ctr"/>
                </a:tc>
              </a:tr>
              <a:tr h="203906">
                <a:tc>
                  <a:txBody>
                    <a:bodyPr/>
                    <a:lstStyle/>
                    <a:p>
                      <a:pPr algn="l" fontAlgn="b"/>
                      <a:r>
                        <a:rPr lang="en-CA" sz="1000" b="0" i="0" u="none" strike="noStrike">
                          <a:solidFill>
                            <a:srgbClr val="000000"/>
                          </a:solidFill>
                          <a:effectLst/>
                          <a:latin typeface="Arial"/>
                        </a:rPr>
                        <a:t>Business Meeting/Conference/Seminar</a:t>
                      </a:r>
                    </a:p>
                  </a:txBody>
                  <a:tcPr marL="171450" marR="0" marT="0" marB="0" anchor="ctr"/>
                </a:tc>
                <a:tc>
                  <a:txBody>
                    <a:bodyPr/>
                    <a:lstStyle/>
                    <a:p>
                      <a:pPr algn="ctr" fontAlgn="b"/>
                      <a:r>
                        <a:rPr lang="en-CA" sz="1000" b="0" i="0" u="none" strike="noStrike">
                          <a:solidFill>
                            <a:srgbClr val="000000"/>
                          </a:solidFill>
                          <a:effectLst/>
                          <a:latin typeface="Arial"/>
                        </a:rPr>
                        <a:t>1%</a:t>
                      </a:r>
                    </a:p>
                  </a:txBody>
                  <a:tcPr marL="0" marR="0" marT="0" marB="0" anchor="ctr"/>
                </a:tc>
                <a:tc>
                  <a:txBody>
                    <a:bodyPr/>
                    <a:lstStyle/>
                    <a:p>
                      <a:pPr algn="ctr" fontAlgn="ctr"/>
                      <a:r>
                        <a:rPr lang="en-CA" sz="1000" b="0" i="0" u="none" strike="noStrike">
                          <a:solidFill>
                            <a:srgbClr val="000000"/>
                          </a:solidFill>
                          <a:effectLst/>
                          <a:latin typeface="Arial"/>
                        </a:rPr>
                        <a:t>26</a:t>
                      </a:r>
                    </a:p>
                  </a:txBody>
                  <a:tcPr marL="0" marR="0" marT="0" marB="0" anchor="ctr"/>
                </a:tc>
              </a:tr>
              <a:tr h="314302">
                <a:tc>
                  <a:txBody>
                    <a:bodyPr/>
                    <a:lstStyle/>
                    <a:p>
                      <a:pPr algn="l" fontAlgn="b"/>
                      <a:r>
                        <a:rPr lang="en-CA" sz="1000" b="0" i="0" u="none" strike="noStrike">
                          <a:solidFill>
                            <a:srgbClr val="000000"/>
                          </a:solidFill>
                          <a:effectLst/>
                          <a:latin typeface="Arial"/>
                        </a:rPr>
                        <a:t>Cross-country Skiing</a:t>
                      </a:r>
                    </a:p>
                  </a:txBody>
                  <a:tcPr marL="171450" marR="0" marT="0" marB="0" anchor="ctr"/>
                </a:tc>
                <a:tc>
                  <a:txBody>
                    <a:bodyPr/>
                    <a:lstStyle/>
                    <a:p>
                      <a:pPr algn="ctr" fontAlgn="b"/>
                      <a:r>
                        <a:rPr lang="en-CA" sz="1000" b="0" i="0" u="none" strike="noStrike">
                          <a:solidFill>
                            <a:srgbClr val="000000"/>
                          </a:solidFill>
                          <a:effectLst/>
                          <a:latin typeface="Arial"/>
                        </a:rPr>
                        <a:t>1%</a:t>
                      </a:r>
                    </a:p>
                  </a:txBody>
                  <a:tcPr marL="0" marR="0" marT="0" marB="0" anchor="ctr"/>
                </a:tc>
                <a:tc>
                  <a:txBody>
                    <a:bodyPr/>
                    <a:lstStyle/>
                    <a:p>
                      <a:pPr algn="ctr" fontAlgn="ctr"/>
                      <a:r>
                        <a:rPr lang="en-CA" sz="1000" b="0" i="0" u="none" strike="noStrike" dirty="0">
                          <a:solidFill>
                            <a:srgbClr val="000000"/>
                          </a:solidFill>
                          <a:effectLst/>
                          <a:latin typeface="Arial"/>
                        </a:rPr>
                        <a:t>292</a:t>
                      </a:r>
                    </a:p>
                  </a:txBody>
                  <a:tcPr marL="0" marR="0" marT="0" marB="0" anchor="ctr"/>
                </a:tc>
              </a:tr>
            </a:tbl>
          </a:graphicData>
        </a:graphic>
      </p:graphicFrame>
    </p:spTree>
    <p:extLst>
      <p:ext uri="{BB962C8B-B14F-4D97-AF65-F5344CB8AC3E}">
        <p14:creationId xmlns:p14="http://schemas.microsoft.com/office/powerpoint/2010/main" val="3931602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Main Purpose of Theme Park Visit</a:t>
            </a:r>
          </a:p>
        </p:txBody>
      </p:sp>
      <p:sp>
        <p:nvSpPr>
          <p:cNvPr id="24579" name="Rectangle 3"/>
          <p:cNvSpPr>
            <a:spLocks noGrp="1" noChangeArrowheads="1"/>
          </p:cNvSpPr>
          <p:nvPr>
            <p:ph type="body" sz="half" idx="3"/>
          </p:nvPr>
        </p:nvSpPr>
        <p:spPr>
          <a:xfrm>
            <a:off x="381000" y="4914900"/>
            <a:ext cx="8229600" cy="1104900"/>
          </a:xfrm>
        </p:spPr>
        <p:txBody>
          <a:bodyPr/>
          <a:lstStyle/>
          <a:p>
            <a:pPr eaLnBrk="1" hangingPunct="1">
              <a:lnSpc>
                <a:spcPct val="80000"/>
              </a:lnSpc>
            </a:pPr>
            <a:r>
              <a:rPr lang="en-CA" sz="1600" dirty="0" smtClean="0"/>
              <a:t>Most trips were pleasure trips (73% compared to 35% of total trips)</a:t>
            </a:r>
          </a:p>
          <a:p>
            <a:pPr eaLnBrk="1" hangingPunct="1">
              <a:lnSpc>
                <a:spcPct val="80000"/>
              </a:lnSpc>
              <a:spcBef>
                <a:spcPct val="50000"/>
              </a:spcBef>
            </a:pPr>
            <a:r>
              <a:rPr lang="en-CA" sz="1600" dirty="0" smtClean="0"/>
              <a:t>Other includes shopping, medical, religious, hobby/trade show, etc.</a:t>
            </a:r>
          </a:p>
          <a:p>
            <a:pPr eaLnBrk="1" hangingPunct="1">
              <a:lnSpc>
                <a:spcPct val="80000"/>
              </a:lnSpc>
              <a:spcBef>
                <a:spcPct val="50000"/>
              </a:spcBef>
              <a:buFontTx/>
              <a:buNone/>
            </a:pPr>
            <a:endParaRPr lang="en-CA" sz="1600" dirty="0" smtClean="0"/>
          </a:p>
          <a:p>
            <a:pPr eaLnBrk="1" hangingPunct="1">
              <a:lnSpc>
                <a:spcPct val="80000"/>
              </a:lnSpc>
              <a:spcBef>
                <a:spcPct val="50000"/>
              </a:spcBef>
              <a:buFontTx/>
              <a:buNone/>
            </a:pPr>
            <a:endParaRPr lang="en-CA" sz="1000" i="1" dirty="0" smtClean="0"/>
          </a:p>
        </p:txBody>
      </p:sp>
      <p:graphicFrame>
        <p:nvGraphicFramePr>
          <p:cNvPr id="478240" name="Group 32"/>
          <p:cNvGraphicFramePr>
            <a:graphicFrameLocks noGrp="1"/>
          </p:cNvGraphicFramePr>
          <p:nvPr>
            <p:ph sz="half" idx="2"/>
            <p:extLst>
              <p:ext uri="{D42A27DB-BD31-4B8C-83A1-F6EECF244321}">
                <p14:modId xmlns:p14="http://schemas.microsoft.com/office/powerpoint/2010/main" val="646853166"/>
              </p:ext>
            </p:extLst>
          </p:nvPr>
        </p:nvGraphicFramePr>
        <p:xfrm>
          <a:off x="6553200" y="1828800"/>
          <a:ext cx="2362200" cy="2062162"/>
        </p:xfrm>
        <a:graphic>
          <a:graphicData uri="http://schemas.openxmlformats.org/drawingml/2006/table">
            <a:tbl>
              <a:tblPr/>
              <a:tblGrid>
                <a:gridCol w="1524000"/>
                <a:gridCol w="838200"/>
              </a:tblGrid>
              <a:tr h="4573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Theme Park vs. Total</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Purpose Index</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Pleasure</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206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kern="1200" cap="none" normalizeH="0" baseline="0" dirty="0" smtClean="0">
                          <a:ln>
                            <a:noFill/>
                          </a:ln>
                          <a:solidFill>
                            <a:schemeClr val="tx1"/>
                          </a:solidFill>
                          <a:effectLst/>
                          <a:latin typeface="Arial" charset="0"/>
                          <a:ea typeface="+mn-ea"/>
                          <a:cs typeface="+mn-cs"/>
                        </a:rPr>
                        <a:t>VFR</a:t>
                      </a:r>
                      <a:endParaRPr kumimoji="0" lang="en-CA" sz="1200" b="0" i="0" u="none" strike="noStrike" kern="1200" cap="none" normalizeH="0" baseline="0" dirty="0">
                        <a:ln>
                          <a:noFill/>
                        </a:ln>
                        <a:solidFill>
                          <a:schemeClr val="tx1"/>
                        </a:solidFill>
                        <a:effectLst/>
                        <a:latin typeface="Arial" charset="0"/>
                        <a:ea typeface="+mn-ea"/>
                        <a:cs typeface="+mn-cs"/>
                      </a:endParaRP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46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96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Business</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18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89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rPr>
                        <a:t>Other</a:t>
                      </a:r>
                      <a:endParaRPr kumimoji="0" lang="en-CA" sz="1200" b="0" i="0" u="none" strike="noStrike" cap="none" normalizeH="0" baseline="0" smtClean="0">
                        <a:ln>
                          <a:noFill/>
                        </a:ln>
                        <a:solidFill>
                          <a:schemeClr val="tx1"/>
                        </a:solidFill>
                        <a:effectLst/>
                        <a:latin typeface="Arial" charset="0"/>
                      </a:endParaRP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a:solidFill>
                            <a:srgbClr val="000000"/>
                          </a:solidFill>
                          <a:effectLst/>
                          <a:latin typeface="Arial"/>
                        </a:rPr>
                        <a:t>44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57341">
                <a:tc gridSpan="2">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VFR: Visiting Friends and / or Relatives</a:t>
                      </a:r>
                    </a:p>
                  </a:txBody>
                  <a:tcPr marT="45734" marB="4573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hMerge="1">
                  <a:txBody>
                    <a:bodyPr/>
                    <a:lstStyle/>
                    <a:p>
                      <a:endParaRPr lang="en-CA"/>
                    </a:p>
                  </a:txBody>
                  <a:tcPr/>
                </a:tc>
              </a:tr>
            </a:tbl>
          </a:graphicData>
        </a:graphic>
      </p:graphicFrame>
      <p:sp>
        <p:nvSpPr>
          <p:cNvPr id="2460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0D3C47A-06D4-409D-89A1-D3532F7C89BD}" type="slidenum">
              <a:rPr lang="en-CA" smtClean="0">
                <a:solidFill>
                  <a:srgbClr val="660033"/>
                </a:solidFill>
              </a:rPr>
              <a:pPr eaLnBrk="1" hangingPunct="1"/>
              <a:t>15</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692134146"/>
              </p:ext>
            </p:extLst>
          </p:nvPr>
        </p:nvGraphicFramePr>
        <p:xfrm>
          <a:off x="355600" y="1652588"/>
          <a:ext cx="5981700" cy="345598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Theme Park Visits by Accommodation Type</a:t>
            </a:r>
          </a:p>
        </p:txBody>
      </p:sp>
      <p:sp>
        <p:nvSpPr>
          <p:cNvPr id="25603" name="Rectangle 3"/>
          <p:cNvSpPr>
            <a:spLocks noGrp="1" noChangeArrowheads="1"/>
          </p:cNvSpPr>
          <p:nvPr>
            <p:ph type="body" sz="half" idx="3"/>
          </p:nvPr>
        </p:nvSpPr>
        <p:spPr>
          <a:xfrm>
            <a:off x="228600" y="4973638"/>
            <a:ext cx="8839200" cy="1389062"/>
          </a:xfrm>
        </p:spPr>
        <p:txBody>
          <a:bodyPr/>
          <a:lstStyle/>
          <a:p>
            <a:pPr eaLnBrk="1" hangingPunct="1">
              <a:lnSpc>
                <a:spcPct val="80000"/>
              </a:lnSpc>
            </a:pPr>
            <a:r>
              <a:rPr lang="en-CA" sz="1600" dirty="0" smtClean="0"/>
              <a:t>The majority (50%) of overnight Theme Park visits were spent at unpaid accommodations such as private homes and cottages, compared to 61% of total visits</a:t>
            </a:r>
          </a:p>
          <a:p>
            <a:pPr eaLnBrk="1" hangingPunct="1">
              <a:lnSpc>
                <a:spcPct val="80000"/>
              </a:lnSpc>
            </a:pPr>
            <a:r>
              <a:rPr lang="en-CA" sz="1600" dirty="0" smtClean="0"/>
              <a:t>35% </a:t>
            </a:r>
            <a:r>
              <a:rPr lang="en-CA" sz="1600" dirty="0"/>
              <a:t>of overnight </a:t>
            </a:r>
            <a:r>
              <a:rPr lang="en-CA" sz="1600" dirty="0" smtClean="0"/>
              <a:t>Theme Park visits were spent in commercial accommodations versus 26% of total visits</a:t>
            </a:r>
          </a:p>
          <a:p>
            <a:pPr eaLnBrk="1" hangingPunct="1">
              <a:lnSpc>
                <a:spcPct val="90000"/>
              </a:lnSpc>
              <a:spcBef>
                <a:spcPct val="50000"/>
              </a:spcBef>
              <a:buFontTx/>
              <a:buNone/>
            </a:pPr>
            <a:endParaRPr lang="en-CA" sz="1600" i="1" dirty="0" smtClean="0"/>
          </a:p>
          <a:p>
            <a:pPr eaLnBrk="1" hangingPunct="1">
              <a:lnSpc>
                <a:spcPct val="90000"/>
              </a:lnSpc>
              <a:spcBef>
                <a:spcPct val="50000"/>
              </a:spcBef>
              <a:buFontTx/>
              <a:buNone/>
            </a:pPr>
            <a:endParaRPr lang="en-CA" sz="700" i="1" dirty="0" smtClean="0"/>
          </a:p>
        </p:txBody>
      </p:sp>
      <p:graphicFrame>
        <p:nvGraphicFramePr>
          <p:cNvPr id="479236" name="Group 4"/>
          <p:cNvGraphicFramePr>
            <a:graphicFrameLocks noGrp="1"/>
          </p:cNvGraphicFramePr>
          <p:nvPr>
            <p:ph sz="half" idx="1"/>
            <p:extLst>
              <p:ext uri="{D42A27DB-BD31-4B8C-83A1-F6EECF244321}">
                <p14:modId xmlns:p14="http://schemas.microsoft.com/office/powerpoint/2010/main" val="1357372088"/>
              </p:ext>
            </p:extLst>
          </p:nvPr>
        </p:nvGraphicFramePr>
        <p:xfrm>
          <a:off x="6324600" y="2028825"/>
          <a:ext cx="2209800" cy="1309692"/>
        </p:xfrm>
        <a:graphic>
          <a:graphicData uri="http://schemas.openxmlformats.org/drawingml/2006/table">
            <a:tbl>
              <a:tblPr/>
              <a:tblGrid>
                <a:gridCol w="1219200"/>
                <a:gridCol w="990600"/>
              </a:tblGrid>
              <a:tr h="457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Theme Park vs. Total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Type Index</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3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Private</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82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Commercial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134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Campground</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a:solidFill>
                            <a:srgbClr val="000000"/>
                          </a:solidFill>
                          <a:effectLst/>
                          <a:latin typeface="Arial"/>
                        </a:rPr>
                        <a:t>63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562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0DFAA6A-7BC3-4633-989A-5AC32E7B2A5F}" type="slidenum">
              <a:rPr lang="en-CA" smtClean="0">
                <a:solidFill>
                  <a:srgbClr val="660033"/>
                </a:solidFill>
              </a:rPr>
              <a:pPr eaLnBrk="1" hangingPunct="1"/>
              <a:t>16</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3666938597"/>
              </p:ext>
            </p:extLst>
          </p:nvPr>
        </p:nvGraphicFramePr>
        <p:xfrm>
          <a:off x="736600" y="1450975"/>
          <a:ext cx="5384800" cy="34417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Theme Park Visits by Time of Year</a:t>
            </a:r>
          </a:p>
        </p:txBody>
      </p:sp>
      <p:sp>
        <p:nvSpPr>
          <p:cNvPr id="29699" name="Rectangle 3"/>
          <p:cNvSpPr>
            <a:spLocks noChangeArrowheads="1"/>
          </p:cNvSpPr>
          <p:nvPr/>
        </p:nvSpPr>
        <p:spPr bwMode="auto">
          <a:xfrm>
            <a:off x="377825" y="4972050"/>
            <a:ext cx="820737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a:solidFill>
                  <a:srgbClr val="000000"/>
                </a:solidFill>
              </a:rPr>
              <a:t>The largest proportion of trips occur in the summer </a:t>
            </a:r>
            <a:r>
              <a:rPr lang="en-CA" dirty="0" smtClean="0">
                <a:solidFill>
                  <a:srgbClr val="000000"/>
                </a:solidFill>
              </a:rPr>
              <a:t>months with 63% of Theme Park trips taking place in Jul-Sep versus 31% of total trips</a:t>
            </a:r>
            <a:endParaRPr lang="en-CA" dirty="0">
              <a:solidFill>
                <a:srgbClr val="000000"/>
              </a:solidFill>
            </a:endParaRPr>
          </a:p>
          <a:p>
            <a:pPr marL="342900" indent="-342900" algn="l" eaLnBrk="0" hangingPunct="0">
              <a:lnSpc>
                <a:spcPct val="80000"/>
              </a:lnSpc>
              <a:spcBef>
                <a:spcPct val="20000"/>
              </a:spcBef>
              <a:buFontTx/>
              <a:buChar char="•"/>
            </a:pPr>
            <a:endParaRPr lang="en-CA" dirty="0">
              <a:solidFill>
                <a:srgbClr val="000000"/>
              </a:solidFill>
            </a:endParaRP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4078143748"/>
              </p:ext>
            </p:extLst>
          </p:nvPr>
        </p:nvGraphicFramePr>
        <p:xfrm>
          <a:off x="584200" y="18034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p:cNvGraphicFramePr>
            <a:graphicFrameLocks/>
          </p:cNvGraphicFramePr>
          <p:nvPr>
            <p:extLst>
              <p:ext uri="{D42A27DB-BD31-4B8C-83A1-F6EECF244321}">
                <p14:modId xmlns:p14="http://schemas.microsoft.com/office/powerpoint/2010/main" val="731113327"/>
              </p:ext>
            </p:extLst>
          </p:nvPr>
        </p:nvGraphicFramePr>
        <p:xfrm>
          <a:off x="6807200" y="2209800"/>
          <a:ext cx="1981200" cy="1722437"/>
        </p:xfrm>
        <a:graphic>
          <a:graphicData uri="http://schemas.openxmlformats.org/drawingml/2006/table">
            <a:tbl>
              <a:tblPr/>
              <a:tblGrid>
                <a:gridCol w="1219200"/>
                <a:gridCol w="762000"/>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Theme Park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Quarter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Jan-Mar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39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Apr-Jun</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79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Jul-Sept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204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Oct-Dec</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a:solidFill>
                            <a:srgbClr val="000000"/>
                          </a:solidFill>
                          <a:effectLst/>
                          <a:latin typeface="Arial"/>
                        </a:rPr>
                        <a:t>38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17</a:t>
            </a:fld>
            <a:endParaRPr lang="en-CA" sz="100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67506" y="990600"/>
            <a:ext cx="8229600" cy="685800"/>
          </a:xfrm>
          <a:noFill/>
        </p:spPr>
        <p:txBody>
          <a:bodyPr/>
          <a:lstStyle/>
          <a:p>
            <a:pPr eaLnBrk="1" hangingPunct="1"/>
            <a:r>
              <a:rPr lang="en-CA" sz="2800" b="1" dirty="0" smtClean="0"/>
              <a:t>Theme Park Visits by Gender</a:t>
            </a:r>
          </a:p>
        </p:txBody>
      </p:sp>
      <p:graphicFrame>
        <p:nvGraphicFramePr>
          <p:cNvPr id="474119" name="Group 7"/>
          <p:cNvGraphicFramePr>
            <a:graphicFrameLocks noGrp="1"/>
          </p:cNvGraphicFramePr>
          <p:nvPr>
            <p:ph sz="half" idx="1"/>
            <p:extLst>
              <p:ext uri="{D42A27DB-BD31-4B8C-83A1-F6EECF244321}">
                <p14:modId xmlns:p14="http://schemas.microsoft.com/office/powerpoint/2010/main" val="3965373534"/>
              </p:ext>
            </p:extLst>
          </p:nvPr>
        </p:nvGraphicFramePr>
        <p:xfrm>
          <a:off x="6569075" y="2063750"/>
          <a:ext cx="2209800" cy="1298575"/>
        </p:xfrm>
        <a:graphic>
          <a:graphicData uri="http://schemas.openxmlformats.org/drawingml/2006/table">
            <a:tbl>
              <a:tblPr/>
              <a:tblGrid>
                <a:gridCol w="1139825"/>
                <a:gridCol w="1069975"/>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Theme Park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Gender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algn="ctr" fontAlgn="ctr"/>
                      <a:r>
                        <a:rPr lang="en-US" sz="1200" b="0" i="0" u="none" strike="noStrike" dirty="0">
                          <a:solidFill>
                            <a:srgbClr val="000000"/>
                          </a:solidFill>
                          <a:effectLst/>
                          <a:latin typeface="Arial"/>
                        </a:rPr>
                        <a:t>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99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algn="ctr" fontAlgn="ctr"/>
                      <a:r>
                        <a:rPr lang="en-US" sz="1200" b="0" i="0" u="none" strike="noStrike" dirty="0">
                          <a:solidFill>
                            <a:srgbClr val="000000"/>
                          </a:solidFill>
                          <a:effectLst/>
                          <a:latin typeface="Arial"/>
                        </a:rPr>
                        <a:t>Female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a:solidFill>
                            <a:srgbClr val="000000"/>
                          </a:solidFill>
                          <a:effectLst/>
                          <a:latin typeface="Arial"/>
                        </a:rPr>
                        <a:t>101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0500" name="Rectangle 3"/>
          <p:cNvSpPr>
            <a:spLocks noGrp="1" noChangeArrowheads="1"/>
          </p:cNvSpPr>
          <p:nvPr>
            <p:ph type="body" sz="half" idx="3"/>
          </p:nvPr>
        </p:nvSpPr>
        <p:spPr>
          <a:xfrm>
            <a:off x="228600" y="4659313"/>
            <a:ext cx="8686800" cy="1524000"/>
          </a:xfrm>
        </p:spPr>
        <p:txBody>
          <a:bodyPr/>
          <a:lstStyle/>
          <a:p>
            <a:pPr eaLnBrk="1" hangingPunct="1">
              <a:lnSpc>
                <a:spcPct val="80000"/>
              </a:lnSpc>
            </a:pPr>
            <a:r>
              <a:rPr lang="en-CA" sz="1600" dirty="0" smtClean="0"/>
              <a:t>Males made the majority (53%) of Theme Park visits.  For comparison, 54% of total visits in Ontario were among male visitors</a:t>
            </a:r>
          </a:p>
          <a:p>
            <a:pPr eaLnBrk="1" hangingPunct="1">
              <a:lnSpc>
                <a:spcPct val="80000"/>
              </a:lnSpc>
              <a:spcBef>
                <a:spcPct val="50000"/>
              </a:spcBef>
              <a:buFontTx/>
              <a:buNone/>
            </a:pPr>
            <a:endParaRPr lang="en-CA" sz="1600" i="1" dirty="0" smtClean="0"/>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18</a:t>
            </a:fld>
            <a:endParaRPr lang="en-CA" smtClean="0">
              <a:solidFill>
                <a:srgbClr val="660033"/>
              </a:solidFill>
            </a:endParaRPr>
          </a:p>
        </p:txBody>
      </p:sp>
      <p:graphicFrame>
        <p:nvGraphicFramePr>
          <p:cNvPr id="2" name="Object 3"/>
          <p:cNvGraphicFramePr>
            <a:graphicFrameLocks noGrp="1" noChangeAspect="1"/>
          </p:cNvGraphicFramePr>
          <p:nvPr>
            <p:extLst>
              <p:ext uri="{D42A27DB-BD31-4B8C-83A1-F6EECF244321}">
                <p14:modId xmlns:p14="http://schemas.microsoft.com/office/powerpoint/2010/main" val="246212259"/>
              </p:ext>
            </p:extLst>
          </p:nvPr>
        </p:nvGraphicFramePr>
        <p:xfrm>
          <a:off x="762000" y="1371600"/>
          <a:ext cx="6985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extLst>
      <p:ext uri="{BB962C8B-B14F-4D97-AF65-F5344CB8AC3E}">
        <p14:creationId xmlns:p14="http://schemas.microsoft.com/office/powerpoint/2010/main" val="2144699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Theme Park Visits by Party Size</a:t>
            </a:r>
          </a:p>
        </p:txBody>
      </p:sp>
      <p:sp>
        <p:nvSpPr>
          <p:cNvPr id="29699" name="Rectangle 3"/>
          <p:cNvSpPr>
            <a:spLocks noChangeArrowheads="1"/>
          </p:cNvSpPr>
          <p:nvPr/>
        </p:nvSpPr>
        <p:spPr bwMode="auto">
          <a:xfrm>
            <a:off x="228600" y="5257800"/>
            <a:ext cx="8207375"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smtClean="0"/>
              <a:t>57% of Theme Park visits were among groups of 3 or more people compared to 24% of total visits  </a:t>
            </a:r>
          </a:p>
          <a:p>
            <a:pPr marL="342900" indent="-342900" algn="l" eaLnBrk="0" hangingPunct="0">
              <a:lnSpc>
                <a:spcPct val="80000"/>
              </a:lnSpc>
              <a:spcBef>
                <a:spcPct val="20000"/>
              </a:spcBef>
              <a:buFontTx/>
              <a:buChar char="•"/>
            </a:pPr>
            <a:r>
              <a:rPr lang="en-CA" dirty="0" smtClean="0"/>
              <a:t>40% of Theme Park visits included children versus 12% of total visits</a:t>
            </a:r>
            <a:endParaRPr lang="en-CA" dirty="0"/>
          </a:p>
          <a:p>
            <a:pPr marL="342900" indent="-342900" algn="l" eaLnBrk="0" hangingPunct="0">
              <a:lnSpc>
                <a:spcPct val="80000"/>
              </a:lnSpc>
              <a:spcBef>
                <a:spcPct val="20000"/>
              </a:spcBef>
              <a:buFontTx/>
              <a:buChar char="•"/>
            </a:pPr>
            <a:endParaRPr lang="en-CA" dirty="0">
              <a:solidFill>
                <a:srgbClr val="000000"/>
              </a:solidFill>
            </a:endParaRP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4016578522"/>
              </p:ext>
            </p:extLst>
          </p:nvPr>
        </p:nvGraphicFramePr>
        <p:xfrm>
          <a:off x="609600" y="14986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p:cNvGraphicFramePr>
            <a:graphicFrameLocks/>
          </p:cNvGraphicFramePr>
          <p:nvPr>
            <p:extLst>
              <p:ext uri="{D42A27DB-BD31-4B8C-83A1-F6EECF244321}">
                <p14:modId xmlns:p14="http://schemas.microsoft.com/office/powerpoint/2010/main" val="1070628244"/>
              </p:ext>
            </p:extLst>
          </p:nvPr>
        </p:nvGraphicFramePr>
        <p:xfrm>
          <a:off x="6807199" y="2209800"/>
          <a:ext cx="2157413" cy="2027293"/>
        </p:xfrm>
        <a:graphic>
          <a:graphicData uri="http://schemas.openxmlformats.org/drawingml/2006/table">
            <a:tbl>
              <a:tblPr/>
              <a:tblGrid>
                <a:gridCol w="1193801"/>
                <a:gridCol w="963612"/>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Theme Park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Party Size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1 person</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33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2 persons</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81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3+ persons </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241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dirty="0" err="1" smtClean="0">
                          <a:solidFill>
                            <a:srgbClr val="000000"/>
                          </a:solidFill>
                          <a:effectLst/>
                          <a:latin typeface="Arial" panose="020B0604020202020204" pitchFamily="34" charset="0"/>
                          <a:cs typeface="Arial" panose="020B0604020202020204" pitchFamily="34" charset="0"/>
                        </a:rPr>
                        <a:t>Avg</a:t>
                      </a:r>
                      <a:r>
                        <a:rPr lang="en-US" sz="1200" b="0" i="0" u="none" strike="noStrike" dirty="0" smtClean="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party size</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154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l" fontAlgn="b"/>
                      <a:r>
                        <a:rPr lang="en-US" sz="1200" b="0" i="0" u="none" strike="noStrike" dirty="0" smtClean="0">
                          <a:solidFill>
                            <a:srgbClr val="000000"/>
                          </a:solidFill>
                          <a:effectLst/>
                          <a:latin typeface="Arial" panose="020B0604020202020204" pitchFamily="34" charset="0"/>
                          <a:cs typeface="Arial" panose="020B0604020202020204" pitchFamily="34" charset="0"/>
                        </a:rPr>
                        <a:t>With children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a:solidFill>
                            <a:srgbClr val="000000"/>
                          </a:solidFill>
                          <a:effectLst/>
                          <a:latin typeface="Arial"/>
                        </a:rPr>
                        <a:t>317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19</a:t>
            </a:fld>
            <a:endParaRPr lang="en-CA" sz="100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9" name="Text Box 6"/>
          <p:cNvSpPr txBox="1">
            <a:spLocks noChangeArrowheads="1"/>
          </p:cNvSpPr>
          <p:nvPr/>
        </p:nvSpPr>
        <p:spPr bwMode="auto">
          <a:xfrm>
            <a:off x="228600" y="4419600"/>
            <a:ext cx="6324600" cy="276999"/>
          </a:xfrm>
          <a:prstGeom prst="rect">
            <a:avLst/>
          </a:prstGeom>
          <a:noFill/>
          <a:ln w="28575" algn="ctr">
            <a:solidFill>
              <a:srgbClr val="33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err="1" smtClean="0">
                <a:solidFill>
                  <a:schemeClr val="accent2"/>
                </a:solidFill>
              </a:rPr>
              <a:t>Avg</a:t>
            </a:r>
            <a:r>
              <a:rPr lang="en-CA" sz="1200" b="1" dirty="0" smtClean="0">
                <a:solidFill>
                  <a:schemeClr val="accent2"/>
                </a:solidFill>
              </a:rPr>
              <a:t> Party Size                          3.6                                                         2.3</a:t>
            </a:r>
          </a:p>
        </p:txBody>
      </p:sp>
      <p:sp>
        <p:nvSpPr>
          <p:cNvPr id="11" name="Text Box 6"/>
          <p:cNvSpPr txBox="1">
            <a:spLocks noChangeArrowheads="1"/>
          </p:cNvSpPr>
          <p:nvPr/>
        </p:nvSpPr>
        <p:spPr bwMode="auto">
          <a:xfrm>
            <a:off x="228600" y="4828401"/>
            <a:ext cx="6324600" cy="276999"/>
          </a:xfrm>
          <a:prstGeom prst="rect">
            <a:avLst/>
          </a:prstGeom>
          <a:noFill/>
          <a:ln w="28575" algn="ctr">
            <a:solidFill>
              <a:srgbClr val="00B050"/>
            </a:solidFill>
            <a:miter lim="800000"/>
            <a:headEnd/>
            <a:tailEnd/>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smtClean="0">
                <a:solidFill>
                  <a:srgbClr val="00B050"/>
                </a:solidFill>
              </a:rPr>
              <a:t>With children                            40%                                                       12%</a:t>
            </a:r>
          </a:p>
        </p:txBody>
      </p:sp>
    </p:spTree>
    <p:extLst>
      <p:ext uri="{BB962C8B-B14F-4D97-AF65-F5344CB8AC3E}">
        <p14:creationId xmlns:p14="http://schemas.microsoft.com/office/powerpoint/2010/main" val="3695644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457200" y="990600"/>
            <a:ext cx="8382000" cy="5334000"/>
          </a:xfrm>
          <a:noFill/>
        </p:spPr>
        <p:txBody>
          <a:bodyPr/>
          <a:lstStyle/>
          <a:p>
            <a:pPr algn="l" eaLnBrk="1" hangingPunct="1"/>
            <a:r>
              <a:rPr lang="en-CA" sz="2400" dirty="0"/>
              <a:t>This </a:t>
            </a:r>
            <a:r>
              <a:rPr lang="en-CA" sz="2400" dirty="0" smtClean="0"/>
              <a:t>report </a:t>
            </a:r>
            <a:r>
              <a:rPr lang="en-CA" sz="2400" dirty="0"/>
              <a:t>summarizes key characteristics of visitors and visitor spending of trips in Ontario which included </a:t>
            </a:r>
            <a:r>
              <a:rPr lang="en-CA" sz="2400" dirty="0" smtClean="0"/>
              <a:t>visiting </a:t>
            </a:r>
            <a:r>
              <a:rPr lang="en-CA" sz="2400" dirty="0"/>
              <a:t>a theme or amusement park.  </a:t>
            </a:r>
            <a:r>
              <a:rPr lang="en-CA" sz="2400" dirty="0" smtClean="0"/>
              <a:t/>
            </a:r>
            <a:br>
              <a:rPr lang="en-CA" sz="2400" dirty="0" smtClean="0"/>
            </a:br>
            <a:r>
              <a:rPr lang="en-CA" sz="2400" dirty="0"/>
              <a:t/>
            </a:r>
            <a:br>
              <a:rPr lang="en-CA" sz="2400" dirty="0"/>
            </a:br>
            <a:r>
              <a:rPr lang="en-CA" sz="2000" dirty="0" smtClean="0"/>
              <a:t>Data </a:t>
            </a:r>
            <a:r>
              <a:rPr lang="en-CA" sz="2000" dirty="0"/>
              <a:t>was sourced from Statistics Canada’s Travel Survey of the Residents of Canada and International Travel Survey, </a:t>
            </a:r>
            <a:r>
              <a:rPr lang="en-CA" sz="2000" dirty="0" smtClean="0"/>
              <a:t>2015</a:t>
            </a:r>
            <a:br>
              <a:rPr lang="en-CA" sz="2000" dirty="0" smtClean="0"/>
            </a:br>
            <a:r>
              <a:rPr lang="en-CA" sz="2000" dirty="0"/>
              <a:t/>
            </a:r>
            <a:br>
              <a:rPr lang="en-CA" sz="2000" dirty="0"/>
            </a:br>
            <a:r>
              <a:rPr lang="en-CA" sz="1600" dirty="0" smtClean="0"/>
              <a:t>Some slides include an index table which simplifies the comparison of Theme Park and total trip statistics.  Since total trips equals 100, an index of 105 indicates Theme Park is 5% higher than total, similarly an index of 90 signifies Theme Park is 10% lower than total.   </a:t>
            </a:r>
            <a:br>
              <a:rPr lang="en-CA" sz="1600" dirty="0" smtClean="0"/>
            </a:br>
            <a:r>
              <a:rPr lang="en-CA" sz="1600" dirty="0"/>
              <a:t/>
            </a:r>
            <a:br>
              <a:rPr lang="en-CA" sz="1600" dirty="0"/>
            </a:br>
            <a:r>
              <a:rPr lang="en-CA" sz="1600" b="1" u="sng" dirty="0" smtClean="0"/>
              <a:t>Index</a:t>
            </a:r>
            <a:r>
              <a:rPr lang="en-CA" sz="1600" b="1" dirty="0" smtClean="0"/>
              <a:t>		</a:t>
            </a:r>
            <a:r>
              <a:rPr lang="en-CA" sz="1600" b="1" u="sng" dirty="0" smtClean="0"/>
              <a:t>Interpretation</a:t>
            </a:r>
            <a:r>
              <a:rPr lang="en-CA" sz="1600" dirty="0" smtClean="0"/>
              <a:t/>
            </a:r>
            <a:br>
              <a:rPr lang="en-CA" sz="1600" dirty="0" smtClean="0"/>
            </a:br>
            <a:r>
              <a:rPr lang="en-CA" sz="1400" dirty="0" smtClean="0"/>
              <a:t>less than 80	Theme Park trips underdeveloped versus total trips</a:t>
            </a:r>
            <a:br>
              <a:rPr lang="en-CA" sz="1400" dirty="0" smtClean="0"/>
            </a:br>
            <a:r>
              <a:rPr lang="en-CA" sz="1400" dirty="0" smtClean="0"/>
              <a:t>80-120		Theme Park trips similar to total trips</a:t>
            </a:r>
            <a:br>
              <a:rPr lang="en-CA" sz="1400" dirty="0" smtClean="0"/>
            </a:br>
            <a:r>
              <a:rPr lang="en-CA" sz="1400" dirty="0" smtClean="0"/>
              <a:t>greater than 120	Theme Park trips overdeveloped versus total trips</a:t>
            </a:r>
            <a:endParaRPr lang="en-CA" sz="1400" b="1" dirty="0" smtClean="0">
              <a:latin typeface="Arial" panose="020B0604020202020204" pitchFamily="34" charset="0"/>
              <a:cs typeface="Arial" panose="020B0604020202020204" pitchFamily="34" charset="0"/>
            </a:endParaRPr>
          </a:p>
        </p:txBody>
      </p:sp>
      <p:sp>
        <p:nvSpPr>
          <p:cNvPr id="17411"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61B569B4-A49C-455D-ABAB-8737F114C8AC}" type="slidenum">
              <a:rPr lang="en-CA" sz="1000">
                <a:solidFill>
                  <a:srgbClr val="660033"/>
                </a:solidFill>
              </a:rPr>
              <a:pPr algn="r" eaLnBrk="1" hangingPunct="1"/>
              <a:t>2</a:t>
            </a:fld>
            <a:endParaRPr lang="en-CA" sz="1000">
              <a:solidFill>
                <a:srgbClr val="660033"/>
              </a:solidFill>
            </a:endParaRPr>
          </a:p>
        </p:txBody>
      </p:sp>
    </p:spTree>
    <p:extLst>
      <p:ext uri="{BB962C8B-B14F-4D97-AF65-F5344CB8AC3E}">
        <p14:creationId xmlns:p14="http://schemas.microsoft.com/office/powerpoint/2010/main" val="249824893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Theme Park Visitor’s Income</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smtClean="0"/>
              <a:t>33% of Canadian Theme Park visitors in Ontario had an household income greater than $100,000 compared to 36% of total visitors</a:t>
            </a:r>
          </a:p>
          <a:p>
            <a:pPr eaLnBrk="1" hangingPunct="1">
              <a:lnSpc>
                <a:spcPct val="80000"/>
              </a:lnSpc>
            </a:pPr>
            <a:endParaRPr lang="en-CA" sz="1000" dirty="0" smtClean="0"/>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20</a:t>
            </a:fld>
            <a:endParaRPr lang="en-CA" smtClean="0">
              <a:solidFill>
                <a:srgbClr val="660033"/>
              </a:solidFill>
            </a:endParaRPr>
          </a:p>
        </p:txBody>
      </p:sp>
      <p:graphicFrame>
        <p:nvGraphicFramePr>
          <p:cNvPr id="2" name="Object 4"/>
          <p:cNvGraphicFramePr>
            <a:graphicFrameLocks noGrp="1" noChangeAspect="1"/>
          </p:cNvGraphicFramePr>
          <p:nvPr>
            <p:extLst>
              <p:ext uri="{D42A27DB-BD31-4B8C-83A1-F6EECF244321}">
                <p14:modId xmlns:p14="http://schemas.microsoft.com/office/powerpoint/2010/main" val="858295324"/>
              </p:ext>
            </p:extLst>
          </p:nvPr>
        </p:nvGraphicFramePr>
        <p:xfrm>
          <a:off x="304800" y="1447800"/>
          <a:ext cx="3184525" cy="29257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2015; </a:t>
            </a:r>
            <a:r>
              <a:rPr lang="en-CA" sz="1000" i="1" dirty="0"/>
              <a:t>Ontario Ministry of </a:t>
            </a:r>
            <a:r>
              <a:rPr lang="en-CA" sz="1000" i="1" dirty="0" smtClean="0"/>
              <a:t>Tourism, </a:t>
            </a:r>
            <a:r>
              <a:rPr lang="en-CA" sz="1000" i="1" dirty="0"/>
              <a:t>Culture and Sport </a:t>
            </a:r>
          </a:p>
        </p:txBody>
      </p:sp>
      <p:graphicFrame>
        <p:nvGraphicFramePr>
          <p:cNvPr id="11" name="Group 4"/>
          <p:cNvGraphicFramePr>
            <a:graphicFrameLocks/>
          </p:cNvGraphicFramePr>
          <p:nvPr>
            <p:extLst>
              <p:ext uri="{D42A27DB-BD31-4B8C-83A1-F6EECF244321}">
                <p14:modId xmlns:p14="http://schemas.microsoft.com/office/powerpoint/2010/main" val="893067781"/>
              </p:ext>
            </p:extLst>
          </p:nvPr>
        </p:nvGraphicFramePr>
        <p:xfrm>
          <a:off x="7208700" y="2057400"/>
          <a:ext cx="1752600" cy="1646138"/>
        </p:xfrm>
        <a:graphic>
          <a:graphicData uri="http://schemas.openxmlformats.org/drawingml/2006/table">
            <a:tbl>
              <a:tblPr/>
              <a:tblGrid>
                <a:gridCol w="1020900"/>
                <a:gridCol w="731700"/>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Theme Park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Income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&lt; $50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75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$50 K- $75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125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$75 K - $100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120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dirty="0">
                          <a:solidFill>
                            <a:srgbClr val="000000"/>
                          </a:solidFill>
                          <a:effectLst/>
                          <a:latin typeface="Arial"/>
                        </a:rPr>
                        <a:t>92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12" name="Object 4"/>
          <p:cNvGraphicFramePr>
            <a:graphicFrameLocks noGrp="1" noChangeAspect="1"/>
          </p:cNvGraphicFramePr>
          <p:nvPr>
            <p:extLst>
              <p:ext uri="{D42A27DB-BD31-4B8C-83A1-F6EECF244321}">
                <p14:modId xmlns:p14="http://schemas.microsoft.com/office/powerpoint/2010/main" val="3447157552"/>
              </p:ext>
            </p:extLst>
          </p:nvPr>
        </p:nvGraphicFramePr>
        <p:xfrm>
          <a:off x="3733800" y="1524000"/>
          <a:ext cx="3184525" cy="29257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2591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Theme Park Visitor’s Education</a:t>
            </a:r>
          </a:p>
        </p:txBody>
      </p:sp>
      <p:sp>
        <p:nvSpPr>
          <p:cNvPr id="19459" name="Rectangle 3"/>
          <p:cNvSpPr>
            <a:spLocks noGrp="1" noChangeArrowheads="1"/>
          </p:cNvSpPr>
          <p:nvPr>
            <p:ph type="body" sz="half" idx="3"/>
          </p:nvPr>
        </p:nvSpPr>
        <p:spPr>
          <a:xfrm>
            <a:off x="228600" y="5029200"/>
            <a:ext cx="8686800" cy="1143000"/>
          </a:xfrm>
        </p:spPr>
        <p:txBody>
          <a:bodyPr/>
          <a:lstStyle/>
          <a:p>
            <a:pPr eaLnBrk="1" hangingPunct="1">
              <a:lnSpc>
                <a:spcPct val="80000"/>
              </a:lnSpc>
            </a:pPr>
            <a:r>
              <a:rPr lang="en-CA" sz="1600" dirty="0" smtClean="0"/>
              <a:t>32% </a:t>
            </a:r>
            <a:r>
              <a:rPr lang="en-CA" sz="1600" dirty="0"/>
              <a:t>of Canadian </a:t>
            </a:r>
            <a:r>
              <a:rPr lang="en-CA" sz="1600" dirty="0" smtClean="0"/>
              <a:t>Theme Park </a:t>
            </a:r>
            <a:r>
              <a:rPr lang="en-CA" sz="1600" dirty="0"/>
              <a:t>visitors in Ontario </a:t>
            </a:r>
            <a:r>
              <a:rPr lang="en-CA" sz="1600" dirty="0" smtClean="0"/>
              <a:t>had a university degree similar to total visits</a:t>
            </a:r>
            <a:endParaRPr lang="en-CA" sz="1600" dirty="0"/>
          </a:p>
          <a:p>
            <a:pPr eaLnBrk="1" hangingPunct="1">
              <a:lnSpc>
                <a:spcPct val="80000"/>
              </a:lnSpc>
            </a:pPr>
            <a:endParaRPr lang="en-CA" sz="1000" dirty="0" smtClean="0"/>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21</a:t>
            </a:fld>
            <a:endParaRPr lang="en-CA" smtClean="0">
              <a:solidFill>
                <a:srgbClr val="660033"/>
              </a:solidFill>
            </a:endParaRPr>
          </a:p>
        </p:txBody>
      </p:sp>
      <p:graphicFrame>
        <p:nvGraphicFramePr>
          <p:cNvPr id="3" name="Object 6"/>
          <p:cNvGraphicFramePr>
            <a:graphicFrameLocks noGrp="1" noChangeAspect="1"/>
          </p:cNvGraphicFramePr>
          <p:nvPr>
            <p:extLst>
              <p:ext uri="{D42A27DB-BD31-4B8C-83A1-F6EECF244321}">
                <p14:modId xmlns:p14="http://schemas.microsoft.com/office/powerpoint/2010/main" val="3471078237"/>
              </p:ext>
            </p:extLst>
          </p:nvPr>
        </p:nvGraphicFramePr>
        <p:xfrm>
          <a:off x="4114800" y="1676400"/>
          <a:ext cx="3530600" cy="322421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 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9" name="Group 4"/>
          <p:cNvGraphicFramePr>
            <a:graphicFrameLocks/>
          </p:cNvGraphicFramePr>
          <p:nvPr>
            <p:extLst>
              <p:ext uri="{D42A27DB-BD31-4B8C-83A1-F6EECF244321}">
                <p14:modId xmlns:p14="http://schemas.microsoft.com/office/powerpoint/2010/main" val="57853462"/>
              </p:ext>
            </p:extLst>
          </p:nvPr>
        </p:nvGraphicFramePr>
        <p:xfrm>
          <a:off x="7086600" y="2362200"/>
          <a:ext cx="1752600" cy="1676568"/>
        </p:xfrm>
        <a:graphic>
          <a:graphicData uri="http://schemas.openxmlformats.org/drawingml/2006/table">
            <a:tbl>
              <a:tblPr/>
              <a:tblGrid>
                <a:gridCol w="9515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Theme Park vs. Ontario</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Education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&lt; High School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59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High School</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110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Some post-secondary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103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University degree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dirty="0">
                          <a:solidFill>
                            <a:srgbClr val="000000"/>
                          </a:solidFill>
                          <a:effectLst/>
                          <a:latin typeface="Arial"/>
                        </a:rPr>
                        <a:t>98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13" name="Object 6"/>
          <p:cNvGraphicFramePr>
            <a:graphicFrameLocks noGrp="1" noChangeAspect="1"/>
          </p:cNvGraphicFramePr>
          <p:nvPr>
            <p:extLst>
              <p:ext uri="{D42A27DB-BD31-4B8C-83A1-F6EECF244321}">
                <p14:modId xmlns:p14="http://schemas.microsoft.com/office/powerpoint/2010/main" val="2313225780"/>
              </p:ext>
            </p:extLst>
          </p:nvPr>
        </p:nvGraphicFramePr>
        <p:xfrm>
          <a:off x="292100" y="1676400"/>
          <a:ext cx="3530600" cy="32242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6420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Theme Park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In </a:t>
            </a:r>
            <a:r>
              <a:rPr lang="en-CA" sz="2000" dirty="0" smtClean="0"/>
              <a:t>2015, </a:t>
            </a:r>
            <a:r>
              <a:rPr lang="en-CA" sz="2000" dirty="0"/>
              <a:t>there were </a:t>
            </a:r>
            <a:r>
              <a:rPr lang="en-CA" sz="2000" dirty="0" smtClean="0"/>
              <a:t>1.7 </a:t>
            </a:r>
            <a:r>
              <a:rPr lang="en-CA" sz="2000" dirty="0"/>
              <a:t>million </a:t>
            </a:r>
            <a:r>
              <a:rPr lang="en-CA" sz="2000" dirty="0" smtClean="0"/>
              <a:t>Theme Park visits, </a:t>
            </a:r>
            <a:r>
              <a:rPr lang="en-CA" sz="2000" dirty="0"/>
              <a:t>accounting for </a:t>
            </a:r>
            <a:r>
              <a:rPr lang="en-CA" sz="2000" dirty="0" smtClean="0"/>
              <a:t>1.2% </a:t>
            </a:r>
            <a:r>
              <a:rPr lang="en-CA" sz="2000" dirty="0"/>
              <a:t>of total visits </a:t>
            </a:r>
            <a:r>
              <a:rPr lang="en-CA" sz="2000" dirty="0" smtClean="0"/>
              <a:t>in </a:t>
            </a:r>
            <a:r>
              <a:rPr lang="en-CA" sz="2000" dirty="0"/>
              <a:t>Ontario. </a:t>
            </a:r>
            <a:r>
              <a:rPr lang="en-CA" sz="2000" dirty="0" smtClean="0"/>
              <a:t>Theme Park visitors spent $926 </a:t>
            </a:r>
            <a:r>
              <a:rPr lang="en-CA" sz="2000" dirty="0"/>
              <a:t>m</a:t>
            </a:r>
            <a:r>
              <a:rPr lang="en-CA" sz="2000" dirty="0" smtClean="0"/>
              <a:t>illion</a:t>
            </a:r>
            <a:r>
              <a:rPr lang="en-CA" sz="2000" dirty="0"/>
              <a:t>, or </a:t>
            </a:r>
            <a:r>
              <a:rPr lang="en-CA" sz="2000" dirty="0" smtClean="0"/>
              <a:t>3.6% </a:t>
            </a:r>
            <a:r>
              <a:rPr lang="en-CA" sz="2000" dirty="0"/>
              <a:t>of total visitor spending in Ontario. </a:t>
            </a:r>
            <a:endParaRPr lang="en-CA" sz="2000" dirty="0" smtClean="0"/>
          </a:p>
          <a:p>
            <a:pPr eaLnBrk="1" hangingPunct="1">
              <a:lnSpc>
                <a:spcPct val="80000"/>
              </a:lnSpc>
              <a:spcAft>
                <a:spcPct val="50000"/>
              </a:spcAft>
            </a:pPr>
            <a:r>
              <a:rPr lang="en-CA" sz="2000" dirty="0"/>
              <a:t>Ontario residents accounted for </a:t>
            </a:r>
            <a:r>
              <a:rPr lang="en-CA" sz="2000" dirty="0" smtClean="0"/>
              <a:t>70% </a:t>
            </a:r>
            <a:r>
              <a:rPr lang="en-CA" sz="2000" dirty="0"/>
              <a:t>of visits and </a:t>
            </a:r>
            <a:r>
              <a:rPr lang="en-CA" sz="2000" dirty="0" smtClean="0"/>
              <a:t>40% </a:t>
            </a:r>
            <a:r>
              <a:rPr lang="en-CA" sz="2000" dirty="0"/>
              <a:t>of spending, residents of Other Canada accounted for </a:t>
            </a:r>
            <a:r>
              <a:rPr lang="en-CA" sz="2000" dirty="0" smtClean="0"/>
              <a:t>14% </a:t>
            </a:r>
            <a:r>
              <a:rPr lang="en-CA" sz="2000" dirty="0"/>
              <a:t>of visits and </a:t>
            </a:r>
            <a:r>
              <a:rPr lang="en-CA" sz="2000" dirty="0" smtClean="0"/>
              <a:t>16% </a:t>
            </a:r>
            <a:r>
              <a:rPr lang="en-CA" sz="2000" dirty="0"/>
              <a:t>of spending, U.S. visitors represented </a:t>
            </a:r>
            <a:r>
              <a:rPr lang="en-CA" sz="2000" dirty="0" smtClean="0"/>
              <a:t>5% </a:t>
            </a:r>
            <a:r>
              <a:rPr lang="en-CA" sz="2000" dirty="0"/>
              <a:t>of visits and </a:t>
            </a:r>
            <a:r>
              <a:rPr lang="en-CA" sz="2000" dirty="0" smtClean="0"/>
              <a:t>6% </a:t>
            </a:r>
            <a:r>
              <a:rPr lang="en-CA" sz="2000" dirty="0"/>
              <a:t>of expenditures, and overseas visitors accounted for </a:t>
            </a:r>
            <a:r>
              <a:rPr lang="en-CA" sz="2000" dirty="0" smtClean="0"/>
              <a:t>11% </a:t>
            </a:r>
            <a:r>
              <a:rPr lang="en-CA" sz="2000" dirty="0"/>
              <a:t>of visits and </a:t>
            </a:r>
            <a:r>
              <a:rPr lang="en-CA" sz="2000" dirty="0" smtClean="0"/>
              <a:t>37% </a:t>
            </a:r>
            <a:r>
              <a:rPr lang="en-CA" sz="2000" dirty="0"/>
              <a:t>of spending</a:t>
            </a:r>
          </a:p>
          <a:p>
            <a:pPr eaLnBrk="1" hangingPunct="1">
              <a:lnSpc>
                <a:spcPct val="80000"/>
              </a:lnSpc>
              <a:spcAft>
                <a:spcPct val="50000"/>
              </a:spcAft>
            </a:pPr>
            <a:r>
              <a:rPr lang="en-CA" sz="2000" dirty="0"/>
              <a:t>21% Theme Park visitors from Ontario are from Region 5 compared to 22% of total visits, 18% from Region 3 (11% total visits), and 14% from Region 1 (12% total </a:t>
            </a:r>
            <a:r>
              <a:rPr lang="en-CA" sz="2000" dirty="0" smtClean="0"/>
              <a:t>visits)</a:t>
            </a:r>
          </a:p>
          <a:p>
            <a:pPr eaLnBrk="1" hangingPunct="1">
              <a:lnSpc>
                <a:spcPct val="80000"/>
              </a:lnSpc>
              <a:spcAft>
                <a:spcPct val="50000"/>
              </a:spcAft>
            </a:pPr>
            <a:r>
              <a:rPr lang="en-CA" sz="2000" dirty="0"/>
              <a:t>35% of Theme Park visits took place in Region 2 compared to 9% of total visits, 28% in Region 5 (20% total), and 16% in Region 6 (8% total)</a:t>
            </a:r>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22</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Theme Park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The majority </a:t>
            </a:r>
            <a:r>
              <a:rPr lang="en-CA" sz="2000" dirty="0" smtClean="0"/>
              <a:t>(63%) </a:t>
            </a:r>
            <a:r>
              <a:rPr lang="en-CA" sz="2000" dirty="0"/>
              <a:t>of </a:t>
            </a:r>
            <a:r>
              <a:rPr lang="en-CA" sz="2000" dirty="0" smtClean="0"/>
              <a:t>Theme Park </a:t>
            </a:r>
            <a:r>
              <a:rPr lang="en-CA" sz="2000" dirty="0"/>
              <a:t>visits were overnight visits.  For comparison, 36% of total visits in Ontario were overnight </a:t>
            </a:r>
            <a:r>
              <a:rPr lang="en-CA" sz="2000" dirty="0" smtClean="0"/>
              <a:t>visits. The </a:t>
            </a:r>
            <a:r>
              <a:rPr lang="en-CA" sz="2000" dirty="0"/>
              <a:t>average number of nights spent on </a:t>
            </a:r>
            <a:r>
              <a:rPr lang="en-CA" sz="2000" dirty="0" smtClean="0"/>
              <a:t>Theme Park </a:t>
            </a:r>
            <a:r>
              <a:rPr lang="en-CA" sz="2000" dirty="0"/>
              <a:t>visits was </a:t>
            </a:r>
            <a:r>
              <a:rPr lang="en-CA" sz="2000" dirty="0" smtClean="0"/>
              <a:t>5.3, above </a:t>
            </a:r>
            <a:r>
              <a:rPr lang="en-CA" sz="2000" dirty="0"/>
              <a:t>Ontario’s average of </a:t>
            </a:r>
            <a:r>
              <a:rPr lang="en-CA" sz="2000" dirty="0" smtClean="0"/>
              <a:t>3.2 nights</a:t>
            </a:r>
          </a:p>
          <a:p>
            <a:pPr eaLnBrk="1" hangingPunct="1">
              <a:lnSpc>
                <a:spcPct val="80000"/>
              </a:lnSpc>
              <a:spcAft>
                <a:spcPct val="50000"/>
              </a:spcAft>
            </a:pPr>
            <a:r>
              <a:rPr lang="en-CA" sz="2000" dirty="0" smtClean="0"/>
              <a:t>Theme Park </a:t>
            </a:r>
            <a:r>
              <a:rPr lang="en-CA" sz="2000" dirty="0"/>
              <a:t>visitors spent an average of </a:t>
            </a:r>
            <a:r>
              <a:rPr lang="en-CA" sz="2000" dirty="0" smtClean="0"/>
              <a:t>$558/trip </a:t>
            </a:r>
            <a:r>
              <a:rPr lang="en-CA" sz="2000" dirty="0"/>
              <a:t>($</a:t>
            </a:r>
            <a:r>
              <a:rPr lang="en-CA" sz="2000" dirty="0" smtClean="0"/>
              <a:t>179/trip </a:t>
            </a:r>
            <a:r>
              <a:rPr lang="en-CA" sz="2000" dirty="0"/>
              <a:t>for total </a:t>
            </a:r>
            <a:r>
              <a:rPr lang="en-CA" sz="2000" dirty="0" smtClean="0"/>
              <a:t>trips). On </a:t>
            </a:r>
            <a:r>
              <a:rPr lang="en-CA" sz="2000" dirty="0"/>
              <a:t>average, overnight visitors spent </a:t>
            </a:r>
            <a:r>
              <a:rPr lang="en-CA" sz="2000" dirty="0" smtClean="0"/>
              <a:t>over four </a:t>
            </a:r>
            <a:r>
              <a:rPr lang="en-CA" sz="2000" dirty="0"/>
              <a:t>times as much per trip as same-day </a:t>
            </a:r>
            <a:r>
              <a:rPr lang="en-CA" sz="2000" dirty="0" smtClean="0"/>
              <a:t>visitors</a:t>
            </a:r>
          </a:p>
          <a:p>
            <a:pPr eaLnBrk="1" hangingPunct="1">
              <a:lnSpc>
                <a:spcPct val="80000"/>
              </a:lnSpc>
              <a:spcAft>
                <a:spcPct val="50000"/>
              </a:spcAft>
            </a:pPr>
            <a:r>
              <a:rPr lang="en-CA" sz="2000" dirty="0"/>
              <a:t>The largest proportions of expenditures were spent on Transportation (29% Theme Park, </a:t>
            </a:r>
            <a:r>
              <a:rPr lang="en-CA" sz="2000" dirty="0" smtClean="0"/>
              <a:t>36% </a:t>
            </a:r>
            <a:r>
              <a:rPr lang="en-CA" sz="2000" dirty="0"/>
              <a:t>total) and Food &amp; Beverage (</a:t>
            </a:r>
            <a:r>
              <a:rPr lang="en-CA" sz="2000" dirty="0" smtClean="0"/>
              <a:t>24% </a:t>
            </a:r>
            <a:r>
              <a:rPr lang="en-CA" sz="2000" dirty="0"/>
              <a:t>Theme Park, 27% </a:t>
            </a:r>
            <a:r>
              <a:rPr lang="en-CA" sz="2000" dirty="0" smtClean="0"/>
              <a:t>total). Theme Park </a:t>
            </a:r>
            <a:r>
              <a:rPr lang="en-CA" sz="2000" dirty="0"/>
              <a:t>visitors spent a larger proportion on accommodations, </a:t>
            </a:r>
            <a:r>
              <a:rPr lang="en-CA" sz="2000" dirty="0" smtClean="0"/>
              <a:t>20%, </a:t>
            </a:r>
            <a:r>
              <a:rPr lang="en-CA" sz="2000" dirty="0"/>
              <a:t>than total visitors, </a:t>
            </a:r>
            <a:r>
              <a:rPr lang="en-CA" sz="2000" dirty="0" smtClean="0"/>
              <a:t>17%</a:t>
            </a:r>
            <a:endParaRPr lang="en-CA" sz="2000" dirty="0"/>
          </a:p>
          <a:p>
            <a:pPr eaLnBrk="1" hangingPunct="1">
              <a:lnSpc>
                <a:spcPct val="80000"/>
              </a:lnSpc>
              <a:spcAft>
                <a:spcPct val="50000"/>
              </a:spcAft>
            </a:pPr>
            <a:r>
              <a:rPr lang="en-CA" sz="2000" dirty="0"/>
              <a:t>21% of Theme Park visitors went to sightseeing, 21% went to a historic site, and 19% went to a park</a:t>
            </a:r>
          </a:p>
          <a:p>
            <a:pPr eaLnBrk="1" hangingPunct="1">
              <a:lnSpc>
                <a:spcPct val="80000"/>
              </a:lnSpc>
              <a:spcAft>
                <a:spcPct val="50000"/>
              </a:spcAft>
            </a:pPr>
            <a:r>
              <a:rPr lang="en-CA" sz="2000" dirty="0" smtClean="0"/>
              <a:t>Most </a:t>
            </a:r>
            <a:r>
              <a:rPr lang="en-CA" sz="2000" dirty="0"/>
              <a:t>trips were pleasure trips (</a:t>
            </a:r>
            <a:r>
              <a:rPr lang="en-CA" sz="2000" dirty="0" smtClean="0"/>
              <a:t>73% </a:t>
            </a:r>
            <a:r>
              <a:rPr lang="en-CA" sz="2000" dirty="0"/>
              <a:t>compared to </a:t>
            </a:r>
            <a:r>
              <a:rPr lang="en-CA" sz="2000" dirty="0" smtClean="0"/>
              <a:t>35% </a:t>
            </a:r>
            <a:r>
              <a:rPr lang="en-CA" sz="2000" dirty="0"/>
              <a:t>of total trips)</a:t>
            </a:r>
          </a:p>
          <a:p>
            <a:pPr eaLnBrk="1" hangingPunct="1">
              <a:lnSpc>
                <a:spcPct val="80000"/>
              </a:lnSpc>
              <a:spcAft>
                <a:spcPct val="50000"/>
              </a:spcAft>
            </a:pPr>
            <a:endParaRPr lang="en-CA" sz="2000" dirty="0"/>
          </a:p>
          <a:p>
            <a:pPr marL="0" indent="0" eaLnBrk="1" hangingPunct="1">
              <a:lnSpc>
                <a:spcPct val="80000"/>
              </a:lnSpc>
              <a:spcAft>
                <a:spcPct val="50000"/>
              </a:spcAft>
              <a:buNone/>
            </a:pPr>
            <a:endParaRPr lang="en-CA" sz="2000" dirty="0"/>
          </a:p>
          <a:p>
            <a:pPr eaLnBrk="1" hangingPunct="1">
              <a:lnSpc>
                <a:spcPct val="80000"/>
              </a:lnSpc>
              <a:spcAft>
                <a:spcPct val="50000"/>
              </a:spcAft>
            </a:pPr>
            <a:endParaRPr lang="en-CA" sz="2000" dirty="0"/>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23</a:t>
            </a:fld>
            <a:endParaRPr lang="en-CA" smtClean="0">
              <a:solidFill>
                <a:srgbClr val="660033"/>
              </a:solidFill>
            </a:endParaRPr>
          </a:p>
        </p:txBody>
      </p:sp>
    </p:spTree>
    <p:extLst>
      <p:ext uri="{BB962C8B-B14F-4D97-AF65-F5344CB8AC3E}">
        <p14:creationId xmlns:p14="http://schemas.microsoft.com/office/powerpoint/2010/main" val="34079133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Theme Park Summary</a:t>
            </a:r>
          </a:p>
        </p:txBody>
      </p:sp>
      <p:sp>
        <p:nvSpPr>
          <p:cNvPr id="36867" name="Rectangle 3"/>
          <p:cNvSpPr>
            <a:spLocks noGrp="1" noChangeArrowheads="1"/>
          </p:cNvSpPr>
          <p:nvPr>
            <p:ph type="body" idx="1"/>
          </p:nvPr>
        </p:nvSpPr>
        <p:spPr>
          <a:xfrm>
            <a:off x="228600" y="1371600"/>
            <a:ext cx="8763000" cy="4267200"/>
          </a:xfrm>
        </p:spPr>
        <p:txBody>
          <a:bodyPr/>
          <a:lstStyle/>
          <a:p>
            <a:pPr eaLnBrk="1" hangingPunct="1">
              <a:lnSpc>
                <a:spcPct val="90000"/>
              </a:lnSpc>
              <a:spcAft>
                <a:spcPct val="50000"/>
              </a:spcAft>
            </a:pPr>
            <a:r>
              <a:rPr lang="en-CA" sz="2000" dirty="0" smtClean="0"/>
              <a:t>The </a:t>
            </a:r>
            <a:r>
              <a:rPr lang="en-CA" sz="2000" dirty="0"/>
              <a:t>majority (</a:t>
            </a:r>
            <a:r>
              <a:rPr lang="en-CA" sz="2000" dirty="0" smtClean="0"/>
              <a:t>50%) </a:t>
            </a:r>
            <a:r>
              <a:rPr lang="en-CA" sz="2000" dirty="0"/>
              <a:t>of overnight </a:t>
            </a:r>
            <a:r>
              <a:rPr lang="en-CA" sz="2000" dirty="0" smtClean="0"/>
              <a:t>Theme Park </a:t>
            </a:r>
            <a:r>
              <a:rPr lang="en-CA" sz="2000" dirty="0"/>
              <a:t>visits were spent at unpaid accommodations such as private homes and cottages, compared to </a:t>
            </a:r>
            <a:r>
              <a:rPr lang="en-CA" sz="2000" dirty="0" smtClean="0"/>
              <a:t>61% </a:t>
            </a:r>
            <a:r>
              <a:rPr lang="en-CA" sz="2000" dirty="0"/>
              <a:t>of total </a:t>
            </a:r>
            <a:r>
              <a:rPr lang="en-CA" sz="2000" dirty="0" smtClean="0"/>
              <a:t>visits. 35% </a:t>
            </a:r>
            <a:r>
              <a:rPr lang="en-CA" sz="2000" dirty="0"/>
              <a:t>of overnight Theme Park visits were spent in commercial accommodations versus </a:t>
            </a:r>
            <a:r>
              <a:rPr lang="en-CA" sz="2000" dirty="0" smtClean="0"/>
              <a:t>26% </a:t>
            </a:r>
            <a:r>
              <a:rPr lang="en-CA" sz="2000" dirty="0"/>
              <a:t>of total </a:t>
            </a:r>
            <a:r>
              <a:rPr lang="en-CA" sz="2000" dirty="0" smtClean="0"/>
              <a:t>visits</a:t>
            </a:r>
          </a:p>
          <a:p>
            <a:pPr eaLnBrk="1" hangingPunct="1">
              <a:lnSpc>
                <a:spcPct val="90000"/>
              </a:lnSpc>
              <a:spcAft>
                <a:spcPct val="50000"/>
              </a:spcAft>
            </a:pPr>
            <a:r>
              <a:rPr lang="en-CA" sz="2000" dirty="0"/>
              <a:t>The largest proportion of trips occur in the summer months with </a:t>
            </a:r>
            <a:r>
              <a:rPr lang="en-CA" sz="2000" dirty="0" smtClean="0"/>
              <a:t>63% </a:t>
            </a:r>
            <a:r>
              <a:rPr lang="en-CA" sz="2000" dirty="0"/>
              <a:t>of Theme Park trips taking place in Jul-Sep versus </a:t>
            </a:r>
            <a:r>
              <a:rPr lang="en-CA" sz="2000" dirty="0" smtClean="0"/>
              <a:t>31% </a:t>
            </a:r>
            <a:r>
              <a:rPr lang="en-CA" sz="2000" dirty="0"/>
              <a:t>of total trips</a:t>
            </a:r>
          </a:p>
          <a:p>
            <a:pPr eaLnBrk="1" hangingPunct="1">
              <a:lnSpc>
                <a:spcPct val="90000"/>
              </a:lnSpc>
              <a:spcAft>
                <a:spcPct val="50000"/>
              </a:spcAft>
            </a:pPr>
            <a:r>
              <a:rPr lang="en-CA" sz="2000" dirty="0" smtClean="0"/>
              <a:t>57% </a:t>
            </a:r>
            <a:r>
              <a:rPr lang="en-CA" sz="2000" dirty="0"/>
              <a:t>of </a:t>
            </a:r>
            <a:r>
              <a:rPr lang="en-CA" sz="2000" dirty="0" smtClean="0"/>
              <a:t>Theme Park </a:t>
            </a:r>
            <a:r>
              <a:rPr lang="en-CA" sz="2000" dirty="0"/>
              <a:t>visits were among groups of 3 or more people compared to </a:t>
            </a:r>
            <a:r>
              <a:rPr lang="en-CA" sz="2000" dirty="0" smtClean="0"/>
              <a:t>24% </a:t>
            </a:r>
            <a:r>
              <a:rPr lang="en-CA" sz="2000" dirty="0"/>
              <a:t>of total </a:t>
            </a:r>
            <a:r>
              <a:rPr lang="en-CA" sz="2000" dirty="0" smtClean="0"/>
              <a:t>visits. 40% </a:t>
            </a:r>
            <a:r>
              <a:rPr lang="en-CA" sz="2000" dirty="0"/>
              <a:t>of </a:t>
            </a:r>
            <a:r>
              <a:rPr lang="en-CA" sz="2000" dirty="0" smtClean="0"/>
              <a:t>Theme Park </a:t>
            </a:r>
            <a:r>
              <a:rPr lang="en-CA" sz="2000" dirty="0"/>
              <a:t>visits included children versus </a:t>
            </a:r>
            <a:r>
              <a:rPr lang="en-CA" sz="2000" dirty="0" smtClean="0"/>
              <a:t>12% </a:t>
            </a:r>
            <a:r>
              <a:rPr lang="en-CA" sz="2000" dirty="0"/>
              <a:t>of total </a:t>
            </a:r>
            <a:r>
              <a:rPr lang="en-CA" sz="2000" dirty="0" smtClean="0"/>
              <a:t>visits</a:t>
            </a:r>
          </a:p>
          <a:p>
            <a:pPr eaLnBrk="1" hangingPunct="1">
              <a:lnSpc>
                <a:spcPct val="90000"/>
              </a:lnSpc>
              <a:spcAft>
                <a:spcPct val="50000"/>
              </a:spcAft>
            </a:pPr>
            <a:r>
              <a:rPr lang="en-CA" sz="2000" dirty="0" smtClean="0"/>
              <a:t>33% </a:t>
            </a:r>
            <a:r>
              <a:rPr lang="en-CA" sz="2000" dirty="0"/>
              <a:t>of Canadian </a:t>
            </a:r>
            <a:r>
              <a:rPr lang="en-CA" sz="2000" dirty="0" smtClean="0"/>
              <a:t>Theme Park </a:t>
            </a:r>
            <a:r>
              <a:rPr lang="en-CA" sz="2000" dirty="0"/>
              <a:t>visitors in Ontario had an household income greater than $100,000 compared to </a:t>
            </a:r>
            <a:r>
              <a:rPr lang="en-CA" sz="2000" dirty="0" smtClean="0"/>
              <a:t>36% </a:t>
            </a:r>
            <a:r>
              <a:rPr lang="en-CA" sz="2000" dirty="0"/>
              <a:t>of total visitors</a:t>
            </a:r>
          </a:p>
          <a:p>
            <a:pPr eaLnBrk="1" hangingPunct="1">
              <a:lnSpc>
                <a:spcPct val="90000"/>
              </a:lnSpc>
              <a:spcAft>
                <a:spcPct val="50000"/>
              </a:spcAft>
            </a:pPr>
            <a:r>
              <a:rPr lang="en-CA" sz="2000" dirty="0"/>
              <a:t>32% of Canadian Theme Park visitors in Ontario had a university degree similar to total </a:t>
            </a:r>
            <a:r>
              <a:rPr lang="en-CA" sz="2000" dirty="0" smtClean="0"/>
              <a:t>visits</a:t>
            </a: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p:txBody>
      </p:sp>
      <p:sp>
        <p:nvSpPr>
          <p:cNvPr id="36868"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6F00DB5-3422-492A-8704-19535A9D2391}" type="slidenum">
              <a:rPr lang="en-CA" smtClean="0">
                <a:solidFill>
                  <a:srgbClr val="660033"/>
                </a:solidFill>
              </a:rPr>
              <a:pPr eaLnBrk="1" hangingPunct="1"/>
              <a:t>24</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84225"/>
            <a:ext cx="8229600" cy="685800"/>
          </a:xfrm>
          <a:noFill/>
        </p:spPr>
        <p:txBody>
          <a:bodyPr/>
          <a:lstStyle/>
          <a:p>
            <a:pPr eaLnBrk="1" hangingPunct="1"/>
            <a:r>
              <a:rPr lang="en-CA" sz="2800" b="1" dirty="0" smtClean="0"/>
              <a:t>Visits and Spending</a:t>
            </a:r>
          </a:p>
        </p:txBody>
      </p:sp>
      <p:sp>
        <p:nvSpPr>
          <p:cNvPr id="18435" name="Rectangle 3"/>
          <p:cNvSpPr>
            <a:spLocks noGrp="1" noChangeArrowheads="1"/>
          </p:cNvSpPr>
          <p:nvPr>
            <p:ph type="body" sz="half" idx="2"/>
          </p:nvPr>
        </p:nvSpPr>
        <p:spPr>
          <a:xfrm>
            <a:off x="228600" y="4173538"/>
            <a:ext cx="8686800" cy="1693862"/>
          </a:xfrm>
        </p:spPr>
        <p:txBody>
          <a:bodyPr/>
          <a:lstStyle/>
          <a:p>
            <a:pPr eaLnBrk="1" hangingPunct="1">
              <a:lnSpc>
                <a:spcPct val="90000"/>
              </a:lnSpc>
            </a:pPr>
            <a:r>
              <a:rPr lang="en-CA" sz="1600" dirty="0" smtClean="0"/>
              <a:t>In 2015, there were 1.7 million Theme Park visits in Ontario, representing 1.2% of total visits in Ontario </a:t>
            </a:r>
          </a:p>
          <a:p>
            <a:pPr eaLnBrk="1" hangingPunct="1">
              <a:lnSpc>
                <a:spcPct val="90000"/>
              </a:lnSpc>
            </a:pPr>
            <a:r>
              <a:rPr lang="en-CA" sz="1600" dirty="0" smtClean="0"/>
              <a:t>Theme Park visitors spent $926 million, accounting for 3.6% of total visitor spending in Ontario</a:t>
            </a:r>
          </a:p>
          <a:p>
            <a:pPr eaLnBrk="1" hangingPunct="1">
              <a:lnSpc>
                <a:spcPct val="90000"/>
              </a:lnSpc>
              <a:buFontTx/>
              <a:buNone/>
            </a:pPr>
            <a:endParaRPr lang="en-CA" sz="1600" dirty="0" smtClean="0"/>
          </a:p>
          <a:p>
            <a:pPr eaLnBrk="1" hangingPunct="1">
              <a:lnSpc>
                <a:spcPct val="90000"/>
              </a:lnSpc>
              <a:spcBef>
                <a:spcPct val="50000"/>
              </a:spcBef>
            </a:pPr>
            <a:endParaRPr lang="en-CA" sz="2800" dirty="0" smtClean="0"/>
          </a:p>
        </p:txBody>
      </p:sp>
      <p:graphicFrame>
        <p:nvGraphicFramePr>
          <p:cNvPr id="471069" name="Group 29"/>
          <p:cNvGraphicFramePr>
            <a:graphicFrameLocks noGrp="1"/>
          </p:cNvGraphicFramePr>
          <p:nvPr>
            <p:ph sz="half" idx="1"/>
            <p:extLst>
              <p:ext uri="{D42A27DB-BD31-4B8C-83A1-F6EECF244321}">
                <p14:modId xmlns:p14="http://schemas.microsoft.com/office/powerpoint/2010/main" val="3264559424"/>
              </p:ext>
            </p:extLst>
          </p:nvPr>
        </p:nvGraphicFramePr>
        <p:xfrm>
          <a:off x="457200" y="1627188"/>
          <a:ext cx="8229600" cy="2049464"/>
        </p:xfrm>
        <a:graphic>
          <a:graphicData uri="http://schemas.openxmlformats.org/drawingml/2006/table">
            <a:tbl>
              <a:tblPr/>
              <a:tblGrid>
                <a:gridCol w="3100388"/>
                <a:gridCol w="2386012"/>
                <a:gridCol w="2743200"/>
              </a:tblGrid>
              <a:tr h="5607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Region</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(millions)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Visitor Spending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 billions)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5027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400" b="1" i="0" u="none" strike="noStrike">
                          <a:solidFill>
                            <a:srgbClr val="000000"/>
                          </a:solidFill>
                          <a:effectLst/>
                          <a:latin typeface="Arial"/>
                        </a:rPr>
                        <a:t>141.9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400" b="1" i="0" u="none" strike="noStrike">
                          <a:solidFill>
                            <a:srgbClr val="000000"/>
                          </a:solidFill>
                          <a:effectLst/>
                          <a:latin typeface="Arial"/>
                        </a:rPr>
                        <a:t>25.4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678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Theme Park</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400" b="1" i="0" u="none" strike="noStrike">
                          <a:solidFill>
                            <a:srgbClr val="000000"/>
                          </a:solidFill>
                          <a:effectLst/>
                          <a:latin typeface="Arial"/>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400" b="1" i="0" u="none" strike="noStrike">
                          <a:solidFill>
                            <a:srgbClr val="000000"/>
                          </a:solidFill>
                          <a:effectLst/>
                          <a:latin typeface="Arial"/>
                        </a:rPr>
                        <a:t>0.9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51807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400" b="1" i="0" u="none" strike="noStrike" cap="none" normalizeH="0" baseline="0" dirty="0" smtClean="0">
                          <a:ln>
                            <a:noFill/>
                          </a:ln>
                          <a:solidFill>
                            <a:schemeClr val="tx1"/>
                          </a:solidFill>
                          <a:effectLst/>
                          <a:latin typeface="Arial" charset="0"/>
                        </a:rPr>
                        <a:t>Ontario Theme Park proportion of  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400" b="1" i="0" u="none" strike="noStrike">
                          <a:solidFill>
                            <a:srgbClr val="000000"/>
                          </a:solidFill>
                          <a:effectLst/>
                          <a:latin typeface="Arial"/>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400" b="1" i="0" u="none" strike="noStrike" dirty="0">
                          <a:solidFill>
                            <a:srgbClr val="000000"/>
                          </a:solidFill>
                          <a:effectLst/>
                          <a:latin typeface="Arial"/>
                        </a:rPr>
                        <a:t>3.6%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8459"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27AB561-7936-40F8-A66F-B5133F1B2B75}" type="slidenum">
              <a:rPr lang="en-CA" smtClean="0">
                <a:solidFill>
                  <a:srgbClr val="660033"/>
                </a:solidFill>
              </a:rPr>
              <a:pPr eaLnBrk="1" hangingPunct="1"/>
              <a:t>3</a:t>
            </a:fld>
            <a:endParaRPr lang="en-CA" smtClean="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Theme Park and Total Visits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smtClean="0"/>
              <a:t>Ontario residents accounted for the majority of Theme Park (70%) and total (86%) visits </a:t>
            </a:r>
          </a:p>
          <a:p>
            <a:pPr eaLnBrk="1" hangingPunct="1">
              <a:lnSpc>
                <a:spcPct val="80000"/>
              </a:lnSpc>
              <a:spcBef>
                <a:spcPct val="50000"/>
              </a:spcBef>
            </a:pPr>
            <a:r>
              <a:rPr lang="en-CA" sz="1600" dirty="0" smtClean="0"/>
              <a:t>U.S. visitors accounted for 5% of Theme Park visits compared to 8% of total visits </a:t>
            </a:r>
          </a:p>
          <a:p>
            <a:pPr eaLnBrk="1" hangingPunct="1">
              <a:lnSpc>
                <a:spcPct val="80000"/>
              </a:lnSpc>
              <a:spcBef>
                <a:spcPct val="50000"/>
              </a:spcBef>
            </a:pPr>
            <a:r>
              <a:rPr lang="en-CA" sz="1600" dirty="0" smtClean="0"/>
              <a:t>Visitors from Other Canada comprised 14% of Theme Park visits and 5% of total visits</a:t>
            </a:r>
          </a:p>
          <a:p>
            <a:pPr eaLnBrk="1" hangingPunct="1">
              <a:lnSpc>
                <a:spcPct val="80000"/>
              </a:lnSpc>
              <a:spcBef>
                <a:spcPct val="50000"/>
              </a:spcBef>
            </a:pPr>
            <a:r>
              <a:rPr lang="en-CA" sz="1600" dirty="0" smtClean="0"/>
              <a:t>Overseas visitors accounted for 11% of Theme Park visits and 2% of total visits</a:t>
            </a:r>
            <a:endParaRPr lang="en-CA" sz="900" i="1" dirty="0" smtClean="0"/>
          </a:p>
          <a:p>
            <a:pPr eaLnBrk="1" hangingPunct="1">
              <a:lnSpc>
                <a:spcPct val="80000"/>
              </a:lnSpc>
            </a:pPr>
            <a:endParaRPr lang="en-CA" sz="1000" dirty="0" smtClean="0"/>
          </a:p>
        </p:txBody>
      </p:sp>
      <p:graphicFrame>
        <p:nvGraphicFramePr>
          <p:cNvPr id="473121" name="Group 33"/>
          <p:cNvGraphicFramePr>
            <a:graphicFrameLocks noGrp="1"/>
          </p:cNvGraphicFramePr>
          <p:nvPr>
            <p:extLst>
              <p:ext uri="{D42A27DB-BD31-4B8C-83A1-F6EECF244321}">
                <p14:modId xmlns:p14="http://schemas.microsoft.com/office/powerpoint/2010/main" val="3728453122"/>
              </p:ext>
            </p:extLst>
          </p:nvPr>
        </p:nvGraphicFramePr>
        <p:xfrm>
          <a:off x="6248400" y="1828800"/>
          <a:ext cx="2441575" cy="1554180"/>
        </p:xfrm>
        <a:graphic>
          <a:graphicData uri="http://schemas.openxmlformats.org/drawingml/2006/table">
            <a:tbl>
              <a:tblPr/>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Theme Park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Visit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82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59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305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a:solidFill>
                            <a:srgbClr val="000000"/>
                          </a:solidFill>
                          <a:effectLst/>
                          <a:latin typeface="Arial"/>
                        </a:rPr>
                        <a:t>616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4</a:t>
            </a:fld>
            <a:endParaRPr lang="en-CA" smtClean="0">
              <a:solidFill>
                <a:srgbClr val="660033"/>
              </a:solidFill>
            </a:endParaRPr>
          </a:p>
        </p:txBody>
      </p:sp>
      <p:graphicFrame>
        <p:nvGraphicFramePr>
          <p:cNvPr id="2" name="Object 4"/>
          <p:cNvGraphicFramePr>
            <a:graphicFrameLocks noGrp="1" noChangeAspect="1"/>
          </p:cNvGraphicFramePr>
          <p:nvPr>
            <p:extLst>
              <p:ext uri="{D42A27DB-BD31-4B8C-83A1-F6EECF244321}">
                <p14:modId xmlns:p14="http://schemas.microsoft.com/office/powerpoint/2010/main" val="2502007079"/>
              </p:ext>
            </p:extLst>
          </p:nvPr>
        </p:nvGraphicFramePr>
        <p:xfrm>
          <a:off x="60325" y="1498600"/>
          <a:ext cx="3184525" cy="29257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graphicFrame>
        <p:nvGraphicFramePr>
          <p:cNvPr id="9" name="Object 3" descr="Visits by Origin" title="Visits by Origin"/>
          <p:cNvGraphicFramePr>
            <a:graphicFrameLocks noGrp="1" noChangeAspect="1"/>
          </p:cNvGraphicFramePr>
          <p:nvPr>
            <p:ph sz="half" idx="1"/>
            <p:extLst>
              <p:ext uri="{D42A27DB-BD31-4B8C-83A1-F6EECF244321}">
                <p14:modId xmlns:p14="http://schemas.microsoft.com/office/powerpoint/2010/main" val="1527694492"/>
              </p:ext>
            </p:extLst>
          </p:nvPr>
        </p:nvGraphicFramePr>
        <p:xfrm>
          <a:off x="2895600" y="1371600"/>
          <a:ext cx="3402013" cy="31257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Theme Park and Total Spending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a:t>Ontario residents accounted for the </a:t>
            </a:r>
            <a:r>
              <a:rPr lang="en-CA" sz="1600" dirty="0" smtClean="0"/>
              <a:t>40% of Theme Park and 55% of total  spending </a:t>
            </a:r>
            <a:endParaRPr lang="en-CA" sz="1600" dirty="0"/>
          </a:p>
          <a:p>
            <a:pPr eaLnBrk="1" hangingPunct="1">
              <a:lnSpc>
                <a:spcPct val="80000"/>
              </a:lnSpc>
              <a:spcBef>
                <a:spcPct val="50000"/>
              </a:spcBef>
            </a:pPr>
            <a:r>
              <a:rPr lang="en-CA" sz="1600" dirty="0"/>
              <a:t>U.S. visitors accounted for </a:t>
            </a:r>
            <a:r>
              <a:rPr lang="en-CA" sz="1600" dirty="0" smtClean="0"/>
              <a:t>6% </a:t>
            </a:r>
            <a:r>
              <a:rPr lang="en-CA" sz="1600" dirty="0"/>
              <a:t>of </a:t>
            </a:r>
            <a:r>
              <a:rPr lang="en-CA" sz="1600" dirty="0" smtClean="0"/>
              <a:t>Theme Park spending </a:t>
            </a:r>
            <a:r>
              <a:rPr lang="en-CA" sz="1600" dirty="0"/>
              <a:t>compared to </a:t>
            </a:r>
            <a:r>
              <a:rPr lang="en-CA" sz="1600" dirty="0" smtClean="0"/>
              <a:t>14% </a:t>
            </a:r>
            <a:r>
              <a:rPr lang="en-CA" sz="1600" dirty="0"/>
              <a:t>of total </a:t>
            </a:r>
            <a:r>
              <a:rPr lang="en-CA" sz="1600" dirty="0" smtClean="0"/>
              <a:t>spending  </a:t>
            </a:r>
            <a:endParaRPr lang="en-CA" sz="1600" dirty="0"/>
          </a:p>
          <a:p>
            <a:pPr eaLnBrk="1" hangingPunct="1">
              <a:lnSpc>
                <a:spcPct val="80000"/>
              </a:lnSpc>
              <a:spcBef>
                <a:spcPct val="50000"/>
              </a:spcBef>
            </a:pPr>
            <a:r>
              <a:rPr lang="en-CA" sz="1600" dirty="0"/>
              <a:t>Visitors from Other Canada comprised </a:t>
            </a:r>
            <a:r>
              <a:rPr lang="en-CA" sz="1600" dirty="0" smtClean="0"/>
              <a:t>16% </a:t>
            </a:r>
            <a:r>
              <a:rPr lang="en-CA" sz="1600" dirty="0"/>
              <a:t>of </a:t>
            </a:r>
            <a:r>
              <a:rPr lang="en-CA" sz="1600" dirty="0" smtClean="0"/>
              <a:t>Theme Park spending </a:t>
            </a:r>
            <a:r>
              <a:rPr lang="en-CA" sz="1600" dirty="0"/>
              <a:t>and </a:t>
            </a:r>
            <a:r>
              <a:rPr lang="en-CA" sz="1600" dirty="0" smtClean="0"/>
              <a:t>9% </a:t>
            </a:r>
            <a:r>
              <a:rPr lang="en-CA" sz="1600" dirty="0"/>
              <a:t>of total </a:t>
            </a:r>
            <a:r>
              <a:rPr lang="en-CA" sz="1600" dirty="0" smtClean="0"/>
              <a:t>spending</a:t>
            </a:r>
            <a:endParaRPr lang="en-CA" sz="1600" dirty="0"/>
          </a:p>
          <a:p>
            <a:pPr eaLnBrk="1" hangingPunct="1">
              <a:lnSpc>
                <a:spcPct val="80000"/>
              </a:lnSpc>
              <a:spcBef>
                <a:spcPct val="50000"/>
              </a:spcBef>
            </a:pPr>
            <a:r>
              <a:rPr lang="en-CA" sz="1600" dirty="0"/>
              <a:t>Overseas visitors accounted for </a:t>
            </a:r>
            <a:r>
              <a:rPr lang="en-CA" sz="1600" dirty="0" smtClean="0"/>
              <a:t>37% </a:t>
            </a:r>
            <a:r>
              <a:rPr lang="en-CA" sz="1600" dirty="0"/>
              <a:t>of </a:t>
            </a:r>
            <a:r>
              <a:rPr lang="en-CA" sz="1600" dirty="0" smtClean="0"/>
              <a:t>Theme Park spending </a:t>
            </a:r>
            <a:r>
              <a:rPr lang="en-CA" sz="1600" dirty="0"/>
              <a:t>and </a:t>
            </a:r>
            <a:r>
              <a:rPr lang="en-CA" sz="1600" dirty="0" smtClean="0"/>
              <a:t>22% </a:t>
            </a:r>
            <a:r>
              <a:rPr lang="en-CA" sz="1600" dirty="0"/>
              <a:t>of total </a:t>
            </a:r>
            <a:r>
              <a:rPr lang="en-CA" sz="1600" dirty="0" smtClean="0"/>
              <a:t>spending</a:t>
            </a:r>
            <a:endParaRPr lang="en-CA" sz="900" i="1" dirty="0"/>
          </a:p>
          <a:p>
            <a:pPr eaLnBrk="1" hangingPunct="1">
              <a:lnSpc>
                <a:spcPct val="80000"/>
              </a:lnSpc>
              <a:spcBef>
                <a:spcPct val="50000"/>
              </a:spcBef>
              <a:buFontTx/>
              <a:buNone/>
            </a:pPr>
            <a:endParaRPr lang="en-CA" sz="900" i="1" dirty="0" smtClean="0">
              <a:solidFill>
                <a:srgbClr val="FF0000"/>
              </a:solidFill>
            </a:endParaRPr>
          </a:p>
          <a:p>
            <a:pPr eaLnBrk="1" hangingPunct="1">
              <a:lnSpc>
                <a:spcPct val="80000"/>
              </a:lnSpc>
            </a:pPr>
            <a:endParaRPr lang="en-CA" sz="1000" dirty="0" smtClean="0">
              <a:solidFill>
                <a:srgbClr val="FF0000"/>
              </a:solidFill>
            </a:endParaRPr>
          </a:p>
        </p:txBody>
      </p:sp>
      <p:graphicFrame>
        <p:nvGraphicFramePr>
          <p:cNvPr id="473121" name="Group 33"/>
          <p:cNvGraphicFramePr>
            <a:graphicFrameLocks noGrp="1"/>
          </p:cNvGraphicFramePr>
          <p:nvPr>
            <p:extLst>
              <p:ext uri="{D42A27DB-BD31-4B8C-83A1-F6EECF244321}">
                <p14:modId xmlns:p14="http://schemas.microsoft.com/office/powerpoint/2010/main" val="1262694835"/>
              </p:ext>
            </p:extLst>
          </p:nvPr>
        </p:nvGraphicFramePr>
        <p:xfrm>
          <a:off x="6523038" y="1905000"/>
          <a:ext cx="2441575" cy="1554180"/>
        </p:xfrm>
        <a:graphic>
          <a:graphicData uri="http://schemas.openxmlformats.org/drawingml/2006/table">
            <a:tbl>
              <a:tblPr/>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Theme Park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Spending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73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43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a:solidFill>
                            <a:srgbClr val="000000"/>
                          </a:solidFill>
                          <a:effectLst/>
                          <a:latin typeface="Arial"/>
                        </a:rPr>
                        <a:t>182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200" b="0" i="0" u="none" strike="noStrike" dirty="0">
                          <a:solidFill>
                            <a:srgbClr val="000000"/>
                          </a:solidFill>
                          <a:effectLst/>
                          <a:latin typeface="Arial"/>
                        </a:rPr>
                        <a:t>173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5</a:t>
            </a:fld>
            <a:endParaRPr lang="en-CA" smtClean="0">
              <a:solidFill>
                <a:srgbClr val="660033"/>
              </a:solidFill>
            </a:endParaRPr>
          </a:p>
        </p:txBody>
      </p:sp>
      <p:graphicFrame>
        <p:nvGraphicFramePr>
          <p:cNvPr id="3" name="Object 6"/>
          <p:cNvGraphicFramePr>
            <a:graphicFrameLocks noGrp="1" noChangeAspect="1"/>
          </p:cNvGraphicFramePr>
          <p:nvPr>
            <p:extLst>
              <p:ext uri="{D42A27DB-BD31-4B8C-83A1-F6EECF244321}">
                <p14:modId xmlns:p14="http://schemas.microsoft.com/office/powerpoint/2010/main" val="3802758116"/>
              </p:ext>
            </p:extLst>
          </p:nvPr>
        </p:nvGraphicFramePr>
        <p:xfrm>
          <a:off x="457200" y="1143000"/>
          <a:ext cx="3530600" cy="322421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9" name="Object 6" descr="Visitor Spending by Origin" title="Visitor Spending by Origin"/>
          <p:cNvGraphicFramePr>
            <a:graphicFrameLocks noGrp="1" noChangeAspect="1"/>
          </p:cNvGraphicFramePr>
          <p:nvPr>
            <p:ph sz="half" idx="2"/>
            <p:extLst>
              <p:ext uri="{D42A27DB-BD31-4B8C-83A1-F6EECF244321}">
                <p14:modId xmlns:p14="http://schemas.microsoft.com/office/powerpoint/2010/main" val="939582010"/>
              </p:ext>
            </p:extLst>
          </p:nvPr>
        </p:nvGraphicFramePr>
        <p:xfrm>
          <a:off x="3352800" y="1295400"/>
          <a:ext cx="3416300" cy="31194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2722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0" y="10668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Ontario Theme Park Visitors by Region of Residence</a:t>
            </a:r>
          </a:p>
        </p:txBody>
      </p:sp>
      <p:sp>
        <p:nvSpPr>
          <p:cNvPr id="34819" name="Rectangle 3"/>
          <p:cNvSpPr>
            <a:spLocks noGrp="1" noChangeArrowheads="1"/>
          </p:cNvSpPr>
          <p:nvPr>
            <p:ph type="body" sz="half" idx="2"/>
          </p:nvPr>
        </p:nvSpPr>
        <p:spPr bwMode="auto">
          <a:xfrm>
            <a:off x="277813" y="4962525"/>
            <a:ext cx="7037387" cy="1219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0" indent="0" eaLnBrk="1" hangingPunct="1">
              <a:lnSpc>
                <a:spcPct val="80000"/>
              </a:lnSpc>
              <a:defRPr/>
            </a:pPr>
            <a:r>
              <a:rPr lang="en-CA" sz="1600" kern="1200" dirty="0" smtClean="0">
                <a:solidFill>
                  <a:srgbClr val="000000"/>
                </a:solidFill>
                <a:latin typeface="Arial" charset="0"/>
              </a:rPr>
              <a:t>21% Theme Park </a:t>
            </a:r>
            <a:r>
              <a:rPr lang="en-CA" sz="1600" kern="1200" dirty="0">
                <a:solidFill>
                  <a:srgbClr val="000000"/>
                </a:solidFill>
                <a:latin typeface="Arial" charset="0"/>
              </a:rPr>
              <a:t>visitors from Ontario are from Region </a:t>
            </a:r>
            <a:r>
              <a:rPr lang="en-CA" sz="1600" kern="1200" dirty="0" smtClean="0">
                <a:solidFill>
                  <a:srgbClr val="000000"/>
                </a:solidFill>
                <a:latin typeface="Arial" charset="0"/>
              </a:rPr>
              <a:t>5 compared to 22% of total visits, 18% </a:t>
            </a:r>
            <a:r>
              <a:rPr lang="en-CA" sz="1600" kern="1200" dirty="0">
                <a:solidFill>
                  <a:srgbClr val="000000"/>
                </a:solidFill>
                <a:latin typeface="Arial" charset="0"/>
              </a:rPr>
              <a:t>from Region </a:t>
            </a:r>
            <a:r>
              <a:rPr lang="en-CA" sz="1600" kern="1200" dirty="0" smtClean="0">
                <a:solidFill>
                  <a:srgbClr val="000000"/>
                </a:solidFill>
                <a:latin typeface="Arial" charset="0"/>
              </a:rPr>
              <a:t>3 (11% total visits), </a:t>
            </a:r>
            <a:r>
              <a:rPr lang="en-CA" sz="1600" kern="1200" dirty="0">
                <a:solidFill>
                  <a:srgbClr val="000000"/>
                </a:solidFill>
                <a:latin typeface="Arial" charset="0"/>
              </a:rPr>
              <a:t>and </a:t>
            </a:r>
            <a:r>
              <a:rPr lang="en-CA" sz="1600" kern="1200" dirty="0" smtClean="0">
                <a:solidFill>
                  <a:srgbClr val="000000"/>
                </a:solidFill>
                <a:latin typeface="Arial" charset="0"/>
              </a:rPr>
              <a:t>14% </a:t>
            </a:r>
            <a:r>
              <a:rPr lang="en-CA" sz="1600" kern="1200" dirty="0">
                <a:solidFill>
                  <a:srgbClr val="000000"/>
                </a:solidFill>
                <a:latin typeface="Arial" charset="0"/>
              </a:rPr>
              <a:t>from Region </a:t>
            </a:r>
            <a:r>
              <a:rPr lang="en-CA" sz="1600" kern="1200" dirty="0" smtClean="0">
                <a:solidFill>
                  <a:srgbClr val="000000"/>
                </a:solidFill>
                <a:latin typeface="Arial" charset="0"/>
              </a:rPr>
              <a:t>1 (12% total visits)</a:t>
            </a:r>
            <a:endParaRPr lang="en-CA" sz="1600" kern="1200" dirty="0">
              <a:solidFill>
                <a:srgbClr val="000000"/>
              </a:solidFill>
              <a:latin typeface="Arial" charset="0"/>
            </a:endParaRPr>
          </a:p>
          <a:p>
            <a:pPr marL="0" lvl="0" indent="0" eaLnBrk="1" hangingPunct="1">
              <a:lnSpc>
                <a:spcPct val="80000"/>
              </a:lnSpc>
              <a:buNone/>
              <a:defRPr/>
            </a:pPr>
            <a:endParaRPr lang="en-CA" sz="800" kern="1200" dirty="0" smtClean="0">
              <a:solidFill>
                <a:srgbClr val="000000"/>
              </a:solidFill>
              <a:latin typeface="Arial" charset="0"/>
            </a:endParaRPr>
          </a:p>
          <a:p>
            <a:pPr marL="0" lvl="0" indent="0" eaLnBrk="1" hangingPunct="1">
              <a:lnSpc>
                <a:spcPct val="80000"/>
              </a:lnSpc>
              <a:buNone/>
              <a:defRPr/>
            </a:pPr>
            <a:r>
              <a:rPr lang="en-CA" sz="1600" kern="1200" dirty="0" smtClean="0">
                <a:solidFill>
                  <a:srgbClr val="000000"/>
                </a:solidFill>
                <a:latin typeface="Arial" charset="0"/>
              </a:rPr>
              <a:t>Note</a:t>
            </a:r>
            <a:r>
              <a:rPr lang="en-CA" sz="1600" kern="1200" dirty="0">
                <a:solidFill>
                  <a:srgbClr val="000000"/>
                </a:solidFill>
                <a:latin typeface="Arial" charset="0"/>
              </a:rPr>
              <a:t>: Ontario origin </a:t>
            </a:r>
            <a:r>
              <a:rPr lang="en-CA" sz="1600" kern="1200" dirty="0" smtClean="0">
                <a:solidFill>
                  <a:srgbClr val="000000"/>
                </a:solidFill>
                <a:latin typeface="Arial" charset="0"/>
              </a:rPr>
              <a:t>Theme Park </a:t>
            </a:r>
            <a:r>
              <a:rPr lang="en-CA" sz="1600" kern="1200" dirty="0">
                <a:solidFill>
                  <a:srgbClr val="000000"/>
                </a:solidFill>
                <a:latin typeface="Arial" charset="0"/>
              </a:rPr>
              <a:t>visitors represented </a:t>
            </a:r>
            <a:r>
              <a:rPr lang="en-CA" sz="1600" kern="1200" dirty="0" smtClean="0">
                <a:solidFill>
                  <a:srgbClr val="000000"/>
                </a:solidFill>
                <a:latin typeface="Arial" charset="0"/>
              </a:rPr>
              <a:t>70% </a:t>
            </a:r>
            <a:r>
              <a:rPr lang="en-CA" sz="1600" kern="1200" dirty="0">
                <a:solidFill>
                  <a:srgbClr val="000000"/>
                </a:solidFill>
                <a:latin typeface="Arial" charset="0"/>
              </a:rPr>
              <a:t>(</a:t>
            </a:r>
            <a:r>
              <a:rPr lang="en-CA" sz="1600" kern="1200" dirty="0" smtClean="0">
                <a:solidFill>
                  <a:srgbClr val="000000"/>
                </a:solidFill>
                <a:latin typeface="Arial" charset="0"/>
              </a:rPr>
              <a:t>1.2 </a:t>
            </a:r>
            <a:r>
              <a:rPr lang="en-CA" sz="1600" kern="1200" dirty="0">
                <a:solidFill>
                  <a:srgbClr val="000000"/>
                </a:solidFill>
                <a:latin typeface="Arial" charset="0"/>
              </a:rPr>
              <a:t>M) of </a:t>
            </a:r>
            <a:r>
              <a:rPr lang="en-CA" sz="1600" kern="1200" dirty="0" smtClean="0">
                <a:solidFill>
                  <a:srgbClr val="000000"/>
                </a:solidFill>
                <a:latin typeface="Arial" charset="0"/>
              </a:rPr>
              <a:t>visits </a:t>
            </a:r>
            <a:r>
              <a:rPr lang="en-CA" sz="1600" kern="1200" dirty="0">
                <a:solidFill>
                  <a:srgbClr val="000000"/>
                </a:solidFill>
                <a:latin typeface="Arial" charset="0"/>
              </a:rPr>
              <a:t>and </a:t>
            </a:r>
            <a:r>
              <a:rPr lang="en-CA" sz="1600" kern="1200" dirty="0" smtClean="0">
                <a:solidFill>
                  <a:srgbClr val="000000"/>
                </a:solidFill>
                <a:latin typeface="Arial" charset="0"/>
              </a:rPr>
              <a:t>40% ($370 </a:t>
            </a:r>
            <a:r>
              <a:rPr lang="en-CA" sz="1600" kern="1200" dirty="0">
                <a:solidFill>
                  <a:srgbClr val="000000"/>
                </a:solidFill>
                <a:latin typeface="Arial" charset="0"/>
              </a:rPr>
              <a:t>M) of visitor spending</a:t>
            </a:r>
            <a:endParaRPr lang="en-CA" sz="1600" i="1" kern="1200" dirty="0">
              <a:solidFill>
                <a:srgbClr val="000000"/>
              </a:solidFill>
              <a:latin typeface="Arial" charset="0"/>
            </a:endParaRPr>
          </a:p>
          <a:p>
            <a:pPr>
              <a:spcBef>
                <a:spcPct val="50000"/>
              </a:spcBef>
              <a:buFontTx/>
              <a:buNone/>
              <a:defRPr/>
            </a:pPr>
            <a:endParaRPr lang="en-CA" sz="1000" i="1" dirty="0" smtClean="0"/>
          </a:p>
        </p:txBody>
      </p:sp>
      <p:graphicFrame>
        <p:nvGraphicFramePr>
          <p:cNvPr id="2" name="Object 4"/>
          <p:cNvGraphicFramePr>
            <a:graphicFrameLocks noGrp="1" noChangeAspect="1"/>
          </p:cNvGraphicFramePr>
          <p:nvPr>
            <p:ph sz="half" idx="1"/>
            <p:extLst>
              <p:ext uri="{D42A27DB-BD31-4B8C-83A1-F6EECF244321}">
                <p14:modId xmlns:p14="http://schemas.microsoft.com/office/powerpoint/2010/main" val="3342002975"/>
              </p:ext>
            </p:extLst>
          </p:nvPr>
        </p:nvGraphicFramePr>
        <p:xfrm>
          <a:off x="-609600" y="1676400"/>
          <a:ext cx="7831138" cy="3136900"/>
        </p:xfrm>
        <a:graphic>
          <a:graphicData uri="http://schemas.openxmlformats.org/drawingml/2006/chart">
            <c:chart xmlns:c="http://schemas.openxmlformats.org/drawingml/2006/chart" xmlns:r="http://schemas.openxmlformats.org/officeDocument/2006/relationships" r:id="rId2"/>
          </a:graphicData>
        </a:graphic>
      </p:graphicFrame>
      <p:sp>
        <p:nvSpPr>
          <p:cNvPr id="3482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23FFB53-CD79-4A02-A963-987A6413FE49}" type="slidenum">
              <a:rPr lang="en-CA" sz="1000">
                <a:solidFill>
                  <a:srgbClr val="660033"/>
                </a:solidFill>
              </a:rPr>
              <a:pPr algn="r" eaLnBrk="1" hangingPunct="1"/>
              <a:t>6</a:t>
            </a:fld>
            <a:endParaRPr lang="en-CA" sz="1000">
              <a:solidFill>
                <a:srgbClr val="660033"/>
              </a:solidFill>
            </a:endParaRPr>
          </a:p>
        </p:txBody>
      </p:sp>
      <p:sp>
        <p:nvSpPr>
          <p:cNvPr id="8"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7" name="Group 33"/>
          <p:cNvGraphicFramePr>
            <a:graphicFrameLocks noGrp="1"/>
          </p:cNvGraphicFramePr>
          <p:nvPr>
            <p:extLst>
              <p:ext uri="{D42A27DB-BD31-4B8C-83A1-F6EECF244321}">
                <p14:modId xmlns:p14="http://schemas.microsoft.com/office/powerpoint/2010/main" val="2144038934"/>
              </p:ext>
            </p:extLst>
          </p:nvPr>
        </p:nvGraphicFramePr>
        <p:xfrm>
          <a:off x="7391400" y="1524000"/>
          <a:ext cx="1524000" cy="3717720"/>
        </p:xfrm>
        <a:graphic>
          <a:graphicData uri="http://schemas.openxmlformats.org/drawingml/2006/table">
            <a:tbl>
              <a:tblPr/>
              <a:tblGrid>
                <a:gridCol w="685800"/>
                <a:gridCol w="838200"/>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Theme Park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Visits from Ontario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123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71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166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106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98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84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46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76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134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96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89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a:solidFill>
                            <a:srgbClr val="000000"/>
                          </a:solidFill>
                          <a:effectLst/>
                          <a:latin typeface="Arial"/>
                        </a:rPr>
                        <a:t>22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CA" sz="1000" b="0" i="0" u="none" strike="noStrike" dirty="0">
                          <a:solidFill>
                            <a:srgbClr val="000000"/>
                          </a:solidFill>
                          <a:effectLst/>
                          <a:latin typeface="Arial"/>
                        </a:rPr>
                        <a:t>60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Tree>
    <p:extLst>
      <p:ext uri="{BB962C8B-B14F-4D97-AF65-F5344CB8AC3E}">
        <p14:creationId xmlns:p14="http://schemas.microsoft.com/office/powerpoint/2010/main" val="114562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437603"/>
            <a:ext cx="7480504" cy="3810000"/>
          </a:xfrm>
          <a:prstGeom prst="rect">
            <a:avLst/>
          </a:prstGeom>
        </p:spPr>
      </p:pic>
      <p:sp>
        <p:nvSpPr>
          <p:cNvPr id="16387" name="Rectangle 2"/>
          <p:cNvSpPr>
            <a:spLocks noGrp="1" noChangeArrowheads="1"/>
          </p:cNvSpPr>
          <p:nvPr>
            <p:ph type="title"/>
          </p:nvPr>
        </p:nvSpPr>
        <p:spPr bwMode="auto">
          <a:xfrm>
            <a:off x="76200" y="914400"/>
            <a:ext cx="8991600" cy="68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CA" sz="2400" b="1" dirty="0" smtClean="0"/>
              <a:t>Other Canada Theme Park Visitors by Province of Residence</a:t>
            </a:r>
          </a:p>
        </p:txBody>
      </p:sp>
      <p:sp>
        <p:nvSpPr>
          <p:cNvPr id="16392" name="TextBox 19"/>
          <p:cNvSpPr txBox="1">
            <a:spLocks noChangeArrowheads="1"/>
          </p:cNvSpPr>
          <p:nvPr/>
        </p:nvSpPr>
        <p:spPr bwMode="auto">
          <a:xfrm>
            <a:off x="5791200" y="3114273"/>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QC</a:t>
            </a:r>
            <a:endParaRPr lang="en-CA" sz="1100" b="1" dirty="0">
              <a:solidFill>
                <a:srgbClr val="000000"/>
              </a:solidFill>
              <a:cs typeface="Arial" charset="0"/>
            </a:endParaRPr>
          </a:p>
          <a:p>
            <a:pPr eaLnBrk="1" hangingPunct="1"/>
            <a:r>
              <a:rPr lang="en-CA" sz="1100" b="1" dirty="0" smtClean="0">
                <a:solidFill>
                  <a:srgbClr val="FF0000"/>
                </a:solidFill>
                <a:cs typeface="Arial" charset="0"/>
              </a:rPr>
              <a:t>67%</a:t>
            </a:r>
          </a:p>
          <a:p>
            <a:pPr eaLnBrk="1" hangingPunct="1"/>
            <a:r>
              <a:rPr lang="en-CA" sz="1100" b="1" dirty="0" smtClean="0">
                <a:solidFill>
                  <a:srgbClr val="0070C0"/>
                </a:solidFill>
                <a:cs typeface="Arial" charset="0"/>
              </a:rPr>
              <a:t>(66%)</a:t>
            </a:r>
            <a:endParaRPr lang="en-CA" sz="1100" b="1" dirty="0">
              <a:solidFill>
                <a:srgbClr val="0070C0"/>
              </a:solidFill>
              <a:cs typeface="Arial" charset="0"/>
            </a:endParaRPr>
          </a:p>
        </p:txBody>
      </p:sp>
      <p:sp>
        <p:nvSpPr>
          <p:cNvPr id="16393" name="TextBox 20"/>
          <p:cNvSpPr txBox="1">
            <a:spLocks noChangeArrowheads="1"/>
          </p:cNvSpPr>
          <p:nvPr/>
        </p:nvSpPr>
        <p:spPr bwMode="auto">
          <a:xfrm>
            <a:off x="2003158" y="2710450"/>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FFFFFF"/>
                </a:solidFill>
                <a:cs typeface="Arial" charset="0"/>
              </a:rPr>
              <a:t>AB</a:t>
            </a:r>
            <a:endParaRPr lang="en-CA" sz="1100" b="1" dirty="0">
              <a:solidFill>
                <a:srgbClr val="FFFFFF"/>
              </a:solidFill>
              <a:cs typeface="Arial" charset="0"/>
            </a:endParaRPr>
          </a:p>
          <a:p>
            <a:pPr eaLnBrk="1" hangingPunct="1"/>
            <a:r>
              <a:rPr lang="en-CA" sz="1100" b="1" dirty="0">
                <a:solidFill>
                  <a:srgbClr val="FF0000"/>
                </a:solidFill>
                <a:cs typeface="Arial" charset="0"/>
              </a:rPr>
              <a:t>8</a:t>
            </a:r>
            <a:r>
              <a:rPr lang="en-CA" sz="1100" b="1" dirty="0" smtClean="0">
                <a:solidFill>
                  <a:srgbClr val="FF0000"/>
                </a:solidFill>
                <a:cs typeface="Arial" charset="0"/>
              </a:rPr>
              <a:t>%</a:t>
            </a:r>
          </a:p>
          <a:p>
            <a:pPr eaLnBrk="1" hangingPunct="1"/>
            <a:r>
              <a:rPr lang="en-CA" sz="1100" b="1" dirty="0" smtClean="0">
                <a:solidFill>
                  <a:srgbClr val="0070C0"/>
                </a:solidFill>
                <a:cs typeface="Arial" charset="0"/>
              </a:rPr>
              <a:t>(7%)</a:t>
            </a:r>
            <a:endParaRPr lang="en-CA" sz="1100" b="1" dirty="0">
              <a:solidFill>
                <a:srgbClr val="0070C0"/>
              </a:solidFill>
              <a:cs typeface="Arial" charset="0"/>
            </a:endParaRPr>
          </a:p>
        </p:txBody>
      </p:sp>
      <p:sp>
        <p:nvSpPr>
          <p:cNvPr id="16394" name="TextBox 21"/>
          <p:cNvSpPr txBox="1">
            <a:spLocks noChangeArrowheads="1"/>
          </p:cNvSpPr>
          <p:nvPr/>
        </p:nvSpPr>
        <p:spPr bwMode="auto">
          <a:xfrm>
            <a:off x="2743200" y="2957883"/>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FFFFFF"/>
                </a:solidFill>
                <a:cs typeface="Arial" charset="0"/>
              </a:rPr>
              <a:t>SK</a:t>
            </a:r>
            <a:endParaRPr lang="en-CA" sz="1100" b="1" dirty="0">
              <a:solidFill>
                <a:srgbClr val="FFFFFF"/>
              </a:solidFill>
              <a:cs typeface="Arial" charset="0"/>
            </a:endParaRPr>
          </a:p>
          <a:p>
            <a:pPr eaLnBrk="1" hangingPunct="1"/>
            <a:r>
              <a:rPr lang="en-CA" sz="1100" b="1" dirty="0">
                <a:cs typeface="Arial" charset="0"/>
              </a:rPr>
              <a:t>5</a:t>
            </a:r>
            <a:r>
              <a:rPr lang="en-CA" sz="1100" b="1" dirty="0" smtClean="0">
                <a:cs typeface="Arial" charset="0"/>
              </a:rPr>
              <a:t>%</a:t>
            </a:r>
          </a:p>
          <a:p>
            <a:pPr eaLnBrk="1" hangingPunct="1"/>
            <a:r>
              <a:rPr lang="en-CA" sz="1100" b="1" dirty="0" smtClean="0">
                <a:solidFill>
                  <a:srgbClr val="0070C0"/>
                </a:solidFill>
                <a:cs typeface="Arial" charset="0"/>
              </a:rPr>
              <a:t>(2%)</a:t>
            </a:r>
            <a:endParaRPr lang="en-CA" sz="1100" b="1" dirty="0">
              <a:solidFill>
                <a:srgbClr val="0070C0"/>
              </a:solidFill>
              <a:cs typeface="Arial" charset="0"/>
            </a:endParaRPr>
          </a:p>
        </p:txBody>
      </p:sp>
      <p:sp>
        <p:nvSpPr>
          <p:cNvPr id="16395" name="TextBox 22"/>
          <p:cNvSpPr txBox="1">
            <a:spLocks noChangeArrowheads="1"/>
          </p:cNvSpPr>
          <p:nvPr/>
        </p:nvSpPr>
        <p:spPr bwMode="auto">
          <a:xfrm>
            <a:off x="1143000" y="2362200"/>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a:solidFill>
                  <a:srgbClr val="FFFFFF"/>
                </a:solidFill>
                <a:cs typeface="Arial" charset="0"/>
              </a:rPr>
              <a:t>BC</a:t>
            </a:r>
          </a:p>
          <a:p>
            <a:pPr eaLnBrk="1" hangingPunct="1"/>
            <a:r>
              <a:rPr lang="en-CA" sz="1100" b="1" dirty="0">
                <a:solidFill>
                  <a:srgbClr val="FF0000"/>
                </a:solidFill>
                <a:cs typeface="Arial" charset="0"/>
              </a:rPr>
              <a:t>7</a:t>
            </a:r>
            <a:r>
              <a:rPr lang="en-CA" sz="1100" b="1" dirty="0" smtClean="0">
                <a:solidFill>
                  <a:srgbClr val="FF0000"/>
                </a:solidFill>
                <a:cs typeface="Arial" charset="0"/>
              </a:rPr>
              <a:t>%</a:t>
            </a:r>
          </a:p>
          <a:p>
            <a:pPr eaLnBrk="1" hangingPunct="1"/>
            <a:r>
              <a:rPr lang="en-CA" sz="1100" b="1" dirty="0" smtClean="0">
                <a:solidFill>
                  <a:srgbClr val="FFFFFF"/>
                </a:solidFill>
                <a:cs typeface="Arial" charset="0"/>
              </a:rPr>
              <a:t>(7%)</a:t>
            </a:r>
            <a:endParaRPr lang="en-CA" sz="1100" b="1" dirty="0">
              <a:solidFill>
                <a:srgbClr val="FFFFFF"/>
              </a:solidFill>
              <a:cs typeface="Arial" charset="0"/>
            </a:endParaRPr>
          </a:p>
        </p:txBody>
      </p:sp>
      <p:sp>
        <p:nvSpPr>
          <p:cNvPr id="16396" name="TextBox 23"/>
          <p:cNvSpPr txBox="1">
            <a:spLocks noChangeArrowheads="1"/>
          </p:cNvSpPr>
          <p:nvPr/>
        </p:nvSpPr>
        <p:spPr bwMode="auto">
          <a:xfrm>
            <a:off x="3438896" y="2978665"/>
            <a:ext cx="60961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MB</a:t>
            </a:r>
            <a:endParaRPr lang="en-CA" sz="1100" b="1" dirty="0">
              <a:solidFill>
                <a:srgbClr val="000000"/>
              </a:solidFill>
              <a:cs typeface="Arial" charset="0"/>
            </a:endParaRPr>
          </a:p>
          <a:p>
            <a:pPr eaLnBrk="1" hangingPunct="1"/>
            <a:r>
              <a:rPr lang="en-CA" sz="1100" b="1" dirty="0">
                <a:solidFill>
                  <a:srgbClr val="FF0000"/>
                </a:solidFill>
                <a:cs typeface="Arial" charset="0"/>
              </a:rPr>
              <a:t>4</a:t>
            </a:r>
            <a:r>
              <a:rPr lang="en-CA" sz="1100" b="1" dirty="0" smtClean="0">
                <a:solidFill>
                  <a:srgbClr val="FF0000"/>
                </a:solidFill>
                <a:cs typeface="Arial" charset="0"/>
              </a:rPr>
              <a:t>%</a:t>
            </a:r>
          </a:p>
          <a:p>
            <a:pPr eaLnBrk="1" hangingPunct="1"/>
            <a:r>
              <a:rPr lang="en-CA" sz="1100" b="1" dirty="0" smtClean="0">
                <a:solidFill>
                  <a:srgbClr val="0070C0"/>
                </a:solidFill>
                <a:cs typeface="Arial" charset="0"/>
              </a:rPr>
              <a:t>(10%)</a:t>
            </a:r>
            <a:endParaRPr lang="en-CA" sz="1100" b="1" dirty="0">
              <a:solidFill>
                <a:srgbClr val="0070C0"/>
              </a:solidFill>
              <a:cs typeface="Arial" charset="0"/>
            </a:endParaRPr>
          </a:p>
        </p:txBody>
      </p:sp>
      <p:sp>
        <p:nvSpPr>
          <p:cNvPr id="16397" name="TextBox 24"/>
          <p:cNvSpPr txBox="1">
            <a:spLocks noChangeArrowheads="1"/>
          </p:cNvSpPr>
          <p:nvPr/>
        </p:nvSpPr>
        <p:spPr bwMode="auto">
          <a:xfrm>
            <a:off x="7848599" y="3429000"/>
            <a:ext cx="111601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r>
              <a:rPr lang="en-CA" sz="1100" b="1" dirty="0" smtClean="0">
                <a:solidFill>
                  <a:srgbClr val="000000"/>
                </a:solidFill>
                <a:cs typeface="Arial" charset="0"/>
              </a:rPr>
              <a:t>NL/NB/NS/PE</a:t>
            </a:r>
            <a:endParaRPr lang="en-CA" sz="1100" b="1" dirty="0">
              <a:solidFill>
                <a:srgbClr val="000000"/>
              </a:solidFill>
              <a:cs typeface="Arial" charset="0"/>
            </a:endParaRPr>
          </a:p>
          <a:p>
            <a:pPr eaLnBrk="1" hangingPunct="1"/>
            <a:r>
              <a:rPr lang="en-CA" sz="1100" b="1" dirty="0" smtClean="0">
                <a:solidFill>
                  <a:srgbClr val="FF0000"/>
                </a:solidFill>
                <a:cs typeface="Arial" charset="0"/>
              </a:rPr>
              <a:t>9%</a:t>
            </a:r>
          </a:p>
          <a:p>
            <a:pPr eaLnBrk="1" hangingPunct="1"/>
            <a:r>
              <a:rPr lang="en-CA" sz="1100" b="1" dirty="0" smtClean="0">
                <a:solidFill>
                  <a:srgbClr val="0070C0"/>
                </a:solidFill>
                <a:cs typeface="Arial" charset="0"/>
              </a:rPr>
              <a:t>(8%)</a:t>
            </a:r>
            <a:endParaRPr lang="en-CA" sz="1100" b="1" dirty="0">
              <a:solidFill>
                <a:srgbClr val="0070C0"/>
              </a:solidFill>
              <a:cs typeface="Arial" charset="0"/>
            </a:endParaRPr>
          </a:p>
        </p:txBody>
      </p:sp>
      <p:sp>
        <p:nvSpPr>
          <p:cNvPr id="2" name="Rectangle 3"/>
          <p:cNvSpPr>
            <a:spLocks noGrp="1" noChangeArrowheads="1"/>
          </p:cNvSpPr>
          <p:nvPr>
            <p:ph type="body" sz="half" idx="2"/>
          </p:nvPr>
        </p:nvSpPr>
        <p:spPr>
          <a:xfrm>
            <a:off x="152400" y="5257800"/>
            <a:ext cx="8991600" cy="1236663"/>
          </a:xfrm>
        </p:spPr>
        <p:txBody>
          <a:bodyPr/>
          <a:lstStyle/>
          <a:p>
            <a:pPr eaLnBrk="1" hangingPunct="1">
              <a:lnSpc>
                <a:spcPct val="80000"/>
              </a:lnSpc>
              <a:defRPr/>
            </a:pPr>
            <a:r>
              <a:rPr lang="en-CA" sz="1600" dirty="0" smtClean="0"/>
              <a:t>67% </a:t>
            </a:r>
            <a:r>
              <a:rPr lang="en-CA" sz="1600" dirty="0"/>
              <a:t>of Other Canada </a:t>
            </a:r>
            <a:r>
              <a:rPr lang="en-CA" sz="1600" dirty="0" smtClean="0"/>
              <a:t>Theme Park visitors </a:t>
            </a:r>
            <a:r>
              <a:rPr lang="en-CA" sz="1600" dirty="0"/>
              <a:t>came from Quebec with </a:t>
            </a:r>
            <a:r>
              <a:rPr lang="en-CA" sz="1600" dirty="0" smtClean="0"/>
              <a:t>39% </a:t>
            </a:r>
            <a:r>
              <a:rPr lang="en-CA" sz="1600" dirty="0"/>
              <a:t>from </a:t>
            </a:r>
            <a:r>
              <a:rPr lang="en-CA" sz="1600" dirty="0" smtClean="0"/>
              <a:t>Montreal, similar to total visits (Quebec 65%, Montreal 43%)</a:t>
            </a:r>
            <a:endParaRPr lang="en-CA" sz="1600" dirty="0"/>
          </a:p>
          <a:p>
            <a:pPr marL="0" indent="0" eaLnBrk="1" hangingPunct="1">
              <a:lnSpc>
                <a:spcPct val="80000"/>
              </a:lnSpc>
              <a:buFontTx/>
              <a:buNone/>
              <a:defRPr/>
            </a:pPr>
            <a:r>
              <a:rPr lang="en-CA" sz="1600" dirty="0" smtClean="0"/>
              <a:t>Note</a:t>
            </a:r>
            <a:r>
              <a:rPr lang="en-CA" sz="1600" dirty="0"/>
              <a:t>: Other Canada </a:t>
            </a:r>
            <a:r>
              <a:rPr lang="en-CA" sz="1600" dirty="0" smtClean="0"/>
              <a:t>Theme Park visitors represented 14% (233,000) </a:t>
            </a:r>
            <a:r>
              <a:rPr lang="en-CA" sz="1600" dirty="0"/>
              <a:t>of </a:t>
            </a:r>
            <a:r>
              <a:rPr lang="en-CA" sz="1600" dirty="0" smtClean="0"/>
              <a:t>visits </a:t>
            </a:r>
            <a:r>
              <a:rPr lang="en-CA" sz="1600" dirty="0"/>
              <a:t>and </a:t>
            </a:r>
            <a:r>
              <a:rPr lang="en-CA" sz="1600" dirty="0" smtClean="0"/>
              <a:t>16% ($153M) </a:t>
            </a:r>
            <a:r>
              <a:rPr lang="en-CA" sz="1600" dirty="0"/>
              <a:t>of visitor spending</a:t>
            </a:r>
            <a:endParaRPr lang="en-CA" sz="1600" i="1" dirty="0"/>
          </a:p>
        </p:txBody>
      </p:sp>
      <p:sp>
        <p:nvSpPr>
          <p:cNvPr id="14"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7</a:t>
            </a:fld>
            <a:endParaRPr lang="en-CA" sz="1000">
              <a:solidFill>
                <a:srgbClr val="660033"/>
              </a:solidFill>
            </a:endParaRPr>
          </a:p>
        </p:txBody>
      </p:sp>
      <p:sp>
        <p:nvSpPr>
          <p:cNvPr id="15"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4" name="TextBox 3"/>
          <p:cNvSpPr txBox="1"/>
          <p:nvPr/>
        </p:nvSpPr>
        <p:spPr>
          <a:xfrm>
            <a:off x="0" y="2590800"/>
            <a:ext cx="1143000" cy="630942"/>
          </a:xfrm>
          <a:prstGeom prst="rect">
            <a:avLst/>
          </a:prstGeom>
          <a:noFill/>
        </p:spPr>
        <p:txBody>
          <a:bodyPr wrap="square" rtlCol="0">
            <a:spAutoFit/>
          </a:bodyPr>
          <a:lstStyle/>
          <a:p>
            <a:r>
              <a:rPr lang="en-CA" sz="1000" b="1" dirty="0" smtClean="0">
                <a:solidFill>
                  <a:srgbClr val="FF0000"/>
                </a:solidFill>
              </a:rPr>
              <a:t>Theme Park visits</a:t>
            </a:r>
          </a:p>
          <a:p>
            <a:r>
              <a:rPr lang="en-CA" sz="1000" b="1" dirty="0" smtClean="0">
                <a:solidFill>
                  <a:srgbClr val="0070C0"/>
                </a:solidFill>
              </a:rPr>
              <a:t>(Total visits)</a:t>
            </a:r>
            <a:endParaRPr lang="en-US" sz="1000" b="1" dirty="0">
              <a:solidFill>
                <a:srgbClr val="0070C0"/>
              </a:solidFill>
            </a:endParaRPr>
          </a:p>
        </p:txBody>
      </p:sp>
    </p:spTree>
    <p:extLst>
      <p:ext uri="{BB962C8B-B14F-4D97-AF65-F5344CB8AC3E}">
        <p14:creationId xmlns:p14="http://schemas.microsoft.com/office/powerpoint/2010/main" val="3114082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370856"/>
            <a:ext cx="5936440" cy="3801791"/>
          </a:xfrm>
          <a:prstGeom prst="rect">
            <a:avLst/>
          </a:prstGeom>
        </p:spPr>
      </p:pic>
      <p:sp>
        <p:nvSpPr>
          <p:cNvPr id="17410" name="Rectangle 2"/>
          <p:cNvSpPr>
            <a:spLocks noGrp="1" noChangeArrowheads="1"/>
          </p:cNvSpPr>
          <p:nvPr>
            <p:ph type="title"/>
          </p:nvPr>
        </p:nvSpPr>
        <p:spPr bwMode="auto">
          <a:xfrm>
            <a:off x="41555" y="838200"/>
            <a:ext cx="9102445"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U.S. Theme Park Visitors by Region of Residence</a:t>
            </a:r>
          </a:p>
        </p:txBody>
      </p:sp>
      <p:sp>
        <p:nvSpPr>
          <p:cNvPr id="17411" name="Rectangle 3"/>
          <p:cNvSpPr>
            <a:spLocks noGrp="1" noChangeArrowheads="1"/>
          </p:cNvSpPr>
          <p:nvPr>
            <p:ph type="body" sz="half" idx="2"/>
          </p:nvPr>
        </p:nvSpPr>
        <p:spPr bwMode="auto">
          <a:xfrm>
            <a:off x="228600" y="5104121"/>
            <a:ext cx="8686800" cy="13144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CA" sz="1600" dirty="0" smtClean="0"/>
              <a:t>30% </a:t>
            </a:r>
            <a:r>
              <a:rPr lang="en-CA" sz="1600" dirty="0"/>
              <a:t>of U.S</a:t>
            </a:r>
            <a:r>
              <a:rPr lang="en-CA" sz="1600" dirty="0" smtClean="0"/>
              <a:t>. Theme Park </a:t>
            </a:r>
            <a:r>
              <a:rPr lang="en-CA" sz="1600" dirty="0"/>
              <a:t>visitors </a:t>
            </a:r>
            <a:r>
              <a:rPr lang="en-CA" sz="1600" dirty="0" smtClean="0"/>
              <a:t>came </a:t>
            </a:r>
            <a:r>
              <a:rPr lang="en-CA" sz="1600" dirty="0"/>
              <a:t>from </a:t>
            </a:r>
            <a:r>
              <a:rPr lang="en-CA" sz="1600" dirty="0" smtClean="0"/>
              <a:t>South Atlantic states 18% from South Central states</a:t>
            </a:r>
          </a:p>
          <a:p>
            <a:pPr marL="0" indent="0">
              <a:lnSpc>
                <a:spcPct val="90000"/>
              </a:lnSpc>
              <a:buNone/>
            </a:pPr>
            <a:r>
              <a:rPr lang="en-CA" sz="1600" dirty="0" smtClean="0"/>
              <a:t>Note: </a:t>
            </a:r>
            <a:r>
              <a:rPr lang="en-CA" sz="1600" dirty="0"/>
              <a:t>U.S. </a:t>
            </a:r>
            <a:r>
              <a:rPr lang="en-CA" sz="1600" dirty="0" smtClean="0"/>
              <a:t>Theme Park visitors represented 5% (79,000) </a:t>
            </a:r>
            <a:r>
              <a:rPr lang="en-CA" sz="1600" dirty="0"/>
              <a:t>of </a:t>
            </a:r>
            <a:r>
              <a:rPr lang="en-CA" sz="1600" dirty="0" smtClean="0"/>
              <a:t>visits </a:t>
            </a:r>
            <a:r>
              <a:rPr lang="en-CA" sz="1600" dirty="0"/>
              <a:t>and </a:t>
            </a:r>
            <a:r>
              <a:rPr lang="en-CA" sz="1600" dirty="0" smtClean="0"/>
              <a:t>6% ($57 </a:t>
            </a:r>
            <a:r>
              <a:rPr lang="en-CA" sz="1600" dirty="0"/>
              <a:t>M) of visitor spending</a:t>
            </a:r>
            <a:endParaRPr lang="en-CA" sz="1600" i="1" dirty="0" smtClean="0"/>
          </a:p>
        </p:txBody>
      </p:sp>
      <p:sp>
        <p:nvSpPr>
          <p:cNvPr id="16"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8</a:t>
            </a:fld>
            <a:endParaRPr lang="en-CA" sz="1000">
              <a:solidFill>
                <a:srgbClr val="660033"/>
              </a:solidFill>
            </a:endParaRPr>
          </a:p>
        </p:txBody>
      </p:sp>
      <p:sp>
        <p:nvSpPr>
          <p:cNvPr id="20" name="Text Box 6"/>
          <p:cNvSpPr txBox="1">
            <a:spLocks noChangeArrowheads="1"/>
          </p:cNvSpPr>
          <p:nvPr/>
        </p:nvSpPr>
        <p:spPr bwMode="auto">
          <a:xfrm>
            <a:off x="372859" y="2133600"/>
            <a:ext cx="11965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0000"/>
                </a:solidFill>
              </a:rPr>
              <a:t>Pacific, Alaska, Hawaii</a:t>
            </a:r>
            <a:endParaRPr lang="en-CA" sz="1000" b="1" dirty="0">
              <a:solidFill>
                <a:srgbClr val="FF0000"/>
              </a:solidFill>
            </a:endParaRPr>
          </a:p>
          <a:p>
            <a:pPr eaLnBrk="1" hangingPunct="1">
              <a:spcBef>
                <a:spcPct val="0"/>
              </a:spcBef>
            </a:pPr>
            <a:r>
              <a:rPr lang="en-CA" sz="1000" b="1" dirty="0" smtClean="0">
                <a:solidFill>
                  <a:srgbClr val="FF0000"/>
                </a:solidFill>
              </a:rPr>
              <a:t>17%</a:t>
            </a:r>
          </a:p>
          <a:p>
            <a:pPr eaLnBrk="1" hangingPunct="1">
              <a:spcBef>
                <a:spcPct val="0"/>
              </a:spcBef>
            </a:pPr>
            <a:r>
              <a:rPr lang="en-CA" sz="1000" b="1" dirty="0" smtClean="0">
                <a:solidFill>
                  <a:srgbClr val="0070C0"/>
                </a:solidFill>
              </a:rPr>
              <a:t>(3%)</a:t>
            </a:r>
            <a:endParaRPr lang="en-CA" sz="1000" b="1" dirty="0">
              <a:solidFill>
                <a:srgbClr val="0070C0"/>
              </a:solidFill>
            </a:endParaRPr>
          </a:p>
        </p:txBody>
      </p:sp>
      <p:sp>
        <p:nvSpPr>
          <p:cNvPr id="22" name="Text Box 6"/>
          <p:cNvSpPr txBox="1">
            <a:spLocks noChangeArrowheads="1"/>
          </p:cNvSpPr>
          <p:nvPr/>
        </p:nvSpPr>
        <p:spPr bwMode="auto">
          <a:xfrm>
            <a:off x="2507460" y="1511879"/>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009900"/>
                </a:solidFill>
              </a:rPr>
              <a:t>Mountain</a:t>
            </a:r>
            <a:endParaRPr lang="en-CA" sz="1000" b="1" dirty="0">
              <a:solidFill>
                <a:srgbClr val="009900"/>
              </a:solidFill>
            </a:endParaRPr>
          </a:p>
          <a:p>
            <a:pPr eaLnBrk="1" hangingPunct="1">
              <a:spcBef>
                <a:spcPct val="0"/>
              </a:spcBef>
            </a:pPr>
            <a:r>
              <a:rPr lang="en-CA" sz="1000" b="1" dirty="0" smtClean="0">
                <a:solidFill>
                  <a:srgbClr val="FF0000"/>
                </a:solidFill>
              </a:rPr>
              <a:t>1%</a:t>
            </a:r>
          </a:p>
          <a:p>
            <a:pPr eaLnBrk="1" hangingPunct="1">
              <a:spcBef>
                <a:spcPct val="0"/>
              </a:spcBef>
            </a:pPr>
            <a:r>
              <a:rPr lang="en-CA" sz="1000" b="1" dirty="0" smtClean="0">
                <a:solidFill>
                  <a:srgbClr val="0070C0"/>
                </a:solidFill>
              </a:rPr>
              <a:t>(2%)</a:t>
            </a:r>
            <a:endParaRPr lang="en-CA" sz="1000" b="1" dirty="0">
              <a:solidFill>
                <a:srgbClr val="0070C0"/>
              </a:solidFill>
            </a:endParaRPr>
          </a:p>
        </p:txBody>
      </p:sp>
      <p:sp>
        <p:nvSpPr>
          <p:cNvPr id="23" name="Text Box 6"/>
          <p:cNvSpPr txBox="1">
            <a:spLocks noChangeArrowheads="1"/>
          </p:cNvSpPr>
          <p:nvPr/>
        </p:nvSpPr>
        <p:spPr bwMode="auto">
          <a:xfrm>
            <a:off x="6934200" y="3895414"/>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996633"/>
                </a:solidFill>
              </a:rPr>
              <a:t>South Atlantic</a:t>
            </a:r>
            <a:endParaRPr lang="en-CA" sz="1000" b="1" dirty="0">
              <a:solidFill>
                <a:srgbClr val="996633"/>
              </a:solidFill>
            </a:endParaRPr>
          </a:p>
          <a:p>
            <a:pPr eaLnBrk="1" hangingPunct="1">
              <a:spcBef>
                <a:spcPct val="0"/>
              </a:spcBef>
            </a:pPr>
            <a:r>
              <a:rPr lang="en-CA" sz="1000" b="1" dirty="0" smtClean="0">
                <a:solidFill>
                  <a:srgbClr val="FF0000"/>
                </a:solidFill>
              </a:rPr>
              <a:t>30%</a:t>
            </a:r>
          </a:p>
          <a:p>
            <a:pPr eaLnBrk="1" hangingPunct="1">
              <a:spcBef>
                <a:spcPct val="0"/>
              </a:spcBef>
            </a:pPr>
            <a:r>
              <a:rPr lang="en-CA" sz="1000" b="1" dirty="0" smtClean="0">
                <a:solidFill>
                  <a:srgbClr val="0070C0"/>
                </a:solidFill>
              </a:rPr>
              <a:t>(8%)</a:t>
            </a:r>
            <a:endParaRPr lang="en-CA" sz="1000" b="1" dirty="0">
              <a:solidFill>
                <a:srgbClr val="0070C0"/>
              </a:solidFill>
            </a:endParaRPr>
          </a:p>
        </p:txBody>
      </p:sp>
      <p:sp>
        <p:nvSpPr>
          <p:cNvPr id="24" name="Text Box 6"/>
          <p:cNvSpPr txBox="1">
            <a:spLocks noChangeArrowheads="1"/>
          </p:cNvSpPr>
          <p:nvPr/>
        </p:nvSpPr>
        <p:spPr bwMode="auto">
          <a:xfrm>
            <a:off x="3663432" y="1504890"/>
            <a:ext cx="147759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3399FF"/>
                </a:solidFill>
              </a:rPr>
              <a:t>West North Central</a:t>
            </a:r>
            <a:endParaRPr lang="en-CA" sz="1000" b="1" dirty="0">
              <a:solidFill>
                <a:srgbClr val="3399FF"/>
              </a:solidFill>
            </a:endParaRPr>
          </a:p>
          <a:p>
            <a:pPr eaLnBrk="1" hangingPunct="1">
              <a:spcBef>
                <a:spcPct val="0"/>
              </a:spcBef>
            </a:pPr>
            <a:r>
              <a:rPr lang="en-CA" sz="1000" b="1" dirty="0" smtClean="0">
                <a:solidFill>
                  <a:srgbClr val="FF0000"/>
                </a:solidFill>
              </a:rPr>
              <a:t>0%</a:t>
            </a:r>
          </a:p>
          <a:p>
            <a:pPr eaLnBrk="1" hangingPunct="1">
              <a:spcBef>
                <a:spcPct val="0"/>
              </a:spcBef>
            </a:pPr>
            <a:r>
              <a:rPr lang="en-CA" sz="1000" b="1" dirty="0" smtClean="0">
                <a:solidFill>
                  <a:srgbClr val="0070C0"/>
                </a:solidFill>
              </a:rPr>
              <a:t>(5%)</a:t>
            </a:r>
            <a:endParaRPr lang="en-CA" sz="1000" b="1" dirty="0">
              <a:solidFill>
                <a:srgbClr val="0070C0"/>
              </a:solidFill>
            </a:endParaRPr>
          </a:p>
        </p:txBody>
      </p:sp>
      <p:sp>
        <p:nvSpPr>
          <p:cNvPr id="25" name="Text Box 6"/>
          <p:cNvSpPr txBox="1">
            <a:spLocks noChangeArrowheads="1"/>
          </p:cNvSpPr>
          <p:nvPr/>
        </p:nvSpPr>
        <p:spPr bwMode="auto">
          <a:xfrm>
            <a:off x="4876800" y="1503402"/>
            <a:ext cx="11965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C000"/>
                </a:solidFill>
              </a:rPr>
              <a:t>East North Central</a:t>
            </a:r>
            <a:endParaRPr lang="en-CA" sz="1000" b="1" dirty="0">
              <a:solidFill>
                <a:srgbClr val="FFC000"/>
              </a:solidFill>
            </a:endParaRPr>
          </a:p>
          <a:p>
            <a:pPr eaLnBrk="1" hangingPunct="1">
              <a:spcBef>
                <a:spcPct val="0"/>
              </a:spcBef>
            </a:pPr>
            <a:r>
              <a:rPr lang="en-CA" sz="1000" b="1" dirty="0" smtClean="0">
                <a:solidFill>
                  <a:srgbClr val="FF0000"/>
                </a:solidFill>
              </a:rPr>
              <a:t>13%</a:t>
            </a:r>
          </a:p>
          <a:p>
            <a:pPr eaLnBrk="1" hangingPunct="1">
              <a:spcBef>
                <a:spcPct val="0"/>
              </a:spcBef>
            </a:pPr>
            <a:r>
              <a:rPr lang="en-CA" sz="1000" b="1" dirty="0" smtClean="0">
                <a:solidFill>
                  <a:srgbClr val="0070C0"/>
                </a:solidFill>
              </a:rPr>
              <a:t>(39%)</a:t>
            </a:r>
            <a:endParaRPr lang="en-CA" sz="1000" b="1" dirty="0">
              <a:solidFill>
                <a:srgbClr val="0070C0"/>
              </a:solidFill>
            </a:endParaRPr>
          </a:p>
        </p:txBody>
      </p:sp>
      <p:sp>
        <p:nvSpPr>
          <p:cNvPr id="26" name="Text Box 6"/>
          <p:cNvSpPr txBox="1">
            <a:spLocks noChangeArrowheads="1"/>
          </p:cNvSpPr>
          <p:nvPr/>
        </p:nvSpPr>
        <p:spPr bwMode="auto">
          <a:xfrm>
            <a:off x="7315200" y="165729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009900"/>
                </a:solidFill>
              </a:rPr>
              <a:t>New England</a:t>
            </a:r>
            <a:endParaRPr lang="en-CA" sz="1000" b="1" dirty="0">
              <a:solidFill>
                <a:srgbClr val="009900"/>
              </a:solidFill>
            </a:endParaRPr>
          </a:p>
          <a:p>
            <a:pPr eaLnBrk="1" hangingPunct="1">
              <a:spcBef>
                <a:spcPct val="0"/>
              </a:spcBef>
            </a:pPr>
            <a:r>
              <a:rPr lang="en-CA" sz="1000" b="1" dirty="0" smtClean="0">
                <a:solidFill>
                  <a:srgbClr val="FF0000"/>
                </a:solidFill>
              </a:rPr>
              <a:t>8%</a:t>
            </a:r>
          </a:p>
          <a:p>
            <a:pPr eaLnBrk="1" hangingPunct="1">
              <a:spcBef>
                <a:spcPct val="0"/>
              </a:spcBef>
            </a:pPr>
            <a:r>
              <a:rPr lang="en-CA" sz="1000" b="1" dirty="0" smtClean="0">
                <a:solidFill>
                  <a:srgbClr val="0070C0"/>
                </a:solidFill>
              </a:rPr>
              <a:t>(4%)</a:t>
            </a:r>
            <a:endParaRPr lang="en-CA" sz="1000" b="1" dirty="0">
              <a:solidFill>
                <a:srgbClr val="0070C0"/>
              </a:solidFill>
            </a:endParaRPr>
          </a:p>
        </p:txBody>
      </p:sp>
      <p:sp>
        <p:nvSpPr>
          <p:cNvPr id="27" name="Text Box 6"/>
          <p:cNvSpPr txBox="1">
            <a:spLocks noChangeArrowheads="1"/>
          </p:cNvSpPr>
          <p:nvPr/>
        </p:nvSpPr>
        <p:spPr bwMode="auto">
          <a:xfrm>
            <a:off x="5562600" y="203829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7030A0"/>
                </a:solidFill>
              </a:rPr>
              <a:t>Mid Atlantic</a:t>
            </a:r>
            <a:endParaRPr lang="en-CA" sz="1000" b="1" dirty="0">
              <a:solidFill>
                <a:srgbClr val="7030A0"/>
              </a:solidFill>
            </a:endParaRPr>
          </a:p>
          <a:p>
            <a:pPr eaLnBrk="1" hangingPunct="1">
              <a:spcBef>
                <a:spcPct val="0"/>
              </a:spcBef>
            </a:pPr>
            <a:r>
              <a:rPr lang="en-CA" sz="1000" b="1" dirty="0" smtClean="0">
                <a:solidFill>
                  <a:srgbClr val="FF0000"/>
                </a:solidFill>
              </a:rPr>
              <a:t>14%</a:t>
            </a:r>
          </a:p>
          <a:p>
            <a:pPr eaLnBrk="1" hangingPunct="1">
              <a:spcBef>
                <a:spcPct val="0"/>
              </a:spcBef>
            </a:pPr>
            <a:r>
              <a:rPr lang="en-CA" sz="1000" b="1" dirty="0" smtClean="0">
                <a:solidFill>
                  <a:srgbClr val="0070C0"/>
                </a:solidFill>
              </a:rPr>
              <a:t>(36%)</a:t>
            </a:r>
            <a:endParaRPr lang="en-CA" sz="1000" b="1" dirty="0">
              <a:solidFill>
                <a:srgbClr val="0070C0"/>
              </a:solidFill>
            </a:endParaRPr>
          </a:p>
        </p:txBody>
      </p:sp>
      <p:sp>
        <p:nvSpPr>
          <p:cNvPr id="28" name="Text Box 6"/>
          <p:cNvSpPr txBox="1">
            <a:spLocks noChangeArrowheads="1"/>
          </p:cNvSpPr>
          <p:nvPr/>
        </p:nvSpPr>
        <p:spPr bwMode="auto">
          <a:xfrm>
            <a:off x="4800600" y="4667310"/>
            <a:ext cx="119654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spcBef>
                <a:spcPct val="0"/>
              </a:spcBef>
            </a:pPr>
            <a:r>
              <a:rPr lang="en-CA" sz="1000" b="1" dirty="0" smtClean="0">
                <a:solidFill>
                  <a:srgbClr val="FF9900"/>
                </a:solidFill>
              </a:rPr>
              <a:t>South Central</a:t>
            </a:r>
            <a:endParaRPr lang="en-CA" sz="1000" b="1" dirty="0">
              <a:solidFill>
                <a:srgbClr val="FF9900"/>
              </a:solidFill>
            </a:endParaRPr>
          </a:p>
          <a:p>
            <a:pPr eaLnBrk="1" hangingPunct="1">
              <a:spcBef>
                <a:spcPct val="0"/>
              </a:spcBef>
            </a:pPr>
            <a:r>
              <a:rPr lang="en-CA" sz="1000" b="1" dirty="0" smtClean="0">
                <a:solidFill>
                  <a:srgbClr val="FF0000"/>
                </a:solidFill>
              </a:rPr>
              <a:t>18%</a:t>
            </a:r>
          </a:p>
          <a:p>
            <a:pPr eaLnBrk="1" hangingPunct="1">
              <a:spcBef>
                <a:spcPct val="0"/>
              </a:spcBef>
            </a:pPr>
            <a:r>
              <a:rPr lang="en-CA" sz="1000" b="1" dirty="0" smtClean="0">
                <a:solidFill>
                  <a:srgbClr val="0070C0"/>
                </a:solidFill>
              </a:rPr>
              <a:t>(3%)</a:t>
            </a:r>
            <a:endParaRPr lang="en-CA" sz="1000" b="1" dirty="0">
              <a:solidFill>
                <a:srgbClr val="0070C0"/>
              </a:solidFill>
            </a:endParaRPr>
          </a:p>
        </p:txBody>
      </p:sp>
      <p:sp>
        <p:nvSpPr>
          <p:cNvPr id="17"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15" name="TextBox 14"/>
          <p:cNvSpPr txBox="1"/>
          <p:nvPr/>
        </p:nvSpPr>
        <p:spPr>
          <a:xfrm>
            <a:off x="41555" y="1418763"/>
            <a:ext cx="1143000" cy="630942"/>
          </a:xfrm>
          <a:prstGeom prst="rect">
            <a:avLst/>
          </a:prstGeom>
          <a:noFill/>
        </p:spPr>
        <p:txBody>
          <a:bodyPr wrap="square" rtlCol="0">
            <a:spAutoFit/>
          </a:bodyPr>
          <a:lstStyle/>
          <a:p>
            <a:r>
              <a:rPr lang="en-CA" sz="1000" b="1" dirty="0" smtClean="0">
                <a:solidFill>
                  <a:srgbClr val="FF0000"/>
                </a:solidFill>
              </a:rPr>
              <a:t>Theme Park visits</a:t>
            </a:r>
          </a:p>
          <a:p>
            <a:r>
              <a:rPr lang="en-CA" sz="1000" b="1" dirty="0" smtClean="0">
                <a:solidFill>
                  <a:srgbClr val="0070C0"/>
                </a:solidFill>
              </a:rPr>
              <a:t>(Total visits)</a:t>
            </a:r>
            <a:endParaRPr lang="en-US" sz="1000" b="1" dirty="0">
              <a:solidFill>
                <a:srgbClr val="0070C0"/>
              </a:solidFill>
            </a:endParaRPr>
          </a:p>
        </p:txBody>
      </p:sp>
    </p:spTree>
    <p:extLst>
      <p:ext uri="{BB962C8B-B14F-4D97-AF65-F5344CB8AC3E}">
        <p14:creationId xmlns:p14="http://schemas.microsoft.com/office/powerpoint/2010/main" val="731165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0" y="10668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600" b="1" dirty="0" smtClean="0"/>
              <a:t>Overseas Theme Park Visitors by Country of Residence</a:t>
            </a:r>
          </a:p>
        </p:txBody>
      </p:sp>
      <p:sp>
        <p:nvSpPr>
          <p:cNvPr id="34819" name="Rectangle 3"/>
          <p:cNvSpPr>
            <a:spLocks noGrp="1" noChangeArrowheads="1"/>
          </p:cNvSpPr>
          <p:nvPr>
            <p:ph type="body" sz="half" idx="2"/>
          </p:nvPr>
        </p:nvSpPr>
        <p:spPr bwMode="auto">
          <a:xfrm>
            <a:off x="277813" y="4962525"/>
            <a:ext cx="8686800" cy="1219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defRPr/>
            </a:pPr>
            <a:r>
              <a:rPr lang="en-CA" sz="2000" dirty="0" smtClean="0"/>
              <a:t>Ontario’s 9 overseas target markets represent 60% of overseas Theme Park visitors versus 54% of total overseas visits</a:t>
            </a:r>
          </a:p>
          <a:p>
            <a:pPr marL="0" indent="0">
              <a:lnSpc>
                <a:spcPct val="80000"/>
              </a:lnSpc>
              <a:buFontTx/>
              <a:buNone/>
              <a:defRPr/>
            </a:pPr>
            <a:r>
              <a:rPr lang="en-CA" sz="2000" dirty="0" smtClean="0"/>
              <a:t>Note: Overseas Theme Park visitors represented 11% (185,000) of visits and 37% ($346 M) of visitor spending</a:t>
            </a:r>
          </a:p>
          <a:p>
            <a:pPr>
              <a:spcBef>
                <a:spcPct val="50000"/>
              </a:spcBef>
              <a:buFontTx/>
              <a:buNone/>
              <a:defRPr/>
            </a:pPr>
            <a:endParaRPr lang="en-CA" sz="1000" i="1" dirty="0" smtClean="0"/>
          </a:p>
        </p:txBody>
      </p:sp>
      <p:graphicFrame>
        <p:nvGraphicFramePr>
          <p:cNvPr id="2" name="Object 4"/>
          <p:cNvGraphicFramePr>
            <a:graphicFrameLocks noGrp="1" noChangeAspect="1"/>
          </p:cNvGraphicFramePr>
          <p:nvPr>
            <p:ph sz="half" idx="1"/>
            <p:extLst>
              <p:ext uri="{D42A27DB-BD31-4B8C-83A1-F6EECF244321}">
                <p14:modId xmlns:p14="http://schemas.microsoft.com/office/powerpoint/2010/main" val="1906183807"/>
              </p:ext>
            </p:extLst>
          </p:nvPr>
        </p:nvGraphicFramePr>
        <p:xfrm>
          <a:off x="508000" y="1651000"/>
          <a:ext cx="7831138" cy="3136900"/>
        </p:xfrm>
        <a:graphic>
          <a:graphicData uri="http://schemas.openxmlformats.org/drawingml/2006/chart">
            <c:chart xmlns:c="http://schemas.openxmlformats.org/drawingml/2006/chart" xmlns:r="http://schemas.openxmlformats.org/officeDocument/2006/relationships" r:id="rId2"/>
          </a:graphicData>
        </a:graphic>
      </p:graphicFrame>
      <p:sp>
        <p:nvSpPr>
          <p:cNvPr id="3482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23FFB53-CD79-4A02-A963-987A6413FE49}" type="slidenum">
              <a:rPr lang="en-CA" sz="1000">
                <a:solidFill>
                  <a:srgbClr val="660033"/>
                </a:solidFill>
              </a:rPr>
              <a:pPr algn="r" eaLnBrk="1" hangingPunct="1"/>
              <a:t>9</a:t>
            </a:fld>
            <a:endParaRPr lang="en-CA" sz="1000">
              <a:solidFill>
                <a:srgbClr val="660033"/>
              </a:solidFill>
            </a:endParaRPr>
          </a:p>
        </p:txBody>
      </p:sp>
      <p:sp>
        <p:nvSpPr>
          <p:cNvPr id="8"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extLst>
      <p:ext uri="{BB962C8B-B14F-4D97-AF65-F5344CB8AC3E}">
        <p14:creationId xmlns:p14="http://schemas.microsoft.com/office/powerpoint/2010/main" val="95098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11278</TotalTime>
  <Words>2706</Words>
  <Application>Microsoft Office PowerPoint</Application>
  <PresentationFormat>On-screen Show (4:3)</PresentationFormat>
  <Paragraphs>487</Paragraphs>
  <Slides>24</Slides>
  <Notes>3</Notes>
  <HiddenSlides>0</HiddenSlides>
  <MMClips>0</MMClips>
  <ScaleCrop>false</ScaleCrop>
  <HeadingPairs>
    <vt:vector size="4" baseType="variant">
      <vt:variant>
        <vt:lpstr>Theme</vt:lpstr>
      </vt:variant>
      <vt:variant>
        <vt:i4>4</vt:i4>
      </vt:variant>
      <vt:variant>
        <vt:lpstr>Slide Titles</vt:lpstr>
      </vt:variant>
      <vt:variant>
        <vt:i4>24</vt:i4>
      </vt:variant>
    </vt:vector>
  </HeadingPairs>
  <TitlesOfParts>
    <vt:vector size="28" baseType="lpstr">
      <vt:lpstr>regions 2008</vt:lpstr>
      <vt:lpstr>2_regions 2008</vt:lpstr>
      <vt:lpstr>3_regions 2008</vt:lpstr>
      <vt:lpstr>1_regions 2008</vt:lpstr>
      <vt:lpstr>Ontario Theme Park Tourism Statistics 2015   </vt:lpstr>
      <vt:lpstr>This report summarizes key characteristics of visitors and visitor spending of trips in Ontario which included visiting a theme or amusement park.    Data was sourced from Statistics Canada’s Travel Survey of the Residents of Canada and International Travel Survey, 2015  Some slides include an index table which simplifies the comparison of Theme Park and total trip statistics.  Since total trips equals 100, an index of 105 indicates Theme Park is 5% higher than total, similarly an index of 90 signifies Theme Park is 10% lower than total.     Index  Interpretation less than 80 Theme Park trips underdeveloped versus total trips 80-120  Theme Park trips similar to total trips greater than 120 Theme Park trips overdeveloped versus total trips</vt:lpstr>
      <vt:lpstr>Visits and Spending</vt:lpstr>
      <vt:lpstr>Theme Park and Total Visits by Origin</vt:lpstr>
      <vt:lpstr>Theme Park and Total Spending by Origin</vt:lpstr>
      <vt:lpstr>Ontario Theme Park Visitors by Region of Residence</vt:lpstr>
      <vt:lpstr>Other Canada Theme Park Visitors by Province of Residence</vt:lpstr>
      <vt:lpstr>U.S. Theme Park Visitors by Region of Residence</vt:lpstr>
      <vt:lpstr>Overseas Theme Park Visitors by Country of Residence</vt:lpstr>
      <vt:lpstr>Destination – Theme Park Visits by Region </vt:lpstr>
      <vt:lpstr>Theme Park Visits by Length of Stay</vt:lpstr>
      <vt:lpstr>Theme Park $/Trip by Length of Stay</vt:lpstr>
      <vt:lpstr>Theme Park Spending by Category</vt:lpstr>
      <vt:lpstr>Other Activities done by Theme Park Visitors </vt:lpstr>
      <vt:lpstr>Main Purpose of Theme Park Visit</vt:lpstr>
      <vt:lpstr>Theme Park Visits by Accommodation Type</vt:lpstr>
      <vt:lpstr>Theme Park Visits by Time of Year</vt:lpstr>
      <vt:lpstr>Theme Park Visits by Gender</vt:lpstr>
      <vt:lpstr>Theme Park Visits by Party Size</vt:lpstr>
      <vt:lpstr>Domestic Theme Park Visitor’s Income</vt:lpstr>
      <vt:lpstr>Domestic Theme Park Visitor’s Education</vt:lpstr>
      <vt:lpstr>Theme Park Summary</vt:lpstr>
      <vt:lpstr>Theme Park Summary</vt:lpstr>
      <vt:lpstr>Theme Park Summary</vt:lpstr>
    </vt:vector>
  </TitlesOfParts>
  <Company>Government of Ontario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Ontario’s Tourism Regions</dc:title>
  <dc:creator>macgreki</dc:creator>
  <cp:lastModifiedBy>MacGregor, Kim (MTCS)</cp:lastModifiedBy>
  <cp:revision>723</cp:revision>
  <cp:lastPrinted>2017-02-02T18:16:55Z</cp:lastPrinted>
  <dcterms:created xsi:type="dcterms:W3CDTF">2010-08-10T11:56:04Z</dcterms:created>
  <dcterms:modified xsi:type="dcterms:W3CDTF">2017-11-27T17:15:14Z</dcterms:modified>
</cp:coreProperties>
</file>